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0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90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9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17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2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9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9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1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7844-0341-4DC5-888A-9C8BDCA7290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8B7C-0174-409C-A400-DF57D23E9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53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komunitně vedeného místního rozvoje místní akční skupiny Prostějov venkov o.p.s. </a:t>
            </a:r>
            <a:br>
              <a:rPr lang="cs-CZ" b="1" dirty="0" smtClean="0"/>
            </a:br>
            <a:r>
              <a:rPr lang="cs-CZ" b="1" dirty="0" smtClean="0"/>
              <a:t>2014 - 2020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Veřejné projednání</a:t>
            </a:r>
          </a:p>
          <a:p>
            <a:r>
              <a:rPr lang="cs-CZ" sz="2400" dirty="0" smtClean="0"/>
              <a:t>Vranovice-Kelčice</a:t>
            </a:r>
          </a:p>
          <a:p>
            <a:r>
              <a:rPr lang="cs-CZ" sz="2400" dirty="0" smtClean="0"/>
              <a:t>4. března 2015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05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Strategické cíle SCLLD</a:t>
            </a:r>
            <a:br>
              <a:rPr lang="cs-CZ" sz="3200" b="1" dirty="0" smtClean="0"/>
            </a:br>
            <a:r>
              <a:rPr lang="cs-CZ" sz="3200" dirty="0" smtClean="0"/>
              <a:t>Podnikání a zaměstnanost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981450" cy="1390650"/>
          </a:xfrm>
        </p:spPr>
      </p:pic>
      <p:sp>
        <p:nvSpPr>
          <p:cNvPr id="8" name="TextovéPole 7"/>
          <p:cNvSpPr txBox="1"/>
          <p:nvPr/>
        </p:nvSpPr>
        <p:spPr>
          <a:xfrm>
            <a:off x="539552" y="177281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Strategický cíl č. 1: Zlepšení přístupu k zaměstnání</a:t>
            </a:r>
            <a:endParaRPr lang="cs-CZ" dirty="0"/>
          </a:p>
          <a:p>
            <a:r>
              <a:rPr lang="cs-CZ" u="sng" dirty="0"/>
              <a:t>Opatření: Podpora sociálního podnikání</a:t>
            </a:r>
            <a:endParaRPr lang="cs-CZ" dirty="0"/>
          </a:p>
          <a:p>
            <a:r>
              <a:rPr lang="cs-CZ" u="sng" dirty="0"/>
              <a:t>Opatření: Podpora přístupu k zaměstnání a rovnost mužů a žen na pracovním trhu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/>
              <a:t>Strategický cíl č. 2: Podpora podnikání a podnikatelské infrastruktury</a:t>
            </a:r>
            <a:endParaRPr lang="cs-CZ" dirty="0"/>
          </a:p>
          <a:p>
            <a:r>
              <a:rPr lang="cs-CZ" u="sng" dirty="0"/>
              <a:t>Opatření: Využití dostupných kapacit k podnikání</a:t>
            </a:r>
            <a:endParaRPr lang="cs-CZ" dirty="0"/>
          </a:p>
          <a:p>
            <a:r>
              <a:rPr lang="cs-CZ" u="sng" dirty="0"/>
              <a:t>Opatření: Podpora spolupráce zaměstnavatelů se vzdělávacími institucemi </a:t>
            </a:r>
            <a:endParaRPr lang="cs-CZ" dirty="0"/>
          </a:p>
          <a:p>
            <a:r>
              <a:rPr lang="cs-CZ" u="sng" dirty="0"/>
              <a:t>Opatření: Informovanost o místním podnikání</a:t>
            </a:r>
            <a:endParaRPr lang="cs-CZ" dirty="0"/>
          </a:p>
          <a:p>
            <a:r>
              <a:rPr lang="cs-CZ" u="sng" dirty="0"/>
              <a:t>Opatření: Podpora zemědělských činností</a:t>
            </a:r>
            <a:endParaRPr lang="cs-CZ" dirty="0"/>
          </a:p>
          <a:p>
            <a:r>
              <a:rPr lang="cs-CZ" u="sng" dirty="0"/>
              <a:t>Opatření: Podpora diverzifikace podnikání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Strategické cíle SCLLD</a:t>
            </a:r>
            <a:br>
              <a:rPr lang="cs-CZ" sz="3200" b="1" dirty="0" smtClean="0"/>
            </a:br>
            <a:r>
              <a:rPr lang="cs-CZ" sz="3200" dirty="0" smtClean="0"/>
              <a:t>Občanská vybavenost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981450" cy="1390650"/>
          </a:xfrm>
        </p:spPr>
      </p:pic>
      <p:sp>
        <p:nvSpPr>
          <p:cNvPr id="8" name="TextovéPole 7"/>
          <p:cNvSpPr txBox="1"/>
          <p:nvPr/>
        </p:nvSpPr>
        <p:spPr>
          <a:xfrm>
            <a:off x="539552" y="177281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Strategický cíl č. 1: Zachování a rozvoj občanské vybavenosti obcí </a:t>
            </a:r>
            <a:r>
              <a:rPr lang="cs-CZ" b="1" dirty="0" smtClean="0"/>
              <a:t>regionu</a:t>
            </a:r>
          </a:p>
          <a:p>
            <a:r>
              <a:rPr lang="cs-CZ" u="sng" dirty="0"/>
              <a:t>Opatření: Zajištění chybějící a obnova stávající infrastruktury občanské vybavenosti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2: Rozvoj investic zajišťující vyšší atraktivitu venkovských oblastí </a:t>
            </a:r>
            <a:endParaRPr lang="cs-CZ" dirty="0"/>
          </a:p>
          <a:p>
            <a:r>
              <a:rPr lang="cs-CZ" u="sng" dirty="0"/>
              <a:t>Opatření: Rozvoj atraktivit obcí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3: Rozvoj občanských služeb</a:t>
            </a:r>
            <a:endParaRPr lang="cs-CZ" dirty="0"/>
          </a:p>
          <a:p>
            <a:r>
              <a:rPr lang="cs-CZ" u="sng" dirty="0"/>
              <a:t>Opatření: Podpora sociálních služeb na území MAS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4: Ochrana a rozvoj přírodního dědictví venkova a životního prostředí</a:t>
            </a:r>
            <a:endParaRPr lang="cs-CZ" dirty="0"/>
          </a:p>
          <a:p>
            <a:r>
              <a:rPr lang="cs-CZ" u="sng" dirty="0"/>
              <a:t>Opatření: Posílení biodiverzity a přirozené funkce krajiny</a:t>
            </a:r>
            <a:endParaRPr lang="cs-CZ" dirty="0"/>
          </a:p>
          <a:p>
            <a:r>
              <a:rPr lang="cs-CZ" u="sng" dirty="0"/>
              <a:t>Opatření: Zlepšení kvality životního prostředí v sídlech </a:t>
            </a:r>
            <a:endParaRPr lang="cs-CZ" dirty="0"/>
          </a:p>
          <a:p>
            <a:r>
              <a:rPr lang="cs-CZ" u="sng" dirty="0"/>
              <a:t>Opatření: Snížení energetické náročnosti budov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3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Strategické cíle SCLLD</a:t>
            </a:r>
            <a:br>
              <a:rPr lang="cs-CZ" sz="3200" b="1" dirty="0" smtClean="0"/>
            </a:br>
            <a:r>
              <a:rPr lang="cs-CZ" sz="3200" dirty="0" smtClean="0"/>
              <a:t>Život v MAS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981450" cy="1390650"/>
          </a:xfrm>
        </p:spPr>
      </p:pic>
      <p:sp>
        <p:nvSpPr>
          <p:cNvPr id="2" name="TextovéPole 1"/>
          <p:cNvSpPr txBox="1"/>
          <p:nvPr/>
        </p:nvSpPr>
        <p:spPr>
          <a:xfrm>
            <a:off x="539552" y="1844824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Strategický cíl č. 1: Podpora aktivní venkovské společnosti</a:t>
            </a:r>
            <a:endParaRPr lang="cs-CZ" dirty="0"/>
          </a:p>
          <a:p>
            <a:r>
              <a:rPr lang="cs-CZ" u="sng" dirty="0"/>
              <a:t>Opatření: Podpora spolkové činnosti a zachování kulturních a duchovních hodnot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2: Rozvoj povědomí o regionu</a:t>
            </a:r>
            <a:endParaRPr lang="cs-CZ" dirty="0"/>
          </a:p>
          <a:p>
            <a:r>
              <a:rPr lang="cs-CZ" u="sng" dirty="0"/>
              <a:t>Opatření: Propagace území MAS</a:t>
            </a:r>
            <a:endParaRPr lang="cs-CZ" dirty="0"/>
          </a:p>
          <a:p>
            <a:r>
              <a:rPr lang="cs-CZ" u="sng" dirty="0"/>
              <a:t>Opatření: Regionální a mezinárodní spolupráce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3: Zkvalitnění práce obecní správy a úřadů</a:t>
            </a:r>
            <a:endParaRPr lang="cs-CZ" dirty="0"/>
          </a:p>
          <a:p>
            <a:r>
              <a:rPr lang="cs-CZ" u="sng" dirty="0"/>
              <a:t>Opatření: Rozvoj vnitřního působení obecní správy a úřadů</a:t>
            </a:r>
            <a:endParaRPr lang="cs-CZ" dirty="0"/>
          </a:p>
          <a:p>
            <a:r>
              <a:rPr lang="cs-CZ" u="sng" dirty="0"/>
              <a:t>Opatření: Rozvoj vnějšího působení obecní správy a úřadů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4:  Rozvoj vzdělávání v regionu</a:t>
            </a:r>
            <a:endParaRPr lang="cs-CZ" dirty="0"/>
          </a:p>
          <a:p>
            <a:r>
              <a:rPr lang="cs-CZ" u="sng" dirty="0"/>
              <a:t>Opatření: Environmentální osvěta a udržitelný rozvoj</a:t>
            </a:r>
            <a:endParaRPr lang="cs-CZ" dirty="0"/>
          </a:p>
          <a:p>
            <a:r>
              <a:rPr lang="cs-CZ" u="sng" dirty="0"/>
              <a:t>Opatření: Zvyšování kvality vzdělávání v regionu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3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Prostějov venkov o.p.s.</a:t>
            </a:r>
          </a:p>
          <a:p>
            <a:r>
              <a:rPr lang="cs-CZ" sz="2400" dirty="0" smtClean="0"/>
              <a:t>Masarykova 41, 798 12 Kralice na Hané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13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MAS Prostějov venkov</a:t>
            </a:r>
            <a:endParaRPr lang="cs-CZ" sz="32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8640"/>
            <a:ext cx="3981450" cy="122413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813690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MAS Prostějov venkov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aložena r. 2006</a:t>
            </a:r>
          </a:p>
          <a:p>
            <a:r>
              <a:rPr lang="cs-CZ" dirty="0"/>
              <a:t>v</a:t>
            </a:r>
            <a:r>
              <a:rPr lang="cs-CZ" dirty="0" smtClean="0"/>
              <a:t> letech 2007 - 2013 – realizace </a:t>
            </a:r>
            <a:r>
              <a:rPr lang="cs-CZ" dirty="0"/>
              <a:t>Strategického plánu LEADER, Region Prostějov venkov 2007 –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27 obcí</a:t>
            </a:r>
          </a:p>
          <a:p>
            <a:r>
              <a:rPr lang="cs-CZ" dirty="0" smtClean="0"/>
              <a:t>19 378 obyvatel</a:t>
            </a:r>
            <a:endParaRPr lang="cs-CZ" dirty="0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8640"/>
            <a:ext cx="398145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Metodika zpracování SCLLD</a:t>
            </a:r>
            <a:endParaRPr lang="cs-CZ" sz="28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632"/>
            <a:ext cx="3981450" cy="1390650"/>
          </a:xfrm>
        </p:spPr>
      </p:pic>
      <p:sp>
        <p:nvSpPr>
          <p:cNvPr id="7" name="TextovéPole 6"/>
          <p:cNvSpPr txBox="1"/>
          <p:nvPr/>
        </p:nvSpPr>
        <p:spPr>
          <a:xfrm>
            <a:off x="611560" y="1628800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/>
              <a:t>p</a:t>
            </a:r>
            <a:r>
              <a:rPr lang="cs-CZ" sz="2600" dirty="0" smtClean="0"/>
              <a:t>rimární </a:t>
            </a:r>
            <a:r>
              <a:rPr lang="cs-CZ" sz="2600" dirty="0" smtClean="0"/>
              <a:t>zodpovědnost za naplnění SCLLD: </a:t>
            </a:r>
            <a:r>
              <a:rPr lang="cs-CZ" sz="2600" dirty="0" smtClean="0">
                <a:solidFill>
                  <a:srgbClr val="FF0000"/>
                </a:solidFill>
              </a:rPr>
              <a:t>Prostějov venkov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dirty="0" smtClean="0">
                <a:solidFill>
                  <a:srgbClr val="FF0000"/>
                </a:solidFill>
              </a:rPr>
              <a:t>apojení </a:t>
            </a:r>
            <a:r>
              <a:rPr lang="cs-CZ" sz="2600" dirty="0" smtClean="0">
                <a:solidFill>
                  <a:srgbClr val="FF0000"/>
                </a:solidFill>
              </a:rPr>
              <a:t>veřejnosti, odborníků, starostů obcí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d</a:t>
            </a:r>
            <a:r>
              <a:rPr lang="cs-CZ" sz="2600" dirty="0" smtClean="0">
                <a:solidFill>
                  <a:srgbClr val="FF0000"/>
                </a:solidFill>
              </a:rPr>
              <a:t>otazníkové </a:t>
            </a:r>
            <a:r>
              <a:rPr lang="cs-CZ" sz="2600" dirty="0" smtClean="0">
                <a:solidFill>
                  <a:srgbClr val="FF0000"/>
                </a:solidFill>
              </a:rPr>
              <a:t>šetření </a:t>
            </a:r>
            <a:r>
              <a:rPr lang="cs-CZ" sz="2600" dirty="0" smtClean="0"/>
              <a:t>(dotazníky, osobní pohovor), řízené rozhovory se starosty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v</a:t>
            </a:r>
            <a:r>
              <a:rPr lang="cs-CZ" sz="2600" dirty="0" smtClean="0">
                <a:solidFill>
                  <a:srgbClr val="FF0000"/>
                </a:solidFill>
              </a:rPr>
              <a:t>eřejné </a:t>
            </a:r>
            <a:r>
              <a:rPr lang="cs-CZ" sz="2600" dirty="0" smtClean="0">
                <a:solidFill>
                  <a:srgbClr val="FF0000"/>
                </a:solidFill>
              </a:rPr>
              <a:t>projednání </a:t>
            </a:r>
            <a:r>
              <a:rPr lang="cs-CZ" sz="2600" dirty="0" smtClean="0"/>
              <a:t>- </a:t>
            </a:r>
            <a:r>
              <a:rPr lang="cs-CZ" sz="2600" dirty="0"/>
              <a:t>připomínkování strategických cílů, opatření a aktivit strategické části a jejich </a:t>
            </a:r>
            <a:r>
              <a:rPr lang="cs-CZ" sz="2600" dirty="0" err="1" smtClean="0"/>
              <a:t>prioritizace</a:t>
            </a:r>
            <a:r>
              <a:rPr lang="cs-CZ" sz="2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/>
              <a:t>i</a:t>
            </a:r>
            <a:r>
              <a:rPr lang="cs-CZ" sz="2600" dirty="0" smtClean="0"/>
              <a:t>nformace </a:t>
            </a:r>
            <a:r>
              <a:rPr lang="cs-CZ" sz="2600" dirty="0" smtClean="0"/>
              <a:t>o průběh zpracování: tiskové zprávy,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/>
              <a:t>e</a:t>
            </a:r>
            <a:r>
              <a:rPr lang="cs-CZ" sz="2600" dirty="0" smtClean="0"/>
              <a:t>xpertní </a:t>
            </a:r>
            <a:r>
              <a:rPr lang="cs-CZ" sz="2600" dirty="0" smtClean="0"/>
              <a:t>zapojení: </a:t>
            </a:r>
            <a:r>
              <a:rPr lang="cs-CZ" sz="2600" dirty="0">
                <a:solidFill>
                  <a:srgbClr val="FF0000"/>
                </a:solidFill>
              </a:rPr>
              <a:t>s</a:t>
            </a:r>
            <a:r>
              <a:rPr lang="cs-CZ" sz="2600" dirty="0" smtClean="0">
                <a:solidFill>
                  <a:srgbClr val="FF0000"/>
                </a:solidFill>
              </a:rPr>
              <a:t>etkání s představiteli MAS </a:t>
            </a:r>
            <a:r>
              <a:rPr lang="cs-CZ" sz="2600" dirty="0" smtClean="0"/>
              <a:t>(</a:t>
            </a:r>
            <a:r>
              <a:rPr lang="cs-CZ" sz="2600" dirty="0"/>
              <a:t>S</a:t>
            </a:r>
            <a:r>
              <a:rPr lang="cs-CZ" sz="2600" dirty="0" smtClean="0"/>
              <a:t>právní rada , Valná hromada), </a:t>
            </a:r>
            <a:r>
              <a:rPr lang="cs-CZ" sz="2600" dirty="0" smtClean="0">
                <a:solidFill>
                  <a:srgbClr val="FF0000"/>
                </a:solidFill>
              </a:rPr>
              <a:t>setkání s představiteli Mikroregionu </a:t>
            </a:r>
            <a:r>
              <a:rPr lang="cs-CZ" sz="2600" dirty="0" err="1" smtClean="0">
                <a:solidFill>
                  <a:srgbClr val="FF0000"/>
                </a:solidFill>
              </a:rPr>
              <a:t>Plumlovsko</a:t>
            </a:r>
            <a:r>
              <a:rPr lang="cs-CZ" sz="2600" dirty="0" smtClean="0"/>
              <a:t>, </a:t>
            </a:r>
            <a:r>
              <a:rPr lang="cs-CZ" sz="2600" dirty="0" smtClean="0">
                <a:solidFill>
                  <a:srgbClr val="FF0000"/>
                </a:solidFill>
              </a:rPr>
              <a:t>setkání s představiteli Svazku obcí Prostějov-venkov 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Analytická část SCLLD</a:t>
            </a:r>
            <a:endParaRPr lang="cs-CZ" sz="3200" b="1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45" y="116632"/>
            <a:ext cx="3981450" cy="1296144"/>
          </a:xfrm>
        </p:spPr>
      </p:pic>
      <p:sp>
        <p:nvSpPr>
          <p:cNvPr id="12" name="TextovéPole 11"/>
          <p:cNvSpPr txBox="1"/>
          <p:nvPr/>
        </p:nvSpPr>
        <p:spPr>
          <a:xfrm>
            <a:off x="539552" y="170080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Vyhodnocení stavu území:</a:t>
            </a:r>
          </a:p>
          <a:p>
            <a:r>
              <a:rPr lang="cs-CZ" dirty="0"/>
              <a:t>o</a:t>
            </a:r>
            <a:r>
              <a:rPr lang="cs-CZ" dirty="0" smtClean="0"/>
              <a:t>byvatelstvo, podnikatelské prostředí, vzdělání a duchovní rozvoj, infrastruktura, životní prostředí a ochrana přírody, sociální oblast a zdravotnictví, volnočasové využití</a:t>
            </a:r>
          </a:p>
          <a:p>
            <a:endParaRPr lang="cs-CZ" dirty="0"/>
          </a:p>
          <a:p>
            <a:r>
              <a:rPr lang="cs-CZ" b="1" dirty="0" smtClean="0"/>
              <a:t>Vyhodnocení současného stavu z pohledu aktérů z území:</a:t>
            </a:r>
          </a:p>
          <a:p>
            <a:r>
              <a:rPr lang="cs-CZ" dirty="0" smtClean="0"/>
              <a:t>výstupy </a:t>
            </a:r>
            <a:r>
              <a:rPr lang="cs-CZ" dirty="0"/>
              <a:t>dotazníkového šetření mezi </a:t>
            </a:r>
            <a:r>
              <a:rPr lang="cs-CZ" dirty="0" smtClean="0"/>
              <a:t>obyvateli území, výstupy </a:t>
            </a:r>
            <a:r>
              <a:rPr lang="cs-CZ" dirty="0"/>
              <a:t>z přímých rozhovorů se starosty obcí </a:t>
            </a:r>
            <a:r>
              <a:rPr lang="cs-CZ" dirty="0" smtClean="0"/>
              <a:t>území</a:t>
            </a:r>
          </a:p>
          <a:p>
            <a:endParaRPr lang="cs-CZ" b="1" dirty="0"/>
          </a:p>
          <a:p>
            <a:r>
              <a:rPr lang="cs-CZ" b="1" dirty="0"/>
              <a:t>Vyhodnocení rozvojového potenciálu </a:t>
            </a:r>
            <a:r>
              <a:rPr lang="cs-CZ" b="1" dirty="0" smtClean="0"/>
              <a:t>území:</a:t>
            </a:r>
          </a:p>
          <a:p>
            <a:r>
              <a:rPr lang="cs-CZ" dirty="0" smtClean="0"/>
              <a:t>Územní plánování, rozvojový potenciál území, rozbor udržitelného rozvoje území, oblasti rozvojového potenciálu území, potenciál lidských zdrojů pro rozvoj území, vlastní prostředky pro rozvoj území</a:t>
            </a:r>
          </a:p>
          <a:p>
            <a:endParaRPr lang="cs-CZ" dirty="0"/>
          </a:p>
          <a:p>
            <a:r>
              <a:rPr lang="cs-CZ" b="1" dirty="0" smtClean="0"/>
              <a:t>SWOT analýzy:</a:t>
            </a:r>
          </a:p>
          <a:p>
            <a:r>
              <a:rPr lang="cs-CZ" dirty="0"/>
              <a:t>SWOT analýzy aktérů z území vybraných oblastí </a:t>
            </a:r>
            <a:r>
              <a:rPr lang="cs-CZ" dirty="0" smtClean="0"/>
              <a:t>rozvoje, </a:t>
            </a:r>
            <a:r>
              <a:rPr lang="cs-CZ" dirty="0"/>
              <a:t>Celková SWOT </a:t>
            </a:r>
            <a:r>
              <a:rPr lang="cs-CZ" dirty="0" smtClean="0"/>
              <a:t>analýza, závěry ze SWOT  analýzy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Celková SWOT analýza, Váš pohled?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100009"/>
              </p:ext>
            </p:extLst>
          </p:nvPr>
        </p:nvGraphicFramePr>
        <p:xfrm>
          <a:off x="457200" y="16288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22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SILNÉ STRÁNKY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OHROŽENÍ</a:t>
                      </a:r>
                      <a:endParaRPr lang="cs-CZ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Analýza rizik</a:t>
            </a:r>
            <a:endParaRPr lang="cs-CZ" sz="32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8640"/>
            <a:ext cx="3981450" cy="1390650"/>
          </a:xfrm>
        </p:spPr>
      </p:pic>
      <p:sp>
        <p:nvSpPr>
          <p:cNvPr id="7" name="TextovéPole 6"/>
          <p:cNvSpPr txBox="1"/>
          <p:nvPr/>
        </p:nvSpPr>
        <p:spPr>
          <a:xfrm>
            <a:off x="467544" y="162880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oučást SCLLD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blasti: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š</a:t>
            </a:r>
            <a:r>
              <a:rPr lang="cs-CZ" dirty="0" smtClean="0"/>
              <a:t>kolství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sociální služby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t</a:t>
            </a:r>
            <a:r>
              <a:rPr lang="cs-CZ" dirty="0" smtClean="0"/>
              <a:t>echnická infrastruktura, služby, vybavení, stav památek, vzhled obcí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éče o krajinu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</a:t>
            </a:r>
            <a:r>
              <a:rPr lang="cs-CZ" dirty="0" smtClean="0"/>
              <a:t>aměstnanost, podnikání</a:t>
            </a:r>
          </a:p>
          <a:p>
            <a:pPr lvl="1"/>
            <a:r>
              <a:rPr lang="cs-CZ" dirty="0" smtClean="0"/>
              <a:t>Škála 1 – 5 (1 – nejnižší, 5 – nejvyšší)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74135"/>
              </p:ext>
            </p:extLst>
          </p:nvPr>
        </p:nvGraphicFramePr>
        <p:xfrm>
          <a:off x="359533" y="3933056"/>
          <a:ext cx="8388931" cy="2520281"/>
        </p:xfrm>
        <a:graphic>
          <a:graphicData uri="http://schemas.openxmlformats.org/drawingml/2006/table">
            <a:tbl>
              <a:tblPr firstRow="1" firstCol="1" bandRow="1"/>
              <a:tblGrid>
                <a:gridCol w="1580853"/>
                <a:gridCol w="1695510"/>
                <a:gridCol w="1203741"/>
                <a:gridCol w="1310525"/>
                <a:gridCol w="1299151"/>
                <a:gridCol w="1299151"/>
              </a:tblGrid>
              <a:tr h="315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 rizika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Hodnocení rizika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 opatření ke snížení významnosti rizika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Vlastník rizika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2601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Pravděpodobnost (P)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Dopad (D)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 = P*D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4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Strategická část SCLLD</a:t>
            </a:r>
            <a:endParaRPr lang="cs-CZ" sz="32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3981450" cy="1390650"/>
          </a:xfrm>
        </p:spPr>
      </p:pic>
      <p:sp>
        <p:nvSpPr>
          <p:cNvPr id="7" name="TextovéPole 6"/>
          <p:cNvSpPr txBox="1"/>
          <p:nvPr/>
        </p:nvSpPr>
        <p:spPr>
          <a:xfrm>
            <a:off x="467544" y="1556792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Strategická vize regionu MAS Prostějov venkov </a:t>
            </a:r>
            <a:endParaRPr lang="cs-CZ" sz="2800" b="1" dirty="0" smtClean="0"/>
          </a:p>
          <a:p>
            <a:endParaRPr lang="cs-CZ" sz="2800" b="1" dirty="0" smtClean="0"/>
          </a:p>
          <a:p>
            <a:endParaRPr lang="cs-CZ" b="1" dirty="0"/>
          </a:p>
          <a:p>
            <a:r>
              <a:rPr lang="cs-CZ" i="1" dirty="0" smtClean="0"/>
              <a:t>„</a:t>
            </a:r>
            <a:r>
              <a:rPr lang="cs-CZ" sz="3200" i="1" dirty="0" smtClean="0"/>
              <a:t>Místní akční skupina Prostějov venkov o.p.s. je atraktivním zdravým venkovským územím s fungující infrastrukturou a službami. Venkovem nabízejícím kvalitní život svým obyvatelům.“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Strategické cíle SCLLD</a:t>
            </a:r>
            <a:br>
              <a:rPr lang="cs-CZ" sz="3200" b="1" dirty="0" smtClean="0"/>
            </a:br>
            <a:r>
              <a:rPr lang="cs-CZ" sz="3200" dirty="0" smtClean="0"/>
              <a:t>Infrastruktura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3981450" cy="1390650"/>
          </a:xfrm>
        </p:spPr>
      </p:pic>
      <p:sp>
        <p:nvSpPr>
          <p:cNvPr id="7" name="TextovéPole 6"/>
          <p:cNvSpPr txBox="1"/>
          <p:nvPr/>
        </p:nvSpPr>
        <p:spPr>
          <a:xfrm>
            <a:off x="539552" y="162880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Strategický cíl č. 1: Zvýšit kvalitu vody</a:t>
            </a:r>
            <a:endParaRPr lang="cs-CZ" dirty="0"/>
          </a:p>
          <a:p>
            <a:r>
              <a:rPr lang="cs-CZ" u="sng" dirty="0"/>
              <a:t>Opatření: Výstavba, obnova a rekonstrukce kanalizačních řadů a ČOV</a:t>
            </a:r>
            <a:endParaRPr lang="cs-CZ" dirty="0"/>
          </a:p>
          <a:p>
            <a:r>
              <a:rPr lang="cs-CZ" u="sng" dirty="0"/>
              <a:t>Opatření: Zásobování obyvatelstva pitnou </a:t>
            </a:r>
            <a:r>
              <a:rPr lang="cs-CZ" u="sng" dirty="0" smtClean="0"/>
              <a:t>vodou</a:t>
            </a:r>
          </a:p>
          <a:p>
            <a:endParaRPr lang="cs-CZ" b="1" u="sng" dirty="0"/>
          </a:p>
          <a:p>
            <a:r>
              <a:rPr lang="cs-CZ" b="1" dirty="0"/>
              <a:t>Strategický cíl č. 2: Zvýšit bezpečnost v silniční dopravě a zlepšit dopravní obslužnost</a:t>
            </a:r>
            <a:endParaRPr lang="cs-CZ" dirty="0"/>
          </a:p>
          <a:p>
            <a:r>
              <a:rPr lang="cs-CZ" u="sng" dirty="0"/>
              <a:t>Opatření: Zvyšovat bezpečnost v křižovatkách a průjezdných úsecích komunikací</a:t>
            </a:r>
            <a:endParaRPr lang="cs-CZ" dirty="0"/>
          </a:p>
          <a:p>
            <a:r>
              <a:rPr lang="cs-CZ" u="sng" dirty="0"/>
              <a:t>Opatření: Zlepšit dopravní obslužnost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Strategický cíl č. 3: Zkvalitnění cyklistické dopravy </a:t>
            </a:r>
            <a:endParaRPr lang="cs-CZ" dirty="0"/>
          </a:p>
          <a:p>
            <a:r>
              <a:rPr lang="cs-CZ" u="sng" dirty="0"/>
              <a:t>Opatření: Rozšiřovat napojení na regionální a nadregionální systém cyklotras a </a:t>
            </a:r>
            <a:r>
              <a:rPr lang="cs-CZ" u="sng" dirty="0" smtClean="0"/>
              <a:t>cyklostezek</a:t>
            </a:r>
          </a:p>
          <a:p>
            <a:endParaRPr lang="cs-CZ" dirty="0"/>
          </a:p>
          <a:p>
            <a:r>
              <a:rPr lang="cs-CZ" b="1" dirty="0"/>
              <a:t>Strategický cíl č. 4: Region dostatečně zasíťovaný energiemi a komunikačními technologiemi </a:t>
            </a:r>
            <a:endParaRPr lang="cs-CZ" dirty="0"/>
          </a:p>
          <a:p>
            <a:r>
              <a:rPr lang="cs-CZ" u="sng" dirty="0"/>
              <a:t>Opatření: Zkvalitnění energetických sítí a zařízení  </a:t>
            </a:r>
            <a:endParaRPr lang="cs-CZ" u="sng" dirty="0" smtClean="0"/>
          </a:p>
          <a:p>
            <a:r>
              <a:rPr lang="cs-CZ" u="sng" dirty="0"/>
              <a:t>Opatření: Zvýšit kvalitu komunikačních sítí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8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543</Words>
  <Application>Microsoft Office PowerPoint</Application>
  <PresentationFormat>Předvádění na obrazovce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Strategie komunitně vedeného místního rozvoje místní akční skupiny Prostějov venkov o.p.s.  2014 - 2020</vt:lpstr>
      <vt:lpstr>MAS Prostějov venkov</vt:lpstr>
      <vt:lpstr>MAS Prostějov venkov</vt:lpstr>
      <vt:lpstr>Metodika zpracování SCLLD</vt:lpstr>
      <vt:lpstr>Analytická část SCLLD</vt:lpstr>
      <vt:lpstr>Celková SWOT analýza, Váš pohled?</vt:lpstr>
      <vt:lpstr>Analýza rizik</vt:lpstr>
      <vt:lpstr>Strategická část SCLLD</vt:lpstr>
      <vt:lpstr>Strategické cíle SCLLD Infrastruktura</vt:lpstr>
      <vt:lpstr>Strategické cíle SCLLD Podnikání a zaměstnanost</vt:lpstr>
      <vt:lpstr>Strategické cíle SCLLD Občanská vybavenost</vt:lpstr>
      <vt:lpstr>Strategické cíle SCLLD Život v MAS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komunitně vedeného místního rozvoje místní akční skupiny Prostějov venkov o.p.s.  2014 - 2020</dc:title>
  <dc:creator>Mgr. Zdeněk Opravil</dc:creator>
  <cp:lastModifiedBy>Mgr. Zdeněk Opravil</cp:lastModifiedBy>
  <cp:revision>10</cp:revision>
  <dcterms:created xsi:type="dcterms:W3CDTF">2015-03-04T09:14:08Z</dcterms:created>
  <dcterms:modified xsi:type="dcterms:W3CDTF">2015-03-04T10:45:58Z</dcterms:modified>
</cp:coreProperties>
</file>