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01" r:id="rId3"/>
    <p:sldId id="307" r:id="rId4"/>
    <p:sldId id="305" r:id="rId5"/>
    <p:sldId id="313" r:id="rId6"/>
    <p:sldId id="314" r:id="rId7"/>
    <p:sldId id="315" r:id="rId8"/>
    <p:sldId id="316" r:id="rId9"/>
    <p:sldId id="296" r:id="rId10"/>
    <p:sldId id="299" r:id="rId11"/>
    <p:sldId id="309" r:id="rId12"/>
    <p:sldId id="310" r:id="rId13"/>
    <p:sldId id="312" r:id="rId14"/>
    <p:sldId id="317" r:id="rId15"/>
    <p:sldId id="318" r:id="rId16"/>
    <p:sldId id="319" r:id="rId17"/>
    <p:sldId id="311" r:id="rId18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dim Kašpar" initials="RK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2718" autoAdjust="0"/>
  </p:normalViewPr>
  <p:slideViewPr>
    <p:cSldViewPr>
      <p:cViewPr varScale="1">
        <p:scale>
          <a:sx n="69" d="100"/>
          <a:sy n="69" d="100"/>
        </p:scale>
        <p:origin x="-142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2EFC339B-6A94-4AC1-9B4E-A50F2EEF85DF}" type="datetimeFigureOut">
              <a:rPr lang="cs-CZ" smtClean="0"/>
              <a:pPr/>
              <a:t>12.6.2013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4A25B723-A894-4DAD-AF0F-E2C574C1438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37793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294" y="0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>
              <a:defRPr sz="1200"/>
            </a:lvl1pPr>
          </a:lstStyle>
          <a:p>
            <a:fld id="{480B35B1-8E6A-4B44-81A3-F1212F88EC2D}" type="datetimeFigureOut">
              <a:rPr lang="cs-CZ" smtClean="0"/>
              <a:pPr/>
              <a:t>12.6.2013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21" tIns="44111" rIns="88221" bIns="44111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64" y="4714653"/>
            <a:ext cx="5438748" cy="4466756"/>
          </a:xfrm>
          <a:prstGeom prst="rect">
            <a:avLst/>
          </a:prstGeom>
        </p:spPr>
        <p:txBody>
          <a:bodyPr vert="horz" lIns="88221" tIns="44111" rIns="88221" bIns="44111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305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294" y="9429305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>
              <a:defRPr sz="1200"/>
            </a:lvl1pPr>
          </a:lstStyle>
          <a:p>
            <a:fld id="{C29C6633-6DEE-4B55-A6F2-65C3564190D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0299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9C6633-6DEE-4B55-A6F2-65C3564190DA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9C6633-6DEE-4B55-A6F2-65C3564190DA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9C6633-6DEE-4B55-A6F2-65C3564190DA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48A1-2235-4DA4-BBB2-AB8F78F20209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4071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9C6633-6DEE-4B55-A6F2-65C3564190DA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9C6633-6DEE-4B55-A6F2-65C3564190DA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9C6633-6DEE-4B55-A6F2-65C3564190DA}" type="slidenum">
              <a:rPr lang="cs-CZ" smtClean="0"/>
              <a:pPr/>
              <a:t>17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3B79-A5BE-4587-B2A3-68129C0322C5}" type="datetimeFigureOut">
              <a:rPr lang="cs-CZ" smtClean="0"/>
              <a:pPr/>
              <a:t>12.6.2013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DC38B-F75A-45F6-8406-BA8EE01C19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3B79-A5BE-4587-B2A3-68129C0322C5}" type="datetimeFigureOut">
              <a:rPr lang="cs-CZ" smtClean="0"/>
              <a:pPr/>
              <a:t>12.6.2013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DC38B-F75A-45F6-8406-BA8EE01C19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3B79-A5BE-4587-B2A3-68129C0322C5}" type="datetimeFigureOut">
              <a:rPr lang="cs-CZ" smtClean="0"/>
              <a:pPr/>
              <a:t>12.6.2013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DC38B-F75A-45F6-8406-BA8EE01C19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3B79-A5BE-4587-B2A3-68129C0322C5}" type="datetimeFigureOut">
              <a:rPr lang="cs-CZ" smtClean="0"/>
              <a:pPr/>
              <a:t>12.6.2013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DC38B-F75A-45F6-8406-BA8EE01C19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3B79-A5BE-4587-B2A3-68129C0322C5}" type="datetimeFigureOut">
              <a:rPr lang="cs-CZ" smtClean="0"/>
              <a:pPr/>
              <a:t>12.6.2013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DC38B-F75A-45F6-8406-BA8EE01C19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3B79-A5BE-4587-B2A3-68129C0322C5}" type="datetimeFigureOut">
              <a:rPr lang="cs-CZ" smtClean="0"/>
              <a:pPr/>
              <a:t>12.6.2013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DC38B-F75A-45F6-8406-BA8EE01C19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3B79-A5BE-4587-B2A3-68129C0322C5}" type="datetimeFigureOut">
              <a:rPr lang="cs-CZ" smtClean="0"/>
              <a:pPr/>
              <a:t>12.6.2013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DC38B-F75A-45F6-8406-BA8EE01C19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3B79-A5BE-4587-B2A3-68129C0322C5}" type="datetimeFigureOut">
              <a:rPr lang="cs-CZ" smtClean="0"/>
              <a:pPr/>
              <a:t>12.6.2013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DC38B-F75A-45F6-8406-BA8EE01C19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3B79-A5BE-4587-B2A3-68129C0322C5}" type="datetimeFigureOut">
              <a:rPr lang="cs-CZ" smtClean="0"/>
              <a:pPr/>
              <a:t>12.6.2013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DC38B-F75A-45F6-8406-BA8EE01C19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3B79-A5BE-4587-B2A3-68129C0322C5}" type="datetimeFigureOut">
              <a:rPr lang="cs-CZ" smtClean="0"/>
              <a:pPr/>
              <a:t>12.6.2013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DC38B-F75A-45F6-8406-BA8EE01C19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E3B79-A5BE-4587-B2A3-68129C0322C5}" type="datetimeFigureOut">
              <a:rPr lang="cs-CZ" smtClean="0"/>
              <a:pPr/>
              <a:t>12.6.2013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DC38B-F75A-45F6-8406-BA8EE01C19A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E3B79-A5BE-4587-B2A3-68129C0322C5}" type="datetimeFigureOut">
              <a:rPr lang="cs-CZ" smtClean="0"/>
              <a:pPr/>
              <a:t>12.6.2013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DC38B-F75A-45F6-8406-BA8EE01C19A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37674" y="1385679"/>
            <a:ext cx="6876764" cy="1484298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Integrovaná strategie rozvoje území</a:t>
            </a:r>
            <a:endParaRPr lang="cs-CZ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0" name="Picture 2" descr="logoColor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7240" r="7466" b="16470"/>
          <a:stretch/>
        </p:blipFill>
        <p:spPr bwMode="auto">
          <a:xfrm>
            <a:off x="7289162" y="6367601"/>
            <a:ext cx="1675085" cy="4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:\RADIM\RADIM\RPSC\PR pilíř, od 1.5.2012\PICTURES\Nový obrázek (5)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"/>
            <a:ext cx="9144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935596" y="6169053"/>
            <a:ext cx="7272808" cy="5405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1400" dirty="0">
              <a:latin typeface="Georgia" pitchFamily="18" charset="0"/>
            </a:endParaRPr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5076056" y="3861048"/>
            <a:ext cx="3672408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11. 6. 2013, </a:t>
            </a:r>
            <a:r>
              <a:rPr kumimoji="0" lang="cs-CZ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Plumlov</a:t>
            </a:r>
            <a:endParaRPr kumimoji="0" lang="cs-CZ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6" name="Picture 2" descr="F:\mas data z 11.5.2013\Mapa 2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35409"/>
            <a:ext cx="3960440" cy="357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29600" cy="854968"/>
          </a:xfrm>
        </p:spPr>
        <p:txBody>
          <a:bodyPr/>
          <a:lstStyle/>
          <a:p>
            <a:r>
              <a:rPr lang="cs-CZ" b="1" dirty="0" smtClean="0">
                <a:latin typeface="Georgia" pitchFamily="18" charset="0"/>
              </a:rPr>
              <a:t>Postup zpracování ISRÚ</a:t>
            </a:r>
            <a:endParaRPr lang="cs-CZ" b="1" dirty="0">
              <a:latin typeface="Georgia" pitchFamily="18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5" y="2395203"/>
            <a:ext cx="8352927" cy="3972398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>
                <a:latin typeface="Georgia" pitchFamily="18" charset="0"/>
              </a:rPr>
              <a:t>Setkání se zástupci MAS  (únor-březen)</a:t>
            </a:r>
          </a:p>
          <a:p>
            <a:r>
              <a:rPr lang="cs-CZ" dirty="0" smtClean="0">
                <a:latin typeface="Georgia" pitchFamily="18" charset="0"/>
              </a:rPr>
              <a:t>Setkání s </a:t>
            </a:r>
            <a:r>
              <a:rPr lang="cs-CZ" dirty="0" err="1" smtClean="0">
                <a:latin typeface="Georgia" pitchFamily="18" charset="0"/>
              </a:rPr>
              <a:t>mikroregiony</a:t>
            </a:r>
            <a:r>
              <a:rPr lang="cs-CZ" dirty="0" smtClean="0">
                <a:latin typeface="Georgia" pitchFamily="18" charset="0"/>
              </a:rPr>
              <a:t> (únor – březen)</a:t>
            </a:r>
          </a:p>
          <a:p>
            <a:r>
              <a:rPr lang="cs-CZ" dirty="0" smtClean="0">
                <a:latin typeface="Georgia" pitchFamily="18" charset="0"/>
              </a:rPr>
              <a:t>Dotazníkové šetření (březen-duben)</a:t>
            </a:r>
          </a:p>
          <a:p>
            <a:r>
              <a:rPr lang="cs-CZ" dirty="0" smtClean="0">
                <a:latin typeface="Georgia" pitchFamily="18" charset="0"/>
              </a:rPr>
              <a:t>Zpracování analytické části (duben – červen)</a:t>
            </a:r>
          </a:p>
          <a:p>
            <a:r>
              <a:rPr lang="cs-CZ" dirty="0" smtClean="0">
                <a:latin typeface="Georgia" pitchFamily="18" charset="0"/>
              </a:rPr>
              <a:t>SWOT analýza (květen – červen)</a:t>
            </a:r>
          </a:p>
          <a:p>
            <a:r>
              <a:rPr lang="cs-CZ" dirty="0" smtClean="0">
                <a:latin typeface="Georgia" pitchFamily="18" charset="0"/>
              </a:rPr>
              <a:t>Návrhová část (květen – srpen)</a:t>
            </a:r>
          </a:p>
          <a:p>
            <a:r>
              <a:rPr lang="cs-CZ" dirty="0" smtClean="0">
                <a:latin typeface="Georgia" pitchFamily="18" charset="0"/>
              </a:rPr>
              <a:t>Implementační část (červen – srpen)</a:t>
            </a:r>
          </a:p>
          <a:p>
            <a:r>
              <a:rPr lang="cs-CZ" dirty="0" smtClean="0">
                <a:latin typeface="Georgia" pitchFamily="18" charset="0"/>
              </a:rPr>
              <a:t>Projednání a schválení ISRÚ (srpen – září)</a:t>
            </a:r>
          </a:p>
        </p:txBody>
      </p:sp>
      <p:pic>
        <p:nvPicPr>
          <p:cNvPr id="7" name="Picture 2" descr="logoCol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7240" r="7466" b="16470"/>
          <a:stretch/>
        </p:blipFill>
        <p:spPr bwMode="auto">
          <a:xfrm>
            <a:off x="7289162" y="6367601"/>
            <a:ext cx="1675085" cy="4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RADIM\RADIM\RPSC\PR pilíř, od 1.5.2012\PICTURES\Nový obrázek (5)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"/>
            <a:ext cx="9144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10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471689"/>
            <a:ext cx="8229600" cy="1143000"/>
          </a:xfrm>
        </p:spPr>
        <p:txBody>
          <a:bodyPr>
            <a:normAutofit/>
          </a:bodyPr>
          <a:lstStyle/>
          <a:p>
            <a:r>
              <a:rPr lang="cs-CZ" b="1" dirty="0" smtClean="0">
                <a:latin typeface="Georgia" pitchFamily="18" charset="0"/>
              </a:rPr>
              <a:t>Dotazníkové 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7544" y="3068960"/>
            <a:ext cx="8215064" cy="2448272"/>
          </a:xfrm>
        </p:spPr>
        <p:txBody>
          <a:bodyPr>
            <a:normAutofit/>
          </a:bodyPr>
          <a:lstStyle/>
          <a:p>
            <a:r>
              <a:rPr lang="cs-CZ" sz="2600" dirty="0" smtClean="0">
                <a:latin typeface="Georgia" pitchFamily="18" charset="0"/>
              </a:rPr>
              <a:t>rozhovory se starostkami a starosty 	22</a:t>
            </a:r>
          </a:p>
          <a:p>
            <a:r>
              <a:rPr lang="cs-CZ" sz="2600" dirty="0" smtClean="0">
                <a:latin typeface="Georgia" pitchFamily="18" charset="0"/>
              </a:rPr>
              <a:t>zástupci </a:t>
            </a:r>
            <a:r>
              <a:rPr lang="cs-CZ" sz="2600" dirty="0" err="1" smtClean="0">
                <a:latin typeface="Georgia" pitchFamily="18" charset="0"/>
              </a:rPr>
              <a:t>mikroegionů</a:t>
            </a:r>
            <a:r>
              <a:rPr lang="cs-CZ" sz="2600" dirty="0" smtClean="0">
                <a:latin typeface="Georgia" pitchFamily="18" charset="0"/>
              </a:rPr>
              <a:t>/obcí 			10 </a:t>
            </a:r>
          </a:p>
          <a:p>
            <a:r>
              <a:rPr lang="cs-CZ" sz="2600" dirty="0" smtClean="0">
                <a:latin typeface="Georgia" pitchFamily="18" charset="0"/>
              </a:rPr>
              <a:t>významné  osobnosti 				 9</a:t>
            </a:r>
          </a:p>
          <a:p>
            <a:r>
              <a:rPr lang="cs-CZ" sz="2600" dirty="0" smtClean="0">
                <a:latin typeface="Georgia" pitchFamily="18" charset="0"/>
              </a:rPr>
              <a:t>občané 						248</a:t>
            </a:r>
            <a:endParaRPr lang="cs-CZ" sz="2600" dirty="0">
              <a:latin typeface="Georgia" pitchFamily="18" charset="0"/>
            </a:endParaRPr>
          </a:p>
          <a:p>
            <a:endParaRPr lang="cs-CZ" dirty="0"/>
          </a:p>
        </p:txBody>
      </p:sp>
      <p:pic>
        <p:nvPicPr>
          <p:cNvPr id="5" name="Picture 2" descr="C:\RADIM\RADIM\RPSC\PR pilíř, od 1.5.2012\PICTURES\Nový obrázek (5)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"/>
            <a:ext cx="9144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ogoCol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7240" r="7466" b="16470"/>
          <a:stretch/>
        </p:blipFill>
        <p:spPr bwMode="auto">
          <a:xfrm>
            <a:off x="7289162" y="6367601"/>
            <a:ext cx="1675085" cy="4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01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471689"/>
            <a:ext cx="8229600" cy="1143000"/>
          </a:xfrm>
        </p:spPr>
        <p:txBody>
          <a:bodyPr>
            <a:normAutofit/>
          </a:bodyPr>
          <a:lstStyle/>
          <a:p>
            <a:r>
              <a:rPr lang="cs-CZ" sz="2800" b="1" dirty="0" smtClean="0">
                <a:latin typeface="Georgia" pitchFamily="18" charset="0"/>
              </a:rPr>
              <a:t>Prioritní oblasti ISRÚ Prostějov venkov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95536" y="2420888"/>
            <a:ext cx="8748464" cy="3946713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1. Infrastruktura</a:t>
            </a:r>
          </a:p>
          <a:p>
            <a:pPr marL="514350" indent="-514350">
              <a:buNone/>
            </a:pPr>
            <a:r>
              <a:rPr lang="cs-CZ" sz="2400" i="1" dirty="0" smtClean="0">
                <a:latin typeface="Arial" pitchFamily="34" charset="0"/>
                <a:cs typeface="Arial" pitchFamily="34" charset="0"/>
              </a:rPr>
              <a:t>silnice, chodníky, kanalizace…..</a:t>
            </a:r>
          </a:p>
          <a:p>
            <a:pPr marL="514350" indent="-514350">
              <a:buNone/>
            </a:pP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2. Podnikání a zaměstnanost</a:t>
            </a:r>
          </a:p>
          <a:p>
            <a:pPr marL="514350" indent="-514350">
              <a:buNone/>
            </a:pPr>
            <a:r>
              <a:rPr lang="cs-CZ" sz="2400" i="1" dirty="0" smtClean="0">
                <a:latin typeface="Arial" pitchFamily="34" charset="0"/>
                <a:cs typeface="Arial" pitchFamily="34" charset="0"/>
              </a:rPr>
              <a:t>podpora podnikání včetně cestovního ruchu, řemesel, služeb…</a:t>
            </a:r>
          </a:p>
          <a:p>
            <a:pPr marL="514350" indent="-514350">
              <a:buNone/>
            </a:pP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3. Občanská vybavenost</a:t>
            </a:r>
          </a:p>
          <a:p>
            <a:pPr marL="514350" indent="-514350">
              <a:buNone/>
            </a:pPr>
            <a:r>
              <a:rPr lang="cs-CZ" sz="2600" i="1" dirty="0" smtClean="0">
                <a:latin typeface="Arial" pitchFamily="34" charset="0"/>
                <a:cs typeface="Arial" pitchFamily="34" charset="0"/>
              </a:rPr>
              <a:t>hřiště, školy, sociální  zařízení, kulturní památky….</a:t>
            </a:r>
          </a:p>
          <a:p>
            <a:pPr marL="514350" indent="-514350">
              <a:buNone/>
            </a:pPr>
            <a:r>
              <a:rPr lang="cs-CZ" sz="2600" b="1" dirty="0" smtClean="0">
                <a:latin typeface="Arial" pitchFamily="34" charset="0"/>
                <a:cs typeface="Arial" pitchFamily="34" charset="0"/>
              </a:rPr>
              <a:t>4. Život v obci</a:t>
            </a:r>
            <a:endParaRPr lang="cs-CZ" sz="26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cs-CZ" sz="2400" i="1" dirty="0" smtClean="0">
                <a:latin typeface="Arial" pitchFamily="34" charset="0"/>
                <a:cs typeface="Arial" pitchFamily="34" charset="0"/>
              </a:rPr>
              <a:t>Činnost NNO, obcí, spolků, sportovní, kulturní, společenské aktivity v území, spolupráce subjektů…..</a:t>
            </a:r>
            <a:endParaRPr lang="cs-CZ" sz="24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RADIM\RADIM\RPSC\PR pilíř, od 1.5.2012\PICTURES\Nový obrázek (5)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"/>
            <a:ext cx="9144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ogoCol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7240" r="7466" b="16470"/>
          <a:stretch/>
        </p:blipFill>
        <p:spPr bwMode="auto">
          <a:xfrm>
            <a:off x="7289162" y="6367601"/>
            <a:ext cx="1675085" cy="4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01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877191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latin typeface="Georgia" pitchFamily="18" charset="0"/>
              </a:rPr>
              <a:t>Infrastruktura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23528" y="2060848"/>
            <a:ext cx="8352928" cy="430675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i="1" dirty="0" smtClean="0"/>
              <a:t>Východiska:</a:t>
            </a:r>
          </a:p>
          <a:p>
            <a:r>
              <a:rPr lang="cs-CZ" dirty="0" smtClean="0"/>
              <a:t>Průměrný stav místních komunikací a chodníků</a:t>
            </a:r>
          </a:p>
          <a:p>
            <a:r>
              <a:rPr lang="cs-CZ" dirty="0" smtClean="0"/>
              <a:t>Vodovod ve všech obcích MAS</a:t>
            </a:r>
          </a:p>
          <a:p>
            <a:r>
              <a:rPr lang="cs-CZ" dirty="0" smtClean="0"/>
              <a:t>Kanalizace pouze ve 14 obcích</a:t>
            </a:r>
          </a:p>
          <a:p>
            <a:r>
              <a:rPr lang="cs-CZ" dirty="0" smtClean="0"/>
              <a:t>Napojení všech obyvatel na kanalizaci – pouze 3 obce</a:t>
            </a:r>
          </a:p>
          <a:p>
            <a:r>
              <a:rPr lang="cs-CZ" dirty="0" smtClean="0"/>
              <a:t>68 km cyklotras </a:t>
            </a:r>
          </a:p>
          <a:p>
            <a:r>
              <a:rPr lang="cs-CZ" dirty="0" smtClean="0"/>
              <a:t>14,4 km cyklostezek</a:t>
            </a:r>
          </a:p>
          <a:p>
            <a:r>
              <a:rPr lang="cs-CZ" dirty="0" smtClean="0"/>
              <a:t>Šetrný způsob vytápění – přes 70% domácností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5" name="Picture 2" descr="C:\RADIM\RADIM\RPSC\PR pilíř, od 1.5.2012\PICTURES\Nový obrázek (5)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"/>
            <a:ext cx="9144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ogoCol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7240" r="7466" b="16470"/>
          <a:stretch/>
        </p:blipFill>
        <p:spPr bwMode="auto">
          <a:xfrm>
            <a:off x="7289162" y="6367601"/>
            <a:ext cx="1675085" cy="4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456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877191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latin typeface="Georgia" pitchFamily="18" charset="0"/>
              </a:rPr>
              <a:t>Podnikání a zaměstnanost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23528" y="2060848"/>
            <a:ext cx="8352928" cy="430675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i="1" dirty="0" smtClean="0"/>
              <a:t>Východiska:</a:t>
            </a:r>
          </a:p>
          <a:p>
            <a:r>
              <a:rPr lang="cs-CZ" dirty="0" smtClean="0"/>
              <a:t>Nárůst nezaměstnanosti </a:t>
            </a:r>
          </a:p>
          <a:p>
            <a:r>
              <a:rPr lang="cs-CZ" dirty="0" smtClean="0"/>
              <a:t>80% tvoří zemědělská půda</a:t>
            </a:r>
          </a:p>
          <a:p>
            <a:r>
              <a:rPr lang="cs-CZ" dirty="0" smtClean="0"/>
              <a:t>3 797 podnikatelských subjektů</a:t>
            </a:r>
          </a:p>
          <a:p>
            <a:pPr>
              <a:buNone/>
            </a:pPr>
            <a:r>
              <a:rPr lang="cs-CZ" dirty="0" smtClean="0"/>
              <a:t>1.obchod, 2.průmysl, 3. stavebnictví, 4.zemědělství </a:t>
            </a:r>
          </a:p>
          <a:p>
            <a:r>
              <a:rPr lang="cs-CZ" dirty="0" smtClean="0"/>
              <a:t>nevyvážený rekreační potenciál</a:t>
            </a:r>
          </a:p>
          <a:p>
            <a:endParaRPr lang="cs-CZ" dirty="0"/>
          </a:p>
        </p:txBody>
      </p:sp>
      <p:pic>
        <p:nvPicPr>
          <p:cNvPr id="5" name="Picture 2" descr="C:\RADIM\RADIM\RPSC\PR pilíř, od 1.5.2012\PICTURES\Nový obrázek (5)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"/>
            <a:ext cx="9144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ogoCol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7240" r="7466" b="16470"/>
          <a:stretch/>
        </p:blipFill>
        <p:spPr bwMode="auto">
          <a:xfrm>
            <a:off x="7289162" y="6367601"/>
            <a:ext cx="1675085" cy="4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456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877191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latin typeface="Georgia" pitchFamily="18" charset="0"/>
              </a:rPr>
              <a:t>Občanská vybavenost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23528" y="2060848"/>
            <a:ext cx="8352928" cy="430675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i="1" dirty="0" smtClean="0"/>
              <a:t>Východiska:</a:t>
            </a:r>
          </a:p>
          <a:p>
            <a:r>
              <a:rPr lang="cs-CZ" dirty="0" smtClean="0"/>
              <a:t>Dlouhodobě mírný nárůst obyvatel</a:t>
            </a:r>
          </a:p>
          <a:p>
            <a:r>
              <a:rPr lang="cs-CZ" dirty="0" smtClean="0"/>
              <a:t>Zvyšuje se index stáří</a:t>
            </a:r>
          </a:p>
          <a:p>
            <a:pPr>
              <a:buNone/>
            </a:pPr>
            <a:r>
              <a:rPr lang="cs-CZ" dirty="0" smtClean="0"/>
              <a:t>1991 – 78,5; 2001 – 98,1; 2011 – 105,1</a:t>
            </a:r>
          </a:p>
          <a:p>
            <a:r>
              <a:rPr lang="cs-CZ" dirty="0" smtClean="0"/>
              <a:t>1991 - 20% obyvatel do 15 let</a:t>
            </a:r>
          </a:p>
          <a:p>
            <a:r>
              <a:rPr lang="cs-CZ" dirty="0" smtClean="0"/>
              <a:t>2011 – 16% obyvatel do 15 let</a:t>
            </a:r>
          </a:p>
          <a:p>
            <a:r>
              <a:rPr lang="cs-CZ" dirty="0" smtClean="0"/>
              <a:t>Uspokojivé sportovní a kulturní zázemí</a:t>
            </a:r>
          </a:p>
          <a:p>
            <a:r>
              <a:rPr lang="cs-CZ" dirty="0" smtClean="0"/>
              <a:t>Nedostatečné  zázemí pro seniory</a:t>
            </a:r>
          </a:p>
          <a:p>
            <a:endParaRPr lang="cs-CZ" dirty="0"/>
          </a:p>
        </p:txBody>
      </p:sp>
      <p:pic>
        <p:nvPicPr>
          <p:cNvPr id="5" name="Picture 2" descr="C:\RADIM\RADIM\RPSC\PR pilíř, od 1.5.2012\PICTURES\Nový obrázek (5)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"/>
            <a:ext cx="9144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ogoCol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7240" r="7466" b="16470"/>
          <a:stretch/>
        </p:blipFill>
        <p:spPr bwMode="auto">
          <a:xfrm>
            <a:off x="7289162" y="6367601"/>
            <a:ext cx="1675085" cy="4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456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877191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latin typeface="Georgia" pitchFamily="18" charset="0"/>
              </a:rPr>
              <a:t>SWOT analýza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23528" y="2060848"/>
            <a:ext cx="8352928" cy="430675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cs-CZ" sz="3600" i="1" dirty="0" smtClean="0"/>
              <a:t>Silné stránky</a:t>
            </a:r>
          </a:p>
          <a:p>
            <a:pPr algn="ctr">
              <a:buNone/>
            </a:pPr>
            <a:endParaRPr lang="cs-CZ" sz="3600" i="1" dirty="0" smtClean="0"/>
          </a:p>
          <a:p>
            <a:pPr algn="ctr">
              <a:buNone/>
            </a:pPr>
            <a:r>
              <a:rPr lang="cs-CZ" sz="3600" i="1" dirty="0" smtClean="0"/>
              <a:t>Slabé stránky</a:t>
            </a:r>
          </a:p>
          <a:p>
            <a:pPr algn="ctr">
              <a:buNone/>
            </a:pPr>
            <a:endParaRPr lang="cs-CZ" sz="3600" i="1" dirty="0" smtClean="0"/>
          </a:p>
          <a:p>
            <a:pPr algn="ctr">
              <a:buNone/>
            </a:pPr>
            <a:r>
              <a:rPr lang="cs-CZ" sz="3600" i="1" dirty="0" smtClean="0"/>
              <a:t>Příležitosti</a:t>
            </a:r>
          </a:p>
          <a:p>
            <a:pPr algn="ctr">
              <a:buNone/>
            </a:pPr>
            <a:endParaRPr lang="cs-CZ" sz="3600" i="1" dirty="0" smtClean="0"/>
          </a:p>
          <a:p>
            <a:pPr algn="ctr">
              <a:buNone/>
            </a:pPr>
            <a:r>
              <a:rPr lang="cs-CZ" sz="3600" i="1" dirty="0" smtClean="0"/>
              <a:t>Hrozby</a:t>
            </a:r>
            <a:endParaRPr lang="cs-CZ" sz="3600" dirty="0" smtClean="0"/>
          </a:p>
          <a:p>
            <a:endParaRPr lang="cs-CZ" sz="3600" dirty="0"/>
          </a:p>
        </p:txBody>
      </p:sp>
      <p:pic>
        <p:nvPicPr>
          <p:cNvPr id="5" name="Picture 2" descr="C:\RADIM\RADIM\RPSC\PR pilíř, od 1.5.2012\PICTURES\Nový obrázek (5)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"/>
            <a:ext cx="9144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ogoCol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7240" r="7466" b="16470"/>
          <a:stretch/>
        </p:blipFill>
        <p:spPr bwMode="auto">
          <a:xfrm>
            <a:off x="7289162" y="6367601"/>
            <a:ext cx="1675085" cy="4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456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2132856"/>
            <a:ext cx="8229600" cy="854968"/>
          </a:xfrm>
        </p:spPr>
        <p:txBody>
          <a:bodyPr/>
          <a:lstStyle/>
          <a:p>
            <a:r>
              <a:rPr lang="cs-CZ" b="1" dirty="0" smtClean="0">
                <a:latin typeface="Georgia" pitchFamily="18" charset="0"/>
              </a:rPr>
              <a:t>Děkujeme za pozornost</a:t>
            </a:r>
            <a:endParaRPr lang="cs-CZ" b="1" dirty="0">
              <a:latin typeface="Georgia" pitchFamily="18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75856" y="3717032"/>
            <a:ext cx="5544615" cy="1465845"/>
          </a:xfrm>
        </p:spPr>
        <p:txBody>
          <a:bodyPr>
            <a:normAutofit fontScale="92500" lnSpcReduction="20000"/>
          </a:bodyPr>
          <a:lstStyle/>
          <a:p>
            <a:pPr algn="r">
              <a:buNone/>
            </a:pPr>
            <a:r>
              <a:rPr lang="cs-CZ" i="1" dirty="0" smtClean="0">
                <a:latin typeface="Georgia" pitchFamily="18" charset="0"/>
              </a:rPr>
              <a:t>Michaela Pruknerová</a:t>
            </a:r>
          </a:p>
          <a:p>
            <a:pPr algn="r">
              <a:buNone/>
            </a:pPr>
            <a:r>
              <a:rPr lang="cs-CZ" i="1" dirty="0" smtClean="0">
                <a:latin typeface="Georgia" pitchFamily="18" charset="0"/>
              </a:rPr>
              <a:t>Tomáš  </a:t>
            </a:r>
            <a:r>
              <a:rPr lang="cs-CZ" i="1" dirty="0" err="1" smtClean="0">
                <a:latin typeface="Georgia" pitchFamily="18" charset="0"/>
              </a:rPr>
              <a:t>Vytásek</a:t>
            </a:r>
            <a:endParaRPr lang="cs-CZ" i="1" dirty="0" smtClean="0">
              <a:latin typeface="Georgia" pitchFamily="18" charset="0"/>
            </a:endParaRPr>
          </a:p>
          <a:p>
            <a:pPr algn="r">
              <a:buNone/>
            </a:pPr>
            <a:r>
              <a:rPr lang="cs-CZ" i="1" dirty="0" smtClean="0">
                <a:latin typeface="Georgia" pitchFamily="18" charset="0"/>
              </a:rPr>
              <a:t>Pavel Pustina</a:t>
            </a:r>
          </a:p>
          <a:p>
            <a:pPr algn="r">
              <a:buNone/>
            </a:pPr>
            <a:endParaRPr lang="cs-CZ" i="1" dirty="0" smtClean="0">
              <a:latin typeface="Georgia" pitchFamily="18" charset="0"/>
            </a:endParaRPr>
          </a:p>
        </p:txBody>
      </p:sp>
      <p:pic>
        <p:nvPicPr>
          <p:cNvPr id="7" name="Picture 2" descr="logoCol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7240" r="7466" b="16470"/>
          <a:stretch/>
        </p:blipFill>
        <p:spPr bwMode="auto">
          <a:xfrm>
            <a:off x="7289162" y="6367601"/>
            <a:ext cx="1675085" cy="4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RADIM\RADIM\RPSC\PR pilíř, od 1.5.2012\PICTURES\Nový obrázek (5)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"/>
            <a:ext cx="9144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29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854968"/>
          </a:xfrm>
        </p:spPr>
        <p:txBody>
          <a:bodyPr>
            <a:normAutofit/>
          </a:bodyPr>
          <a:lstStyle/>
          <a:p>
            <a:r>
              <a:rPr lang="cs-CZ" sz="3600" b="1" dirty="0" smtClean="0">
                <a:latin typeface="Georgia" pitchFamily="18" charset="0"/>
              </a:rPr>
              <a:t>ÚVOD</a:t>
            </a:r>
            <a:endParaRPr lang="cs-CZ" sz="3600" b="1" dirty="0">
              <a:latin typeface="Georgia" pitchFamily="18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4" y="2395202"/>
            <a:ext cx="8280920" cy="4175091"/>
          </a:xfrm>
        </p:spPr>
        <p:txBody>
          <a:bodyPr>
            <a:noAutofit/>
          </a:bodyPr>
          <a:lstStyle/>
          <a:p>
            <a:r>
              <a:rPr lang="cs-CZ" dirty="0" smtClean="0">
                <a:latin typeface="Georgia" pitchFamily="18" charset="0"/>
              </a:rPr>
              <a:t>Dotace z Evropské unie</a:t>
            </a:r>
          </a:p>
          <a:p>
            <a:r>
              <a:rPr lang="cs-CZ" dirty="0" smtClean="0">
                <a:latin typeface="Georgia" pitchFamily="18" charset="0"/>
              </a:rPr>
              <a:t>Příprava pro období 2014 - 2020</a:t>
            </a:r>
          </a:p>
          <a:p>
            <a:r>
              <a:rPr lang="cs-CZ" dirty="0" smtClean="0">
                <a:latin typeface="Georgia" pitchFamily="18" charset="0"/>
              </a:rPr>
              <a:t>Územní dimenze a integrovaný přístup</a:t>
            </a:r>
          </a:p>
          <a:p>
            <a:r>
              <a:rPr lang="cs-CZ" dirty="0" smtClean="0">
                <a:latin typeface="Georgia" pitchFamily="18" charset="0"/>
              </a:rPr>
              <a:t>Strategie pro MAS Prostějov  venkov</a:t>
            </a:r>
          </a:p>
          <a:p>
            <a:r>
              <a:rPr lang="cs-CZ" dirty="0" smtClean="0">
                <a:latin typeface="Georgia" pitchFamily="18" charset="0"/>
              </a:rPr>
              <a:t>Analýza území – SWOT analýza</a:t>
            </a:r>
          </a:p>
          <a:p>
            <a:r>
              <a:rPr lang="cs-CZ" dirty="0" smtClean="0">
                <a:latin typeface="Georgia" pitchFamily="18" charset="0"/>
              </a:rPr>
              <a:t>Návrh oblastí podpory</a:t>
            </a:r>
          </a:p>
          <a:p>
            <a:pPr>
              <a:buNone/>
            </a:pPr>
            <a:endParaRPr lang="cs-CZ" sz="3600" dirty="0" smtClean="0">
              <a:latin typeface="Georgia" pitchFamily="18" charset="0"/>
            </a:endParaRPr>
          </a:p>
          <a:p>
            <a:endParaRPr lang="cs-CZ" sz="3600" u="sng" dirty="0" smtClean="0">
              <a:latin typeface="Georgia" pitchFamily="18" charset="0"/>
            </a:endParaRPr>
          </a:p>
        </p:txBody>
      </p:sp>
      <p:pic>
        <p:nvPicPr>
          <p:cNvPr id="7" name="Picture 2" descr="logoCol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7240" r="7466" b="16470"/>
          <a:stretch/>
        </p:blipFill>
        <p:spPr bwMode="auto">
          <a:xfrm>
            <a:off x="7289162" y="6367601"/>
            <a:ext cx="1675085" cy="4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RADIM\RADIM\RPSC\PR pilíř, od 1.5.2012\PICTURES\Nový obrázek (5)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"/>
            <a:ext cx="9144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81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936104"/>
          </a:xfrm>
        </p:spPr>
        <p:txBody>
          <a:bodyPr>
            <a:noAutofit/>
          </a:bodyPr>
          <a:lstStyle/>
          <a:p>
            <a:r>
              <a:rPr lang="cs-CZ" b="1" dirty="0" smtClean="0">
                <a:latin typeface="Georgia" pitchFamily="18" charset="0"/>
              </a:rPr>
              <a:t>Dotace </a:t>
            </a:r>
            <a:r>
              <a:rPr lang="cs-CZ" b="1" dirty="0">
                <a:latin typeface="Georgia" pitchFamily="18" charset="0"/>
              </a:rPr>
              <a:t>v letech </a:t>
            </a:r>
            <a:r>
              <a:rPr lang="cs-CZ" b="1" dirty="0" smtClean="0">
                <a:latin typeface="Georgia" pitchFamily="18" charset="0"/>
              </a:rPr>
              <a:t>2007-13</a:t>
            </a:r>
            <a:endParaRPr lang="cs-CZ" b="1" dirty="0">
              <a:latin typeface="Georgia" pitchFamily="18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3084119"/>
              </p:ext>
            </p:extLst>
          </p:nvPr>
        </p:nvGraphicFramePr>
        <p:xfrm>
          <a:off x="457200" y="2420938"/>
          <a:ext cx="8075240" cy="40792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220007"/>
                <a:gridCol w="1534753"/>
                <a:gridCol w="1512168"/>
                <a:gridCol w="2808312"/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Kolo PRV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Projektů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Dotace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Výzva 1. 2009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6 920 178,- Kč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Výzva</a:t>
                      </a:r>
                      <a:r>
                        <a:rPr lang="cs-CZ" baseline="0" dirty="0" smtClean="0"/>
                        <a:t> 2. 2010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10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5 311 000,- Kč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Výzva 3. 2010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2 035 283,- Kč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Výzva 4. 2011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2 015 737,- Kč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Výzva 5. 2011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19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15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5 314 255,- Kč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Výzva 6. 2012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10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10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3 271 240,- Kč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Výzva 7. 2012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-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-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-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Výzva 8.</a:t>
                      </a:r>
                      <a:r>
                        <a:rPr lang="cs-CZ" baseline="0" dirty="0" smtClean="0"/>
                        <a:t> 2012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23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18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4 748 504,- Kč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Výzva 9. 2013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15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smtClean="0"/>
                        <a:t>11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3 764</a:t>
                      </a:r>
                      <a:r>
                        <a:rPr lang="cs-CZ" baseline="0" dirty="0" smtClean="0"/>
                        <a:t> 646,- Kč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smtClean="0"/>
                        <a:t>Celkem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b="1" dirty="0" smtClean="0"/>
                        <a:t>95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b="1" dirty="0" smtClean="0"/>
                        <a:t>74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33</a:t>
                      </a:r>
                      <a:r>
                        <a:rPr lang="cs-CZ" b="1" baseline="0" dirty="0" smtClean="0"/>
                        <a:t> 380 843,- Kč</a:t>
                      </a:r>
                      <a:endParaRPr lang="cs-CZ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C:\RADIM\RADIM\RPSC\PR pilíř, od 1.5.2012\PICTURES\Nový obrázek (5)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"/>
            <a:ext cx="9144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ogoCol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7240" r="7466" b="16470"/>
          <a:stretch/>
        </p:blipFill>
        <p:spPr bwMode="auto">
          <a:xfrm>
            <a:off x="7289162" y="6367601"/>
            <a:ext cx="1675085" cy="4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443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936104"/>
          </a:xfrm>
        </p:spPr>
        <p:txBody>
          <a:bodyPr>
            <a:normAutofit/>
          </a:bodyPr>
          <a:lstStyle/>
          <a:p>
            <a:r>
              <a:rPr lang="cs-CZ" b="1" dirty="0">
                <a:latin typeface="Georgia" pitchFamily="18" charset="0"/>
              </a:rPr>
              <a:t>Operační programy 2014+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492896"/>
            <a:ext cx="8892480" cy="3744416"/>
          </a:xfrm>
        </p:spPr>
        <p:txBody>
          <a:bodyPr>
            <a:noAutofit/>
          </a:bodyPr>
          <a:lstStyle/>
          <a:p>
            <a:r>
              <a:rPr lang="cs-CZ" sz="2400" b="1" dirty="0">
                <a:latin typeface="Georgia" pitchFamily="18" charset="0"/>
              </a:rPr>
              <a:t>Program rozvoje </a:t>
            </a:r>
            <a:r>
              <a:rPr lang="cs-CZ" sz="2400" b="1" dirty="0" smtClean="0">
                <a:latin typeface="Georgia" pitchFamily="18" charset="0"/>
              </a:rPr>
              <a:t>venkova (PRV)</a:t>
            </a:r>
            <a:endParaRPr lang="cs-CZ" sz="2400" b="1" dirty="0">
              <a:latin typeface="Georgia" pitchFamily="18" charset="0"/>
            </a:endParaRPr>
          </a:p>
          <a:p>
            <a:r>
              <a:rPr lang="cs-CZ" sz="2400" b="1" dirty="0">
                <a:latin typeface="Georgia" pitchFamily="18" charset="0"/>
              </a:rPr>
              <a:t>Integrovaný regionální operační program </a:t>
            </a:r>
            <a:r>
              <a:rPr lang="cs-CZ" sz="2400" b="1" dirty="0" smtClean="0">
                <a:latin typeface="Georgia" pitchFamily="18" charset="0"/>
              </a:rPr>
              <a:t> (</a:t>
            </a:r>
            <a:r>
              <a:rPr lang="cs-CZ" sz="2400" b="1" dirty="0" err="1" smtClean="0">
                <a:latin typeface="Georgia" pitchFamily="18" charset="0"/>
              </a:rPr>
              <a:t>iROP</a:t>
            </a:r>
            <a:r>
              <a:rPr lang="cs-CZ" sz="2400" b="1" dirty="0" smtClean="0">
                <a:latin typeface="Georgia" pitchFamily="18" charset="0"/>
              </a:rPr>
              <a:t>)</a:t>
            </a:r>
            <a:endParaRPr lang="cs-CZ" sz="2400" b="1" dirty="0">
              <a:latin typeface="Georgia" pitchFamily="18" charset="0"/>
            </a:endParaRPr>
          </a:p>
          <a:p>
            <a:r>
              <a:rPr lang="cs-CZ" sz="2400" b="1" dirty="0">
                <a:latin typeface="Georgia" pitchFamily="18" charset="0"/>
              </a:rPr>
              <a:t>OP Životní </a:t>
            </a:r>
            <a:r>
              <a:rPr lang="cs-CZ" sz="2400" b="1" dirty="0" smtClean="0">
                <a:latin typeface="Georgia" pitchFamily="18" charset="0"/>
              </a:rPr>
              <a:t>prostředí </a:t>
            </a:r>
            <a:endParaRPr lang="cs-CZ" sz="2400" b="1" dirty="0">
              <a:latin typeface="Georgia" pitchFamily="18" charset="0"/>
            </a:endParaRPr>
          </a:p>
          <a:p>
            <a:r>
              <a:rPr lang="cs-CZ" sz="2400" b="1" dirty="0">
                <a:latin typeface="Georgia" pitchFamily="18" charset="0"/>
              </a:rPr>
              <a:t>OP Doprava</a:t>
            </a:r>
          </a:p>
          <a:p>
            <a:r>
              <a:rPr lang="cs-CZ" sz="2400" b="1" dirty="0">
                <a:latin typeface="Georgia" pitchFamily="18" charset="0"/>
              </a:rPr>
              <a:t>OP Přeshraniční spolupráce</a:t>
            </a:r>
          </a:p>
          <a:p>
            <a:r>
              <a:rPr lang="cs-CZ" sz="2400" b="1" dirty="0">
                <a:latin typeface="Georgia" pitchFamily="18" charset="0"/>
              </a:rPr>
              <a:t>OP Podnikání a inovace pro konkurenceschopnost</a:t>
            </a:r>
          </a:p>
          <a:p>
            <a:r>
              <a:rPr lang="cs-CZ" sz="2400" b="1" dirty="0">
                <a:latin typeface="Georgia" pitchFamily="18" charset="0"/>
              </a:rPr>
              <a:t>OP Výzkum, vývoj a vzdělávání</a:t>
            </a:r>
          </a:p>
          <a:p>
            <a:r>
              <a:rPr lang="cs-CZ" sz="2400" b="1" dirty="0">
                <a:latin typeface="Georgia" pitchFamily="18" charset="0"/>
              </a:rPr>
              <a:t>OP Zaměstnanost</a:t>
            </a:r>
          </a:p>
        </p:txBody>
      </p:sp>
      <p:pic>
        <p:nvPicPr>
          <p:cNvPr id="4" name="Picture 2" descr="C:\RADIM\RADIM\RPSC\PR pilíř, od 1.5.2012\PICTURES\Nový obrázek (5)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"/>
            <a:ext cx="9144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goCol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7240" r="7466" b="16470"/>
          <a:stretch/>
        </p:blipFill>
        <p:spPr bwMode="auto">
          <a:xfrm>
            <a:off x="7289162" y="6367601"/>
            <a:ext cx="1675085" cy="4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741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9672" y="1412776"/>
            <a:ext cx="5997352" cy="504056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>
                <a:latin typeface="Georgia" pitchFamily="18" charset="0"/>
              </a:rPr>
              <a:t>Územní dimenze </a:t>
            </a:r>
            <a:endParaRPr lang="cs-CZ" sz="3200" b="1" dirty="0">
              <a:latin typeface="Georgia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988840"/>
            <a:ext cx="8892480" cy="4248472"/>
          </a:xfrm>
        </p:spPr>
        <p:txBody>
          <a:bodyPr>
            <a:noAutofit/>
          </a:bodyPr>
          <a:lstStyle/>
          <a:p>
            <a:pPr marL="288000">
              <a:spcBef>
                <a:spcPts val="0"/>
              </a:spcBef>
              <a:buNone/>
              <a:defRPr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Podstatou územní dimenze v dotační politice EU je směřování </a:t>
            </a:r>
          </a:p>
          <a:p>
            <a:pPr marL="288000">
              <a:spcBef>
                <a:spcPts val="0"/>
              </a:spcBef>
              <a:buNone/>
              <a:defRPr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zdrojů (prostředků) do definovaných území a zapojení </a:t>
            </a:r>
          </a:p>
          <a:p>
            <a:pPr marL="288000">
              <a:spcBef>
                <a:spcPts val="0"/>
              </a:spcBef>
              <a:buNone/>
              <a:defRPr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regionálních aktérů (do realizace nebo do implementace). </a:t>
            </a:r>
          </a:p>
          <a:p>
            <a:pPr>
              <a:buNone/>
              <a:defRPr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Přístupy k územní dimenzi</a:t>
            </a:r>
          </a:p>
          <a:p>
            <a:pPr>
              <a:defRPr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Územní –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rozvojové/stabilizované/periferní/státem podporované regiony</a:t>
            </a:r>
          </a:p>
          <a:p>
            <a:pPr>
              <a:defRPr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Tematický –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v rámci tematických operačních programů</a:t>
            </a:r>
          </a:p>
          <a:p>
            <a:pPr>
              <a:defRPr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Integrovaný </a:t>
            </a:r>
          </a:p>
          <a:p>
            <a:pPr lvl="2">
              <a:buFont typeface="Wingdings" pitchFamily="2" charset="2"/>
              <a:buChar char="Ø"/>
              <a:defRPr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Integrované teritoriální investice (ITI)</a:t>
            </a:r>
          </a:p>
          <a:p>
            <a:pPr lvl="2">
              <a:buFont typeface="Wingdings" pitchFamily="2" charset="2"/>
              <a:buChar char="Ø"/>
              <a:defRPr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Integrované plány rozvoje území (IPRÚ)</a:t>
            </a:r>
          </a:p>
          <a:p>
            <a:pPr lvl="2">
              <a:buFont typeface="Wingdings" pitchFamily="2" charset="2"/>
              <a:buChar char="Ø"/>
              <a:defRPr/>
            </a:pPr>
            <a:r>
              <a:rPr lang="cs-CZ" sz="2000" dirty="0" err="1" smtClean="0">
                <a:latin typeface="Arial" pitchFamily="34" charset="0"/>
                <a:cs typeface="Arial" pitchFamily="34" charset="0"/>
              </a:rPr>
              <a:t>Komunitně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 vedený místní rozvoj (CLLD)</a:t>
            </a:r>
          </a:p>
          <a:p>
            <a:pPr>
              <a:defRPr/>
            </a:pPr>
            <a:endParaRPr lang="cs-CZ" sz="2400" cap="small" dirty="0" smtClean="0">
              <a:solidFill>
                <a:srgbClr val="003994"/>
              </a:solidFill>
            </a:endParaRPr>
          </a:p>
          <a:p>
            <a:pPr marL="0" indent="0" algn="just">
              <a:lnSpc>
                <a:spcPct val="90000"/>
              </a:lnSpc>
              <a:buNone/>
            </a:pPr>
            <a:endParaRPr lang="cs-CZ" sz="800" dirty="0" smtClean="0">
              <a:solidFill>
                <a:srgbClr val="003994"/>
              </a:solidFill>
            </a:endParaRPr>
          </a:p>
        </p:txBody>
      </p:sp>
      <p:pic>
        <p:nvPicPr>
          <p:cNvPr id="4" name="Picture 2" descr="C:\RADIM\RADIM\RPSC\PR pilíř, od 1.5.2012\PICTURES\Nový obrázek (5)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"/>
            <a:ext cx="9144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goCol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7240" r="7466" b="16470"/>
          <a:stretch/>
        </p:blipFill>
        <p:spPr bwMode="auto">
          <a:xfrm>
            <a:off x="7289162" y="6367601"/>
            <a:ext cx="1675085" cy="4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741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logoCol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7240" r="7466" b="16470"/>
          <a:stretch/>
        </p:blipFill>
        <p:spPr bwMode="auto">
          <a:xfrm>
            <a:off x="7289162" y="6367601"/>
            <a:ext cx="1675085" cy="4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RADIM\RADIM\RPSC\PR pilíř, od 1.5.2012\PICTURES\Nový obrázek (5)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"/>
            <a:ext cx="9144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59344"/>
            <a:ext cx="9144000" cy="6498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421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logoCol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7240" r="7466" b="16470"/>
          <a:stretch/>
        </p:blipFill>
        <p:spPr bwMode="auto">
          <a:xfrm>
            <a:off x="7289162" y="6367601"/>
            <a:ext cx="1675085" cy="4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RADIM\RADIM\RPSC\PR pilíř, od 1.5.2012\PICTURES\Nový obrázek (5)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"/>
            <a:ext cx="9144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5221"/>
            <a:ext cx="9144000" cy="640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421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1043609" y="115888"/>
            <a:ext cx="7128792" cy="1143000"/>
          </a:xfrm>
        </p:spPr>
        <p:txBody>
          <a:bodyPr>
            <a:normAutofit/>
          </a:bodyPr>
          <a:lstStyle/>
          <a:p>
            <a:r>
              <a:rPr lang="cs-CZ" sz="2900" b="1" dirty="0" smtClean="0">
                <a:latin typeface="Georgia" pitchFamily="18" charset="0"/>
              </a:rPr>
              <a:t>Integrované nástroje </a:t>
            </a:r>
            <a:r>
              <a:rPr lang="cs-CZ" sz="2900" b="1" dirty="0">
                <a:latin typeface="Georgia" pitchFamily="18" charset="0"/>
              </a:rPr>
              <a:t>– </a:t>
            </a:r>
            <a:r>
              <a:rPr lang="cs-CZ" sz="2900" b="1" dirty="0" smtClean="0">
                <a:latin typeface="Georgia" pitchFamily="18" charset="0"/>
              </a:rPr>
              <a:t>MMR</a:t>
            </a:r>
            <a:endParaRPr lang="cs-CZ" sz="2900" b="1" dirty="0">
              <a:latin typeface="Georgia" pitchFamily="18" charset="0"/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67D27-7101-4338-82A1-62DB34D25E34}" type="slidenum">
              <a:rPr lang="cs-CZ" smtClean="0"/>
              <a:pPr/>
              <a:t>8</a:t>
            </a:fld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8136904" cy="5447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7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854968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latin typeface="Georgia" pitchFamily="18" charset="0"/>
              </a:rPr>
              <a:t>Integrovaná Strategie Rozvoje Území</a:t>
            </a:r>
            <a:endParaRPr lang="cs-CZ" sz="3200" b="1" dirty="0">
              <a:latin typeface="Georgia" pitchFamily="18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7545" y="2395202"/>
            <a:ext cx="6048671" cy="4175091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Georgia" pitchFamily="18" charset="0"/>
              </a:rPr>
              <a:t>ISRÚ vyhodnocuje problémy a potenciál regionu</a:t>
            </a:r>
          </a:p>
          <a:p>
            <a:r>
              <a:rPr lang="cs-CZ" dirty="0" smtClean="0">
                <a:latin typeface="Georgia" pitchFamily="18" charset="0"/>
              </a:rPr>
              <a:t>MAS díky ISRÚ určuje konečné příjemce dotací</a:t>
            </a:r>
          </a:p>
          <a:p>
            <a:r>
              <a:rPr lang="cs-CZ" dirty="0" smtClean="0">
                <a:latin typeface="Georgia" pitchFamily="18" charset="0"/>
              </a:rPr>
              <a:t>Analytická / strategická / implementační část</a:t>
            </a:r>
          </a:p>
        </p:txBody>
      </p:sp>
      <p:pic>
        <p:nvPicPr>
          <p:cNvPr id="7" name="Picture 2" descr="logoColo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17240" r="7466" b="16470"/>
          <a:stretch/>
        </p:blipFill>
        <p:spPr bwMode="auto">
          <a:xfrm>
            <a:off x="7289162" y="6367601"/>
            <a:ext cx="1675085" cy="4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RADIM\RADIM\RPSC\PR pilíř, od 1.5.2012\PICTURES\Nový obrázek (5)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"/>
            <a:ext cx="9144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RADIM\RADIM\RPSC\PR pilíř, od 1.5.2012\PICTURES\SB-WEBSITE__strateg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528" y="2852936"/>
            <a:ext cx="3521968" cy="2641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21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6022</TotalTime>
  <Words>561</Words>
  <Application>Microsoft Office PowerPoint</Application>
  <PresentationFormat>Předvádění na obrazovce (4:3)</PresentationFormat>
  <Paragraphs>146</Paragraphs>
  <Slides>17</Slides>
  <Notes>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Motiv sady Office</vt:lpstr>
      <vt:lpstr>Integrovaná strategie rozvoje území</vt:lpstr>
      <vt:lpstr>ÚVOD</vt:lpstr>
      <vt:lpstr>Dotace v letech 2007-13</vt:lpstr>
      <vt:lpstr>Operační programy 2014+</vt:lpstr>
      <vt:lpstr>Územní dimenze </vt:lpstr>
      <vt:lpstr>Prezentace aplikace PowerPoint</vt:lpstr>
      <vt:lpstr>Prezentace aplikace PowerPoint</vt:lpstr>
      <vt:lpstr>Integrované nástroje – MMR</vt:lpstr>
      <vt:lpstr>Integrovaná Strategie Rozvoje Území</vt:lpstr>
      <vt:lpstr>Postup zpracování ISRÚ</vt:lpstr>
      <vt:lpstr>Dotazníkové šetření</vt:lpstr>
      <vt:lpstr>Prioritní oblasti ISRÚ Prostějov venkov</vt:lpstr>
      <vt:lpstr>Infrastruktura</vt:lpstr>
      <vt:lpstr>Podnikání a zaměstnanost</vt:lpstr>
      <vt:lpstr>Občanská vybavenost</vt:lpstr>
      <vt:lpstr>SWOT analýza</vt:lpstr>
      <vt:lpstr>Děkujeme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Radim Kašpar</dc:creator>
  <cp:lastModifiedBy>notebook</cp:lastModifiedBy>
  <cp:revision>187</cp:revision>
  <cp:lastPrinted>2012-01-20T08:01:07Z</cp:lastPrinted>
  <dcterms:created xsi:type="dcterms:W3CDTF">2010-02-04T16:00:16Z</dcterms:created>
  <dcterms:modified xsi:type="dcterms:W3CDTF">2013-06-12T11:03:47Z</dcterms:modified>
</cp:coreProperties>
</file>