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1" r:id="rId3"/>
    <p:sldId id="307" r:id="rId4"/>
    <p:sldId id="305" r:id="rId5"/>
    <p:sldId id="313" r:id="rId6"/>
    <p:sldId id="314" r:id="rId7"/>
    <p:sldId id="315" r:id="rId8"/>
    <p:sldId id="316" r:id="rId9"/>
    <p:sldId id="296" r:id="rId10"/>
    <p:sldId id="299" r:id="rId11"/>
    <p:sldId id="309" r:id="rId12"/>
    <p:sldId id="310" r:id="rId13"/>
    <p:sldId id="312" r:id="rId14"/>
    <p:sldId id="317" r:id="rId15"/>
    <p:sldId id="318" r:id="rId16"/>
    <p:sldId id="319" r:id="rId17"/>
    <p:sldId id="311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im Kašpar" initials="RK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2718" autoAdjust="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EFC339B-6A94-4AC1-9B4E-A50F2EEF85DF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4A25B723-A894-4DAD-AF0F-E2C574C143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77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480B35B1-8E6A-4B44-81A3-F1212F88EC2D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29C6633-6DEE-4B55-A6F2-65C3564190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29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6633-6DEE-4B55-A6F2-65C3564190D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6633-6DEE-4B55-A6F2-65C3564190D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6633-6DEE-4B55-A6F2-65C3564190D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D48A1-2235-4DA4-BBB2-AB8F78F2020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07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6633-6DEE-4B55-A6F2-65C3564190D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6633-6DEE-4B55-A6F2-65C3564190D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6633-6DEE-4B55-A6F2-65C3564190DA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3B79-A5BE-4587-B2A3-68129C0322C5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C38B-F75A-45F6-8406-BA8EE01C1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7674" y="1385679"/>
            <a:ext cx="6876764" cy="148429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Integrovaná strategie rozvoje území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Picture 2" descr="logoCol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935596" y="6169053"/>
            <a:ext cx="7272808" cy="540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1400" dirty="0">
              <a:latin typeface="Georgia" pitchFamily="18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76056" y="3861048"/>
            <a:ext cx="367240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11. 6. 2013, </a:t>
            </a:r>
            <a:r>
              <a:rPr kumimoji="0" lang="cs-CZ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Plumlov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F:\mas data z 11.5.2013\Mapa 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35409"/>
            <a:ext cx="3960440" cy="357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854968"/>
          </a:xfrm>
        </p:spPr>
        <p:txBody>
          <a:bodyPr/>
          <a:lstStyle/>
          <a:p>
            <a:r>
              <a:rPr lang="cs-CZ" b="1" dirty="0" smtClean="0">
                <a:latin typeface="Georgia" pitchFamily="18" charset="0"/>
              </a:rPr>
              <a:t>Postup zpracování ISRÚ</a:t>
            </a:r>
            <a:endParaRPr lang="cs-CZ" b="1" dirty="0">
              <a:latin typeface="Georgi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5" y="2395203"/>
            <a:ext cx="8352927" cy="397239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eorgia" pitchFamily="18" charset="0"/>
              </a:rPr>
              <a:t>Setkání se zástupci MAS  (únor-březen)</a:t>
            </a:r>
          </a:p>
          <a:p>
            <a:r>
              <a:rPr lang="cs-CZ" dirty="0" smtClean="0">
                <a:latin typeface="Georgia" pitchFamily="18" charset="0"/>
              </a:rPr>
              <a:t>Setkání s </a:t>
            </a:r>
            <a:r>
              <a:rPr lang="cs-CZ" dirty="0" err="1" smtClean="0">
                <a:latin typeface="Georgia" pitchFamily="18" charset="0"/>
              </a:rPr>
              <a:t>mikroregiony</a:t>
            </a:r>
            <a:r>
              <a:rPr lang="cs-CZ" dirty="0" smtClean="0">
                <a:latin typeface="Georgia" pitchFamily="18" charset="0"/>
              </a:rPr>
              <a:t> (únor – březen)</a:t>
            </a:r>
          </a:p>
          <a:p>
            <a:r>
              <a:rPr lang="cs-CZ" dirty="0" smtClean="0">
                <a:latin typeface="Georgia" pitchFamily="18" charset="0"/>
              </a:rPr>
              <a:t>Dotazníkové šetření (březen-duben)</a:t>
            </a:r>
          </a:p>
          <a:p>
            <a:r>
              <a:rPr lang="cs-CZ" dirty="0" smtClean="0">
                <a:latin typeface="Georgia" pitchFamily="18" charset="0"/>
              </a:rPr>
              <a:t>Zpracování analytické části (duben – červen)</a:t>
            </a:r>
          </a:p>
          <a:p>
            <a:r>
              <a:rPr lang="cs-CZ" dirty="0" smtClean="0">
                <a:latin typeface="Georgia" pitchFamily="18" charset="0"/>
              </a:rPr>
              <a:t>SWOT analýza (květen – červen)</a:t>
            </a:r>
          </a:p>
          <a:p>
            <a:r>
              <a:rPr lang="cs-CZ" dirty="0" smtClean="0">
                <a:latin typeface="Georgia" pitchFamily="18" charset="0"/>
              </a:rPr>
              <a:t>Návrhová část (květen – srpen)</a:t>
            </a:r>
          </a:p>
          <a:p>
            <a:r>
              <a:rPr lang="cs-CZ" dirty="0" smtClean="0">
                <a:latin typeface="Georgia" pitchFamily="18" charset="0"/>
              </a:rPr>
              <a:t>Implementační část (červen – srpen)</a:t>
            </a:r>
          </a:p>
          <a:p>
            <a:r>
              <a:rPr lang="cs-CZ" dirty="0" smtClean="0">
                <a:latin typeface="Georgia" pitchFamily="18" charset="0"/>
              </a:rPr>
              <a:t>Projednání a schválení ISRÚ (srpen – září)</a:t>
            </a:r>
          </a:p>
        </p:txBody>
      </p:sp>
      <p:pic>
        <p:nvPicPr>
          <p:cNvPr id="7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71689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Georgia" pitchFamily="18" charset="0"/>
              </a:rPr>
              <a:t>Dotazníkové 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3068960"/>
            <a:ext cx="8215064" cy="2448272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Georgia" pitchFamily="18" charset="0"/>
              </a:rPr>
              <a:t>rozhovory se starostkami a starosty 	22</a:t>
            </a:r>
          </a:p>
          <a:p>
            <a:r>
              <a:rPr lang="cs-CZ" sz="2600" dirty="0" smtClean="0">
                <a:latin typeface="Georgia" pitchFamily="18" charset="0"/>
              </a:rPr>
              <a:t>zástupci </a:t>
            </a:r>
            <a:r>
              <a:rPr lang="cs-CZ" sz="2600" dirty="0" err="1" smtClean="0">
                <a:latin typeface="Georgia" pitchFamily="18" charset="0"/>
              </a:rPr>
              <a:t>mikroegionů</a:t>
            </a:r>
            <a:r>
              <a:rPr lang="cs-CZ" sz="2600" dirty="0" smtClean="0">
                <a:latin typeface="Georgia" pitchFamily="18" charset="0"/>
              </a:rPr>
              <a:t>/obcí 			10 </a:t>
            </a:r>
          </a:p>
          <a:p>
            <a:r>
              <a:rPr lang="cs-CZ" sz="2600" dirty="0" smtClean="0">
                <a:latin typeface="Georgia" pitchFamily="18" charset="0"/>
              </a:rPr>
              <a:t>významné  osobnosti 				 9</a:t>
            </a:r>
          </a:p>
          <a:p>
            <a:r>
              <a:rPr lang="cs-CZ" sz="2600" dirty="0" smtClean="0">
                <a:latin typeface="Georgia" pitchFamily="18" charset="0"/>
              </a:rPr>
              <a:t>občané 						248</a:t>
            </a:r>
            <a:endParaRPr lang="cs-CZ" sz="2600" dirty="0">
              <a:latin typeface="Georgia" pitchFamily="18" charset="0"/>
            </a:endParaRPr>
          </a:p>
          <a:p>
            <a:endParaRPr lang="cs-CZ" dirty="0"/>
          </a:p>
        </p:txBody>
      </p:sp>
      <p:pic>
        <p:nvPicPr>
          <p:cNvPr id="5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71689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Georgia" pitchFamily="18" charset="0"/>
              </a:rPr>
              <a:t>Prioritní oblasti ISRÚ Prostějov venkov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748464" cy="394671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1. Infrastruktura</a:t>
            </a:r>
          </a:p>
          <a:p>
            <a:pPr marL="514350" indent="-514350">
              <a:buNone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silnice, chodníky, kanalizace…..</a:t>
            </a:r>
          </a:p>
          <a:p>
            <a:pPr marL="514350" indent="-514350">
              <a:buNone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2. Podnikání a zaměstnanost</a:t>
            </a:r>
          </a:p>
          <a:p>
            <a:pPr marL="514350" indent="-514350">
              <a:buNone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podpora podnikání včetně cestovního ruchu, řemesel, služeb…</a:t>
            </a:r>
          </a:p>
          <a:p>
            <a:pPr marL="514350" indent="-514350">
              <a:buNone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3. Občanská vybavenost</a:t>
            </a:r>
          </a:p>
          <a:p>
            <a:pPr marL="514350" indent="-514350">
              <a:buNone/>
            </a:pPr>
            <a:r>
              <a:rPr lang="cs-CZ" sz="2600" i="1" dirty="0" smtClean="0">
                <a:latin typeface="Arial" pitchFamily="34" charset="0"/>
                <a:cs typeface="Arial" pitchFamily="34" charset="0"/>
              </a:rPr>
              <a:t>hřiště, školy, sociální  zařízení, kulturní památky….</a:t>
            </a:r>
          </a:p>
          <a:p>
            <a:pPr marL="514350" indent="-514350">
              <a:buNone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4. Život v obci</a:t>
            </a:r>
            <a:endParaRPr lang="cs-CZ" sz="2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Činnost NNO, obcí, spolků, sportovní, kulturní, společenské aktivity v území, spolupráce subjektů…..</a:t>
            </a:r>
            <a:endParaRPr lang="cs-CZ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7719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Georgia" pitchFamily="18" charset="0"/>
              </a:rPr>
              <a:t>Infrastruktura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8352928" cy="43067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Východiska:</a:t>
            </a:r>
          </a:p>
          <a:p>
            <a:r>
              <a:rPr lang="cs-CZ" dirty="0" smtClean="0"/>
              <a:t>Průměrný stav místních komunikací a chodníků</a:t>
            </a:r>
          </a:p>
          <a:p>
            <a:r>
              <a:rPr lang="cs-CZ" dirty="0" smtClean="0"/>
              <a:t>Vodovod ve všech obcích MAS</a:t>
            </a:r>
          </a:p>
          <a:p>
            <a:r>
              <a:rPr lang="cs-CZ" dirty="0" smtClean="0"/>
              <a:t>Kanalizace pouze ve 14 obcích</a:t>
            </a:r>
          </a:p>
          <a:p>
            <a:r>
              <a:rPr lang="cs-CZ" dirty="0" smtClean="0"/>
              <a:t>Napojení všech obyvatel na kanalizaci – pouze 3 obce</a:t>
            </a:r>
          </a:p>
          <a:p>
            <a:r>
              <a:rPr lang="cs-CZ" dirty="0" smtClean="0"/>
              <a:t>68 km cyklotras </a:t>
            </a:r>
          </a:p>
          <a:p>
            <a:r>
              <a:rPr lang="cs-CZ" dirty="0" smtClean="0"/>
              <a:t>14,4 km cyklostezek</a:t>
            </a:r>
          </a:p>
          <a:p>
            <a:r>
              <a:rPr lang="cs-CZ" dirty="0" smtClean="0"/>
              <a:t>Šetrný způsob vytápění – přes 70% domácností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7719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Georgia" pitchFamily="18" charset="0"/>
              </a:rPr>
              <a:t>Podnikání a zaměstnanost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8352928" cy="43067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Východiska:</a:t>
            </a:r>
          </a:p>
          <a:p>
            <a:r>
              <a:rPr lang="cs-CZ" dirty="0" smtClean="0"/>
              <a:t>Nárůst nezaměstnanosti </a:t>
            </a:r>
          </a:p>
          <a:p>
            <a:r>
              <a:rPr lang="cs-CZ" dirty="0" smtClean="0"/>
              <a:t>80% tvoří zemědělská půda</a:t>
            </a:r>
          </a:p>
          <a:p>
            <a:r>
              <a:rPr lang="cs-CZ" dirty="0" smtClean="0"/>
              <a:t>3 797 podnikatelských subjektů</a:t>
            </a:r>
          </a:p>
          <a:p>
            <a:pPr>
              <a:buNone/>
            </a:pPr>
            <a:r>
              <a:rPr lang="cs-CZ" dirty="0" smtClean="0"/>
              <a:t>1.obchod, 2.průmysl, 3. stavebnictví, 4.zemědělství </a:t>
            </a:r>
          </a:p>
          <a:p>
            <a:r>
              <a:rPr lang="cs-CZ" dirty="0" smtClean="0"/>
              <a:t>nevyvážený rekreační potenciál</a:t>
            </a:r>
          </a:p>
          <a:p>
            <a:endParaRPr lang="cs-CZ" dirty="0"/>
          </a:p>
        </p:txBody>
      </p:sp>
      <p:pic>
        <p:nvPicPr>
          <p:cNvPr id="5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7719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Georgia" pitchFamily="18" charset="0"/>
              </a:rPr>
              <a:t>Občanská vybavenost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8352928" cy="43067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Východiska:</a:t>
            </a:r>
          </a:p>
          <a:p>
            <a:r>
              <a:rPr lang="cs-CZ" dirty="0" smtClean="0"/>
              <a:t>Dlouhodobě mírný nárůst obyvatel</a:t>
            </a:r>
          </a:p>
          <a:p>
            <a:r>
              <a:rPr lang="cs-CZ" dirty="0" smtClean="0"/>
              <a:t>Zvyšuje se index stáří</a:t>
            </a:r>
          </a:p>
          <a:p>
            <a:pPr>
              <a:buNone/>
            </a:pPr>
            <a:r>
              <a:rPr lang="cs-CZ" dirty="0" smtClean="0"/>
              <a:t>1991 – 78,5; 2001 – 98,1; 2011 – 105,1</a:t>
            </a:r>
          </a:p>
          <a:p>
            <a:r>
              <a:rPr lang="cs-CZ" dirty="0" smtClean="0"/>
              <a:t>1991 - 20% obyvatel do 15 let</a:t>
            </a:r>
          </a:p>
          <a:p>
            <a:r>
              <a:rPr lang="cs-CZ" dirty="0" smtClean="0"/>
              <a:t>2011 – 16% obyvatel do 15 let</a:t>
            </a:r>
          </a:p>
          <a:p>
            <a:r>
              <a:rPr lang="cs-CZ" dirty="0" smtClean="0"/>
              <a:t>Uspokojivé sportovní a kulturní zázemí</a:t>
            </a:r>
          </a:p>
          <a:p>
            <a:r>
              <a:rPr lang="cs-CZ" dirty="0" smtClean="0"/>
              <a:t>Nedostatečné  zázemí pro seniory</a:t>
            </a:r>
          </a:p>
          <a:p>
            <a:endParaRPr lang="cs-CZ" dirty="0"/>
          </a:p>
        </p:txBody>
      </p:sp>
      <p:pic>
        <p:nvPicPr>
          <p:cNvPr id="5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7719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Georgia" pitchFamily="18" charset="0"/>
              </a:rPr>
              <a:t>SWOT analýza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8352928" cy="43067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3600" i="1" dirty="0" smtClean="0"/>
              <a:t>Silné stránky</a:t>
            </a:r>
          </a:p>
          <a:p>
            <a:pPr algn="ctr">
              <a:buNone/>
            </a:pPr>
            <a:endParaRPr lang="cs-CZ" sz="3600" i="1" dirty="0" smtClean="0"/>
          </a:p>
          <a:p>
            <a:pPr algn="ctr">
              <a:buNone/>
            </a:pPr>
            <a:r>
              <a:rPr lang="cs-CZ" sz="3600" i="1" dirty="0" smtClean="0"/>
              <a:t>Slabé stránky</a:t>
            </a:r>
          </a:p>
          <a:p>
            <a:pPr algn="ctr">
              <a:buNone/>
            </a:pPr>
            <a:endParaRPr lang="cs-CZ" sz="3600" i="1" dirty="0" smtClean="0"/>
          </a:p>
          <a:p>
            <a:pPr algn="ctr">
              <a:buNone/>
            </a:pPr>
            <a:r>
              <a:rPr lang="cs-CZ" sz="3600" i="1" dirty="0" smtClean="0"/>
              <a:t>Příležitosti</a:t>
            </a:r>
          </a:p>
          <a:p>
            <a:pPr algn="ctr">
              <a:buNone/>
            </a:pPr>
            <a:endParaRPr lang="cs-CZ" sz="3600" i="1" dirty="0" smtClean="0"/>
          </a:p>
          <a:p>
            <a:pPr algn="ctr">
              <a:buNone/>
            </a:pPr>
            <a:r>
              <a:rPr lang="cs-CZ" sz="3600" i="1" dirty="0" smtClean="0"/>
              <a:t>Hrozby</a:t>
            </a:r>
            <a:endParaRPr lang="cs-CZ" sz="3600" dirty="0" smtClean="0"/>
          </a:p>
          <a:p>
            <a:endParaRPr lang="cs-CZ" sz="3600" dirty="0"/>
          </a:p>
        </p:txBody>
      </p:sp>
      <p:pic>
        <p:nvPicPr>
          <p:cNvPr id="5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854968"/>
          </a:xfrm>
        </p:spPr>
        <p:txBody>
          <a:bodyPr/>
          <a:lstStyle/>
          <a:p>
            <a:r>
              <a:rPr lang="cs-CZ" b="1" dirty="0" smtClean="0">
                <a:latin typeface="Georgia" pitchFamily="18" charset="0"/>
              </a:rPr>
              <a:t>Děkujeme za pozornost</a:t>
            </a:r>
            <a:endParaRPr lang="cs-CZ" b="1" dirty="0">
              <a:latin typeface="Georgi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75856" y="3717032"/>
            <a:ext cx="5544615" cy="1465845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cs-CZ" i="1" dirty="0" smtClean="0">
                <a:latin typeface="Georgia" pitchFamily="18" charset="0"/>
              </a:rPr>
              <a:t>Michaela Pruknerová</a:t>
            </a:r>
          </a:p>
          <a:p>
            <a:pPr algn="r">
              <a:buNone/>
            </a:pPr>
            <a:r>
              <a:rPr lang="cs-CZ" i="1" dirty="0" smtClean="0">
                <a:latin typeface="Georgia" pitchFamily="18" charset="0"/>
              </a:rPr>
              <a:t>Tomáš  </a:t>
            </a:r>
            <a:r>
              <a:rPr lang="cs-CZ" i="1" dirty="0" err="1" smtClean="0">
                <a:latin typeface="Georgia" pitchFamily="18" charset="0"/>
              </a:rPr>
              <a:t>Vytásek</a:t>
            </a:r>
            <a:endParaRPr lang="cs-CZ" i="1" dirty="0" smtClean="0">
              <a:latin typeface="Georgia" pitchFamily="18" charset="0"/>
            </a:endParaRPr>
          </a:p>
          <a:p>
            <a:pPr algn="r">
              <a:buNone/>
            </a:pPr>
            <a:r>
              <a:rPr lang="cs-CZ" i="1" dirty="0" smtClean="0">
                <a:latin typeface="Georgia" pitchFamily="18" charset="0"/>
              </a:rPr>
              <a:t>Pavel Pustina</a:t>
            </a:r>
          </a:p>
          <a:p>
            <a:pPr algn="r">
              <a:buNone/>
            </a:pPr>
            <a:endParaRPr lang="cs-CZ" i="1" dirty="0" smtClean="0">
              <a:latin typeface="Georgia" pitchFamily="18" charset="0"/>
            </a:endParaRPr>
          </a:p>
        </p:txBody>
      </p:sp>
      <p:pic>
        <p:nvPicPr>
          <p:cNvPr id="7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85496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ÚVOD</a:t>
            </a:r>
            <a:endParaRPr lang="cs-CZ" sz="3600" b="1" dirty="0">
              <a:latin typeface="Georgi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395202"/>
            <a:ext cx="8280920" cy="4175091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Georgia" pitchFamily="18" charset="0"/>
              </a:rPr>
              <a:t>Dotace z Evropské unie</a:t>
            </a:r>
          </a:p>
          <a:p>
            <a:r>
              <a:rPr lang="cs-CZ" dirty="0" smtClean="0">
                <a:latin typeface="Georgia" pitchFamily="18" charset="0"/>
              </a:rPr>
              <a:t>Příprava pro období 2014 - 2020</a:t>
            </a:r>
          </a:p>
          <a:p>
            <a:r>
              <a:rPr lang="cs-CZ" dirty="0" smtClean="0">
                <a:latin typeface="Georgia" pitchFamily="18" charset="0"/>
              </a:rPr>
              <a:t>Územní dimenze a integrovaný přístup</a:t>
            </a:r>
          </a:p>
          <a:p>
            <a:r>
              <a:rPr lang="cs-CZ" dirty="0" smtClean="0">
                <a:latin typeface="Georgia" pitchFamily="18" charset="0"/>
              </a:rPr>
              <a:t>Strategie pro MAS Prostějov  venkov</a:t>
            </a:r>
          </a:p>
          <a:p>
            <a:r>
              <a:rPr lang="cs-CZ" dirty="0" smtClean="0">
                <a:latin typeface="Georgia" pitchFamily="18" charset="0"/>
              </a:rPr>
              <a:t>Analýza území – SWOT analýza</a:t>
            </a:r>
          </a:p>
          <a:p>
            <a:r>
              <a:rPr lang="cs-CZ" dirty="0" smtClean="0">
                <a:latin typeface="Georgia" pitchFamily="18" charset="0"/>
              </a:rPr>
              <a:t>Návrh oblastí podpory</a:t>
            </a:r>
          </a:p>
          <a:p>
            <a:pPr>
              <a:buNone/>
            </a:pPr>
            <a:endParaRPr lang="cs-CZ" sz="3600" dirty="0" smtClean="0">
              <a:latin typeface="Georgia" pitchFamily="18" charset="0"/>
            </a:endParaRPr>
          </a:p>
          <a:p>
            <a:endParaRPr lang="cs-CZ" sz="3600" u="sng" dirty="0" smtClean="0">
              <a:latin typeface="Georgia" pitchFamily="18" charset="0"/>
            </a:endParaRPr>
          </a:p>
        </p:txBody>
      </p:sp>
      <p:pic>
        <p:nvPicPr>
          <p:cNvPr id="7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936104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Georgia" pitchFamily="18" charset="0"/>
              </a:rPr>
              <a:t>Dotace </a:t>
            </a:r>
            <a:r>
              <a:rPr lang="cs-CZ" b="1" dirty="0">
                <a:latin typeface="Georgia" pitchFamily="18" charset="0"/>
              </a:rPr>
              <a:t>v letech </a:t>
            </a:r>
            <a:r>
              <a:rPr lang="cs-CZ" b="1" dirty="0" smtClean="0">
                <a:latin typeface="Georgia" pitchFamily="18" charset="0"/>
              </a:rPr>
              <a:t>2007-13</a:t>
            </a:r>
            <a:endParaRPr lang="cs-CZ" b="1" dirty="0">
              <a:latin typeface="Georgia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084119"/>
              </p:ext>
            </p:extLst>
          </p:nvPr>
        </p:nvGraphicFramePr>
        <p:xfrm>
          <a:off x="457200" y="2420938"/>
          <a:ext cx="8075240" cy="4079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20007"/>
                <a:gridCol w="1534753"/>
                <a:gridCol w="1512168"/>
                <a:gridCol w="2808312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Kolo PRV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Dotace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 1. 2009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6 920 178,-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</a:t>
                      </a:r>
                      <a:r>
                        <a:rPr lang="cs-CZ" baseline="0" dirty="0" smtClean="0"/>
                        <a:t> 2. 2010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5 311 000,-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 3. 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2 035 283,-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 4. 2011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2 015 737,-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 5. 2011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5 314 255,-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 6.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3 271 240,-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 7.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 8.</a:t>
                      </a:r>
                      <a:r>
                        <a:rPr lang="cs-CZ" baseline="0" dirty="0" smtClean="0"/>
                        <a:t>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4 748 504,-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Výzva 9. 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3 764</a:t>
                      </a:r>
                      <a:r>
                        <a:rPr lang="cs-CZ" baseline="0" dirty="0" smtClean="0"/>
                        <a:t> 646,- Kč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95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74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33</a:t>
                      </a:r>
                      <a:r>
                        <a:rPr lang="cs-CZ" b="1" baseline="0" dirty="0" smtClean="0"/>
                        <a:t> 380 843,- Kč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936104"/>
          </a:xfrm>
        </p:spPr>
        <p:txBody>
          <a:bodyPr>
            <a:normAutofit/>
          </a:bodyPr>
          <a:lstStyle/>
          <a:p>
            <a:r>
              <a:rPr lang="cs-CZ" b="1" dirty="0">
                <a:latin typeface="Georgia" pitchFamily="18" charset="0"/>
              </a:rPr>
              <a:t>Operační programy 2014+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492896"/>
            <a:ext cx="8892480" cy="3744416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Georgia" pitchFamily="18" charset="0"/>
              </a:rPr>
              <a:t>Program rozvoje </a:t>
            </a:r>
            <a:r>
              <a:rPr lang="cs-CZ" sz="2400" b="1" dirty="0" smtClean="0">
                <a:latin typeface="Georgia" pitchFamily="18" charset="0"/>
              </a:rPr>
              <a:t>venkova (PRV)</a:t>
            </a:r>
            <a:endParaRPr lang="cs-CZ" sz="2400" b="1" dirty="0">
              <a:latin typeface="Georgia" pitchFamily="18" charset="0"/>
            </a:endParaRPr>
          </a:p>
          <a:p>
            <a:r>
              <a:rPr lang="cs-CZ" sz="2400" b="1" dirty="0">
                <a:latin typeface="Georgia" pitchFamily="18" charset="0"/>
              </a:rPr>
              <a:t>Integrovaný regionální operační program </a:t>
            </a:r>
            <a:r>
              <a:rPr lang="cs-CZ" sz="2400" b="1" dirty="0" smtClean="0">
                <a:latin typeface="Georgia" pitchFamily="18" charset="0"/>
              </a:rPr>
              <a:t> (</a:t>
            </a:r>
            <a:r>
              <a:rPr lang="cs-CZ" sz="2400" b="1" dirty="0" err="1" smtClean="0">
                <a:latin typeface="Georgia" pitchFamily="18" charset="0"/>
              </a:rPr>
              <a:t>iROP</a:t>
            </a:r>
            <a:r>
              <a:rPr lang="cs-CZ" sz="2400" b="1" dirty="0" smtClean="0">
                <a:latin typeface="Georgia" pitchFamily="18" charset="0"/>
              </a:rPr>
              <a:t>)</a:t>
            </a:r>
            <a:endParaRPr lang="cs-CZ" sz="2400" b="1" dirty="0">
              <a:latin typeface="Georgia" pitchFamily="18" charset="0"/>
            </a:endParaRPr>
          </a:p>
          <a:p>
            <a:r>
              <a:rPr lang="cs-CZ" sz="2400" b="1" dirty="0">
                <a:latin typeface="Georgia" pitchFamily="18" charset="0"/>
              </a:rPr>
              <a:t>OP Životní </a:t>
            </a:r>
            <a:r>
              <a:rPr lang="cs-CZ" sz="2400" b="1" dirty="0" smtClean="0">
                <a:latin typeface="Georgia" pitchFamily="18" charset="0"/>
              </a:rPr>
              <a:t>prostředí </a:t>
            </a:r>
            <a:endParaRPr lang="cs-CZ" sz="2400" b="1" dirty="0">
              <a:latin typeface="Georgia" pitchFamily="18" charset="0"/>
            </a:endParaRPr>
          </a:p>
          <a:p>
            <a:r>
              <a:rPr lang="cs-CZ" sz="2400" b="1" dirty="0">
                <a:latin typeface="Georgia" pitchFamily="18" charset="0"/>
              </a:rPr>
              <a:t>OP Doprava</a:t>
            </a:r>
          </a:p>
          <a:p>
            <a:r>
              <a:rPr lang="cs-CZ" sz="2400" b="1" dirty="0">
                <a:latin typeface="Georgia" pitchFamily="18" charset="0"/>
              </a:rPr>
              <a:t>OP Přeshraniční spolupráce</a:t>
            </a:r>
          </a:p>
          <a:p>
            <a:r>
              <a:rPr lang="cs-CZ" sz="2400" b="1" dirty="0">
                <a:latin typeface="Georgia" pitchFamily="18" charset="0"/>
              </a:rPr>
              <a:t>OP Podnikání a inovace pro konkurenceschopnost</a:t>
            </a:r>
          </a:p>
          <a:p>
            <a:r>
              <a:rPr lang="cs-CZ" sz="2400" b="1" dirty="0">
                <a:latin typeface="Georgia" pitchFamily="18" charset="0"/>
              </a:rPr>
              <a:t>OP Výzkum, vývoj a vzdělávání</a:t>
            </a:r>
          </a:p>
          <a:p>
            <a:r>
              <a:rPr lang="cs-CZ" sz="2400" b="1" dirty="0">
                <a:latin typeface="Georgia" pitchFamily="18" charset="0"/>
              </a:rPr>
              <a:t>OP Zaměstnanost</a:t>
            </a:r>
          </a:p>
        </p:txBody>
      </p:sp>
      <p:pic>
        <p:nvPicPr>
          <p:cNvPr id="4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5997352" cy="50405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latin typeface="Georgia" pitchFamily="18" charset="0"/>
              </a:rPr>
              <a:t>Územní dimenze </a:t>
            </a:r>
            <a:endParaRPr lang="cs-CZ" sz="3200" b="1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4248472"/>
          </a:xfrm>
        </p:spPr>
        <p:txBody>
          <a:bodyPr>
            <a:noAutofit/>
          </a:bodyPr>
          <a:lstStyle/>
          <a:p>
            <a:pPr marL="288000"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Podstatou územní dimenze v dotační politice EU je směřování </a:t>
            </a:r>
          </a:p>
          <a:p>
            <a:pPr marL="288000"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zdrojů (prostředků) do definovaných území a zapojení </a:t>
            </a:r>
          </a:p>
          <a:p>
            <a:pPr marL="288000"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regionálních aktérů (do realizace nebo do implementace). </a:t>
            </a:r>
          </a:p>
          <a:p>
            <a:pPr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Přístupy k územní dimenzi</a:t>
            </a:r>
          </a:p>
          <a:p>
            <a:pPr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Územní –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rozvojové/stabilizované/periferní/státem podporované regiony</a:t>
            </a:r>
          </a:p>
          <a:p>
            <a:pPr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Tematický –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 rámci tematických operačních programů</a:t>
            </a:r>
          </a:p>
          <a:p>
            <a:pPr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Integrovaný 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Integrované teritoriální investice (ITI)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Integrované plány rozvoje území (IPRÚ)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Komunitně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vedený místní rozvoj (CLLD)</a:t>
            </a:r>
          </a:p>
          <a:p>
            <a:pPr>
              <a:defRPr/>
            </a:pPr>
            <a:endParaRPr lang="cs-CZ" sz="2400" cap="small" dirty="0" smtClean="0">
              <a:solidFill>
                <a:srgbClr val="003994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cs-CZ" sz="800" dirty="0" smtClean="0">
              <a:solidFill>
                <a:srgbClr val="003994"/>
              </a:solidFill>
            </a:endParaRPr>
          </a:p>
        </p:txBody>
      </p:sp>
      <p:pic>
        <p:nvPicPr>
          <p:cNvPr id="4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344"/>
            <a:ext cx="9144000" cy="649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21"/>
            <a:ext cx="9144000" cy="640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609" y="115888"/>
            <a:ext cx="7128792" cy="1143000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latin typeface="Georgia" pitchFamily="18" charset="0"/>
              </a:rPr>
              <a:t>Integrované nástroje </a:t>
            </a:r>
            <a:r>
              <a:rPr lang="cs-CZ" sz="2900" b="1" dirty="0">
                <a:latin typeface="Georgia" pitchFamily="18" charset="0"/>
              </a:rPr>
              <a:t>– </a:t>
            </a:r>
            <a:r>
              <a:rPr lang="cs-CZ" sz="2900" b="1" dirty="0" smtClean="0">
                <a:latin typeface="Georgia" pitchFamily="18" charset="0"/>
              </a:rPr>
              <a:t>MMR</a:t>
            </a:r>
            <a:endParaRPr lang="cs-CZ" sz="2900" b="1" dirty="0">
              <a:latin typeface="Georgia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7D27-7101-4338-82A1-62DB34D25E34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136904" cy="544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85496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Georgia" pitchFamily="18" charset="0"/>
              </a:rPr>
              <a:t>Integrovaná Strategie Rozvoje Území</a:t>
            </a:r>
            <a:endParaRPr lang="cs-CZ" sz="3200" b="1" dirty="0">
              <a:latin typeface="Georgi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5" y="2395202"/>
            <a:ext cx="6048671" cy="417509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eorgia" pitchFamily="18" charset="0"/>
              </a:rPr>
              <a:t>ISRÚ vyhodnocuje problémy a potenciál regionu</a:t>
            </a:r>
          </a:p>
          <a:p>
            <a:r>
              <a:rPr lang="cs-CZ" dirty="0" smtClean="0">
                <a:latin typeface="Georgia" pitchFamily="18" charset="0"/>
              </a:rPr>
              <a:t>MAS díky ISRÚ určuje konečné příjemce dotací</a:t>
            </a:r>
          </a:p>
          <a:p>
            <a:r>
              <a:rPr lang="cs-CZ" dirty="0" smtClean="0">
                <a:latin typeface="Georgia" pitchFamily="18" charset="0"/>
              </a:rPr>
              <a:t>Analytická / strategická / implementační část</a:t>
            </a:r>
          </a:p>
        </p:txBody>
      </p:sp>
      <p:pic>
        <p:nvPicPr>
          <p:cNvPr id="7" name="Picture 2" descr="logoCol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7240" r="7466" b="16470"/>
          <a:stretch/>
        </p:blipFill>
        <p:spPr bwMode="auto">
          <a:xfrm>
            <a:off x="7289162" y="6367601"/>
            <a:ext cx="1675085" cy="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RADIM\RADIM\RPSC\PR pilíř, od 1.5.2012\PICTURES\Nový obrázek (5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RADIM\RADIM\RPSC\PR pilíř, od 1.5.2012\PICTURES\SB-WEBSITE__strateg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28" y="2852936"/>
            <a:ext cx="3521968" cy="264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6022</TotalTime>
  <Words>561</Words>
  <Application>Microsoft Office PowerPoint</Application>
  <PresentationFormat>Předvádění na obrazovce (4:3)</PresentationFormat>
  <Paragraphs>146</Paragraphs>
  <Slides>17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Integrovaná strategie rozvoje území</vt:lpstr>
      <vt:lpstr>ÚVOD</vt:lpstr>
      <vt:lpstr>Dotace v letech 2007-13</vt:lpstr>
      <vt:lpstr>Operační programy 2014+</vt:lpstr>
      <vt:lpstr>Územní dimenze </vt:lpstr>
      <vt:lpstr>Prezentace aplikace PowerPoint</vt:lpstr>
      <vt:lpstr>Prezentace aplikace PowerPoint</vt:lpstr>
      <vt:lpstr>Integrované nástroje – MMR</vt:lpstr>
      <vt:lpstr>Integrovaná Strategie Rozvoje Území</vt:lpstr>
      <vt:lpstr>Postup zpracování ISRÚ</vt:lpstr>
      <vt:lpstr>Dotazníkové šetření</vt:lpstr>
      <vt:lpstr>Prioritní oblasti ISRÚ Prostějov venkov</vt:lpstr>
      <vt:lpstr>Infrastruktura</vt:lpstr>
      <vt:lpstr>Podnikání a zaměstnanost</vt:lpstr>
      <vt:lpstr>Občanská vybavenost</vt:lpstr>
      <vt:lpstr>SWOT analýza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Radim Kašpar</dc:creator>
  <cp:lastModifiedBy>notebook</cp:lastModifiedBy>
  <cp:revision>187</cp:revision>
  <cp:lastPrinted>2012-01-20T08:01:07Z</cp:lastPrinted>
  <dcterms:created xsi:type="dcterms:W3CDTF">2010-02-04T16:00:16Z</dcterms:created>
  <dcterms:modified xsi:type="dcterms:W3CDTF">2013-06-12T11:03:47Z</dcterms:modified>
</cp:coreProperties>
</file>