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6"/>
  </p:handoutMasterIdLst>
  <p:sldIdLst>
    <p:sldId id="256" r:id="rId2"/>
    <p:sldId id="290" r:id="rId3"/>
    <p:sldId id="257" r:id="rId4"/>
    <p:sldId id="258" r:id="rId5"/>
    <p:sldId id="261" r:id="rId6"/>
    <p:sldId id="262" r:id="rId7"/>
    <p:sldId id="264" r:id="rId8"/>
    <p:sldId id="299" r:id="rId9"/>
    <p:sldId id="298" r:id="rId10"/>
    <p:sldId id="300" r:id="rId11"/>
    <p:sldId id="301" r:id="rId12"/>
    <p:sldId id="263" r:id="rId13"/>
    <p:sldId id="266" r:id="rId14"/>
    <p:sldId id="268" r:id="rId15"/>
    <p:sldId id="269" r:id="rId16"/>
    <p:sldId id="271" r:id="rId17"/>
    <p:sldId id="272" r:id="rId18"/>
    <p:sldId id="274" r:id="rId19"/>
    <p:sldId id="275" r:id="rId20"/>
    <p:sldId id="288" r:id="rId21"/>
    <p:sldId id="276" r:id="rId22"/>
    <p:sldId id="278" r:id="rId23"/>
    <p:sldId id="279" r:id="rId24"/>
    <p:sldId id="280" r:id="rId25"/>
    <p:sldId id="289" r:id="rId26"/>
    <p:sldId id="282" r:id="rId27"/>
    <p:sldId id="283" r:id="rId28"/>
    <p:sldId id="291" r:id="rId29"/>
    <p:sldId id="292" r:id="rId30"/>
    <p:sldId id="293" r:id="rId31"/>
    <p:sldId id="294" r:id="rId32"/>
    <p:sldId id="295" r:id="rId33"/>
    <p:sldId id="296" r:id="rId34"/>
    <p:sldId id="287" r:id="rId35"/>
  </p:sldIdLst>
  <p:sldSz cx="12192000" cy="6858000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8" cy="498852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1" y="1"/>
            <a:ext cx="2929838" cy="498852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DC477282-52E0-4E10-A019-68E059D333B5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3663"/>
            <a:ext cx="2929838" cy="498851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1" y="9443663"/>
            <a:ext cx="2929838" cy="498851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231602CC-8044-4CFF-9412-7C5AAFFCE1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702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84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667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4887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262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686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634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020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49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092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7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73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43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64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84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65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29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832F6-74A3-48B9-90C8-1F152DC828A3}" type="datetimeFigureOut">
              <a:rPr lang="cs-CZ" smtClean="0"/>
              <a:t>7.1.2016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316DB33-7D60-4CD2-9F6E-B1CC59BAE3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166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Prezentace  SCLLD MAS Prostějov venkov o.p.s.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Verze platná ke dni 10.12.2015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329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515731"/>
              </p:ext>
            </p:extLst>
          </p:nvPr>
        </p:nvGraphicFramePr>
        <p:xfrm>
          <a:off x="374574" y="374573"/>
          <a:ext cx="11248220" cy="603724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52561"/>
                <a:gridCol w="630342"/>
                <a:gridCol w="611090"/>
                <a:gridCol w="614437"/>
                <a:gridCol w="666337"/>
                <a:gridCol w="678894"/>
                <a:gridCol w="716565"/>
                <a:gridCol w="739055"/>
                <a:gridCol w="1174573"/>
                <a:gridCol w="715729"/>
                <a:gridCol w="711542"/>
                <a:gridCol w="725772"/>
                <a:gridCol w="725772"/>
                <a:gridCol w="607740"/>
                <a:gridCol w="604393"/>
                <a:gridCol w="573418"/>
              </a:tblGrid>
              <a:tr h="31209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Strategický</a:t>
                      </a:r>
                      <a:r>
                        <a:rPr lang="cs-CZ" sz="1400" dirty="0">
                          <a:effectLst/>
                        </a:rPr>
                        <a:t> cíl SCLLD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Opa-tření SCLLD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Pod-opatření SCLLD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Identifikace programu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Indikátory dle specifických</a:t>
                      </a:r>
                      <a:r>
                        <a:rPr lang="cs-CZ" sz="1400" baseline="0" dirty="0" smtClean="0">
                          <a:effectLst/>
                        </a:rPr>
                        <a:t> rámců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872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Program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Priorit-ní osa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Investiční priorita OP/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Specifický cíl OP/PRV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Kód NČI 2014+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Název indikátoru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Výchozí hodnota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Datum výchozí hodnoty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Cílová hodnota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Datum cílové hodnoty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Milník 31.12.2018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6679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SC 2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SPC 2.1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2.1.1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PRV 09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09.6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09.6.93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09.6.93.19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9 37 01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Počet podpoře-ných podniků/příjemců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počet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výstup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184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9 48 00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Pracovní místa vytvořená v rámci podpoř. projektů (LEADER)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2015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0,4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2023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939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264434"/>
              </p:ext>
            </p:extLst>
          </p:nvPr>
        </p:nvGraphicFramePr>
        <p:xfrm>
          <a:off x="385592" y="462709"/>
          <a:ext cx="11424491" cy="626986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64355"/>
                <a:gridCol w="640221"/>
                <a:gridCol w="620665"/>
                <a:gridCol w="624066"/>
                <a:gridCol w="676780"/>
                <a:gridCol w="689533"/>
                <a:gridCol w="727795"/>
                <a:gridCol w="971808"/>
                <a:gridCol w="971808"/>
                <a:gridCol w="726943"/>
                <a:gridCol w="722693"/>
                <a:gridCol w="737145"/>
                <a:gridCol w="737145"/>
                <a:gridCol w="617264"/>
                <a:gridCol w="613865"/>
                <a:gridCol w="582405"/>
              </a:tblGrid>
              <a:tr h="37348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Strategický cíl SCLLD 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Opa-tření SCLLD 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Pod-opatření SCLLD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Identifikace programu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Indikátory dle specifických</a:t>
                      </a:r>
                      <a:r>
                        <a:rPr lang="cs-CZ" sz="1600" baseline="0" dirty="0" smtClean="0">
                          <a:effectLst/>
                        </a:rPr>
                        <a:t> rámců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49393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Program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Priorit-ní osa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Investiční priorita OP/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Specifický cíl OP/PRV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Kód NČI 2014+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Název indikátoru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Měrná jednotka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Typ indikátoru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Výchozí hodnota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Datum výchozí hodnoty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Cílová hodnota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Datum cílové hodnoty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Milník 31.12.2018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995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SC 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SPC </a:t>
                      </a:r>
                      <a:r>
                        <a:rPr lang="cs-CZ" sz="1600" dirty="0" smtClean="0">
                          <a:effectLst/>
                        </a:rPr>
                        <a:t>2.2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2.1.2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PRV 09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09.6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09.6.93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09.6.93.19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9 37 01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Počet podpoře-ných podniků/příjemců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počet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výstup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2015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2023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217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9 48 00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Pracovní místa vytvořená v rámci podpoř. projektů (LEADER)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počet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výsledek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2015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1,6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2023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0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975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O 2 Investice </a:t>
            </a:r>
            <a:r>
              <a:rPr lang="cs-CZ" sz="3200" b="1" dirty="0"/>
              <a:t>do sociální infrastruktury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07459"/>
            <a:ext cx="10515600" cy="476950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cs-CZ" b="1" dirty="0"/>
              <a:t>Sociální bydlení</a:t>
            </a:r>
            <a:endParaRPr lang="cs-CZ" dirty="0"/>
          </a:p>
          <a:p>
            <a:pPr lvl="0"/>
            <a:r>
              <a:rPr lang="cs-CZ" dirty="0"/>
              <a:t>nákup a rekonstrukce jednotlivých bytů v nesegregovaných </a:t>
            </a:r>
            <a:r>
              <a:rPr lang="cs-CZ" dirty="0" err="1"/>
              <a:t>intravilánech</a:t>
            </a:r>
            <a:r>
              <a:rPr lang="cs-CZ" dirty="0"/>
              <a:t> obcí,</a:t>
            </a:r>
          </a:p>
          <a:p>
            <a:pPr lvl="0"/>
            <a:r>
              <a:rPr lang="cs-CZ" dirty="0"/>
              <a:t>nákup stavební parcely a výstavba bytového domu se čtyřmi až šesti bytovými jednotkami,</a:t>
            </a:r>
          </a:p>
          <a:p>
            <a:pPr lvl="0"/>
            <a:r>
              <a:rPr lang="cs-CZ" dirty="0"/>
              <a:t>nástavba nebo půdní vestavba bytů na stávající bytový dům,</a:t>
            </a:r>
          </a:p>
          <a:p>
            <a:pPr lvl="0"/>
            <a:r>
              <a:rPr lang="cs-CZ" dirty="0"/>
              <a:t>nákup nemovitosti </a:t>
            </a:r>
            <a:r>
              <a:rPr lang="cs-CZ" dirty="0" smtClean="0"/>
              <a:t>a </a:t>
            </a:r>
            <a:r>
              <a:rPr lang="cs-CZ" dirty="0"/>
              <a:t>její rekonstrukce na bytový dům se sociálními byty,</a:t>
            </a:r>
          </a:p>
          <a:p>
            <a:pPr lvl="0"/>
            <a:r>
              <a:rPr lang="cs-CZ" dirty="0"/>
              <a:t>nákup bytu v bytovém domě a jeho rekonstrukce pro účely sociálního bydlení </a:t>
            </a:r>
            <a:endParaRPr lang="cs-CZ" dirty="0" smtClean="0"/>
          </a:p>
          <a:p>
            <a:pPr lvl="0"/>
            <a:r>
              <a:rPr lang="cs-CZ" dirty="0" smtClean="0"/>
              <a:t>rekonstrukce </a:t>
            </a:r>
            <a:r>
              <a:rPr lang="cs-CZ" dirty="0"/>
              <a:t>bytového </a:t>
            </a:r>
            <a:r>
              <a:rPr lang="cs-CZ" dirty="0" smtClean="0"/>
              <a:t>domu, </a:t>
            </a:r>
            <a:r>
              <a:rPr lang="cs-CZ" dirty="0"/>
              <a:t>při které dojde ke změně dispozic bytových jednotek (např. rozdělení větších bytů na menší) za účelem vytvoření sociálních bytů.</a:t>
            </a:r>
          </a:p>
          <a:p>
            <a:pPr marL="0" lvl="0" indent="0">
              <a:buNone/>
            </a:pPr>
            <a:r>
              <a:rPr lang="cs-CZ" b="1" dirty="0"/>
              <a:t>Doplňková aktivita</a:t>
            </a:r>
            <a:endParaRPr lang="cs-CZ" dirty="0"/>
          </a:p>
          <a:p>
            <a:pPr lvl="0"/>
            <a:r>
              <a:rPr lang="cs-CZ" dirty="0"/>
              <a:t>bude podporováno zahrnutí zeleně v okolí budov a na budovách, např. zelené zdi a střechy, aleje, hřiště a parky do realizovaných projektů.</a:t>
            </a:r>
          </a:p>
          <a:p>
            <a:pPr marL="0" indent="0">
              <a:buNone/>
            </a:pPr>
            <a:r>
              <a:rPr lang="cs-CZ" dirty="0"/>
              <a:t>Typy projektů:</a:t>
            </a:r>
          </a:p>
          <a:p>
            <a:pPr lvl="0"/>
            <a:r>
              <a:rPr lang="cs-CZ" dirty="0" smtClean="0"/>
              <a:t>Nákup </a:t>
            </a:r>
            <a:r>
              <a:rPr lang="cs-CZ" dirty="0"/>
              <a:t>stavební parcely a výstavba bytového domu se čtyřmi až šesti bytovými jednotkami. </a:t>
            </a:r>
          </a:p>
          <a:p>
            <a:pPr lvl="0"/>
            <a:r>
              <a:rPr lang="cs-CZ" dirty="0"/>
              <a:t>Nástavba nebo půdní vestavba bytů na stávající bytový dům. </a:t>
            </a:r>
          </a:p>
          <a:p>
            <a:pPr lvl="0"/>
            <a:r>
              <a:rPr lang="cs-CZ" dirty="0"/>
              <a:t>Nákup nemovitosti kolaudované pro bydlení nebo jiný účel včetně souvisejících pozemků, a její rekonstrukce na bytový dům se sociálními byty. </a:t>
            </a:r>
          </a:p>
        </p:txBody>
      </p:sp>
    </p:spTree>
    <p:extLst>
      <p:ext uri="{BB962C8B-B14F-4D97-AF65-F5344CB8AC3E}">
        <p14:creationId xmlns:p14="http://schemas.microsoft.com/office/powerpoint/2010/main" val="369469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Podmínky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4353"/>
            <a:ext cx="10515600" cy="47426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Příjemce</a:t>
            </a:r>
          </a:p>
          <a:p>
            <a:pPr lvl="0"/>
            <a:r>
              <a:rPr lang="cs-CZ" dirty="0"/>
              <a:t>nestátní neziskové organizace </a:t>
            </a:r>
          </a:p>
          <a:p>
            <a:pPr lvl="0"/>
            <a:r>
              <a:rPr lang="cs-CZ" dirty="0"/>
              <a:t>organizační složky </a:t>
            </a:r>
            <a:r>
              <a:rPr lang="cs-CZ" dirty="0" smtClean="0"/>
              <a:t>státu, příspěvkové </a:t>
            </a:r>
            <a:r>
              <a:rPr lang="cs-CZ" dirty="0"/>
              <a:t>organizace organizačních složek státu </a:t>
            </a:r>
          </a:p>
          <a:p>
            <a:pPr lvl="0"/>
            <a:r>
              <a:rPr lang="cs-CZ" dirty="0"/>
              <a:t>k</a:t>
            </a:r>
            <a:r>
              <a:rPr lang="cs-CZ" dirty="0" smtClean="0"/>
              <a:t>raje, organizace </a:t>
            </a:r>
            <a:r>
              <a:rPr lang="cs-CZ" dirty="0"/>
              <a:t>zřizované nebo zakládané kraji </a:t>
            </a:r>
          </a:p>
          <a:p>
            <a:pPr lvl="0"/>
            <a:r>
              <a:rPr lang="cs-CZ" dirty="0"/>
              <a:t>o</a:t>
            </a:r>
            <a:r>
              <a:rPr lang="cs-CZ" dirty="0" smtClean="0"/>
              <a:t>bce, organizace </a:t>
            </a:r>
            <a:r>
              <a:rPr lang="cs-CZ" dirty="0"/>
              <a:t>zřizované nebo zakládané obcemi </a:t>
            </a:r>
          </a:p>
          <a:p>
            <a:pPr lvl="0"/>
            <a:r>
              <a:rPr lang="cs-CZ" dirty="0"/>
              <a:t>dobrovolné svazky </a:t>
            </a:r>
            <a:r>
              <a:rPr lang="cs-CZ" dirty="0" smtClean="0"/>
              <a:t>obcí, organizace </a:t>
            </a:r>
            <a:r>
              <a:rPr lang="cs-CZ" dirty="0"/>
              <a:t>zřizované nebo zakládané </a:t>
            </a:r>
            <a:r>
              <a:rPr lang="cs-CZ" dirty="0" smtClean="0"/>
              <a:t>DSO </a:t>
            </a:r>
            <a:endParaRPr lang="cs-CZ" dirty="0"/>
          </a:p>
          <a:p>
            <a:pPr lvl="0"/>
            <a:r>
              <a:rPr lang="cs-CZ" dirty="0"/>
              <a:t>c</a:t>
            </a:r>
            <a:r>
              <a:rPr lang="cs-CZ" dirty="0" smtClean="0"/>
              <a:t>írkve, církevní </a:t>
            </a:r>
            <a:r>
              <a:rPr lang="cs-CZ" dirty="0"/>
              <a:t>organizace </a:t>
            </a:r>
            <a:endParaRPr lang="cs-CZ" dirty="0" smtClean="0"/>
          </a:p>
          <a:p>
            <a:pPr marL="0" indent="0">
              <a:buNone/>
            </a:pPr>
            <a:r>
              <a:rPr lang="cs-CZ" b="1" dirty="0"/>
              <a:t>Celkové způsobilé výdaje - min. 100 000 Kč, max. 6 000 000 </a:t>
            </a:r>
            <a:r>
              <a:rPr lang="cs-CZ" b="1" dirty="0" smtClean="0"/>
              <a:t>Kč, 95% dotace</a:t>
            </a:r>
          </a:p>
          <a:p>
            <a:r>
              <a:rPr lang="cs-CZ" dirty="0" smtClean="0"/>
              <a:t>Preferovány budou </a:t>
            </a:r>
            <a:r>
              <a:rPr lang="cs-CZ" dirty="0"/>
              <a:t>Projekty zaměřené na komplexní řešení problému či navazující na další projekty.</a:t>
            </a:r>
          </a:p>
          <a:p>
            <a:r>
              <a:rPr lang="cs-CZ" dirty="0"/>
              <a:t>Preferovány budou projekty se zkrácenou dobou </a:t>
            </a:r>
            <a:r>
              <a:rPr lang="cs-CZ" dirty="0" smtClean="0"/>
              <a:t>realizace</a:t>
            </a:r>
          </a:p>
          <a:p>
            <a:r>
              <a:rPr lang="cs-CZ" dirty="0" smtClean="0"/>
              <a:t>Projekty které naplní nejlépe indikátory</a:t>
            </a:r>
            <a:endParaRPr lang="cs-CZ" dirty="0"/>
          </a:p>
          <a:p>
            <a:r>
              <a:rPr lang="cs-CZ" dirty="0"/>
              <a:t>Preferovány budou projekty, které budou komunitně projednány s veřejností, popřípadě se na realizaci bude veřejnost podílet.</a:t>
            </a:r>
          </a:p>
        </p:txBody>
      </p:sp>
    </p:spTree>
    <p:extLst>
      <p:ext uri="{BB962C8B-B14F-4D97-AF65-F5344CB8AC3E}">
        <p14:creationId xmlns:p14="http://schemas.microsoft.com/office/powerpoint/2010/main" val="255751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O 3 </a:t>
            </a:r>
            <a:r>
              <a:rPr lang="cs-CZ" sz="3200" b="1" dirty="0"/>
              <a:t>Investice do školství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Podpořeny budou mateřské školy a  vzdělávací zařízení (školy, školská zařízení a další zařízení podílející se na realizaci vzdělávacích aktivit), která umožní zlepšit kvalitu formálního vzdělávání (předškolního, základního, středního, vyššího odborného), zájmového a neformálního vzdělávání mládeže a dalšího vzdělávání dospělých.</a:t>
            </a:r>
          </a:p>
          <a:p>
            <a:r>
              <a:rPr lang="cs-CZ" dirty="0"/>
              <a:t>Průřezově bude kladen důraz na výuku technických a řemeslných dovedností pro zvyšování zájmu žáků a studentů o přírodovědné a technické obory, výuku cizích jazyků a oblast digitálních technologií, vybudování zázemí, využitelného pro celoživotní učení a rekvalifikace v souladu s požadavky trhu práce. Pro zajištění rozvoje klíčových kompetencí bude využito také zájmové neformální vzdělávání.</a:t>
            </a:r>
          </a:p>
          <a:p>
            <a:r>
              <a:rPr lang="cs-CZ" b="1" dirty="0"/>
              <a:t>Podpora sociální inkluze </a:t>
            </a:r>
            <a:r>
              <a:rPr lang="cs-CZ" dirty="0"/>
              <a:t>prostřednictvím stavebních úprav budov a učeben, školních poradenských pracovišť, pořízení vybavení a kompenzačních pomůcek a kompenzačního vybavení pro děti se SVP, nezbytných pro zajištění rovného přístupu ke vzdělávání sociálně vyloučeným osobám. </a:t>
            </a:r>
          </a:p>
          <a:p>
            <a:r>
              <a:rPr lang="cs-CZ" b="1" dirty="0"/>
              <a:t>Zajištění vnitřní konektivity škol a připojení k internetu </a:t>
            </a:r>
            <a:r>
              <a:rPr lang="cs-CZ" dirty="0"/>
              <a:t>– rozvoj vnitřní konektivity v prostorách škol a školských zařízení a připojení k internetu.</a:t>
            </a:r>
          </a:p>
          <a:p>
            <a:r>
              <a:rPr lang="cs-CZ" dirty="0"/>
              <a:t>V rámci </a:t>
            </a:r>
            <a:r>
              <a:rPr lang="cs-CZ" dirty="0" err="1"/>
              <a:t>fiche</a:t>
            </a:r>
            <a:r>
              <a:rPr lang="cs-CZ" dirty="0"/>
              <a:t> MAS se žadatel musí řídit pravidly IROP - nebudou podporována žádná opatření, která vedou k diskriminaci a segregaci </a:t>
            </a:r>
            <a:r>
              <a:rPr lang="cs-CZ" dirty="0" err="1"/>
              <a:t>marginalizovaných</a:t>
            </a:r>
            <a:r>
              <a:rPr lang="cs-CZ" dirty="0"/>
              <a:t> skupin, jako jsou romské děti a žáci a další děti a žáci s potřebou podpůrných opatření (děti a žáci se zdravotním postižením, zdravotním znevýhodněním a se sociálním znevýhodněním).</a:t>
            </a:r>
          </a:p>
        </p:txBody>
      </p:sp>
    </p:spTree>
    <p:extLst>
      <p:ext uri="{BB962C8B-B14F-4D97-AF65-F5344CB8AC3E}">
        <p14:creationId xmlns:p14="http://schemas.microsoft.com/office/powerpoint/2010/main" val="227284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Podmínky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61247"/>
            <a:ext cx="10515600" cy="47157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Příjemce</a:t>
            </a:r>
          </a:p>
          <a:p>
            <a:pPr lvl="0"/>
            <a:r>
              <a:rPr lang="cs-CZ" dirty="0"/>
              <a:t>zařízení péče o děti do 3 let </a:t>
            </a:r>
          </a:p>
          <a:p>
            <a:pPr lvl="0"/>
            <a:r>
              <a:rPr lang="cs-CZ" dirty="0"/>
              <a:t>školy a školská zařízení v oblasti předškolního, základního a středního vzdělávání a vyšší odborné školy </a:t>
            </a:r>
          </a:p>
          <a:p>
            <a:pPr lvl="0"/>
            <a:r>
              <a:rPr lang="cs-CZ" dirty="0"/>
              <a:t>další subjekty podílející se na realizaci vzdělávacích </a:t>
            </a:r>
            <a:r>
              <a:rPr lang="cs-CZ" dirty="0" smtClean="0"/>
              <a:t>aktivit, </a:t>
            </a:r>
          </a:p>
          <a:p>
            <a:pPr lvl="0"/>
            <a:r>
              <a:rPr lang="cs-CZ" dirty="0"/>
              <a:t>k</a:t>
            </a:r>
            <a:r>
              <a:rPr lang="cs-CZ" dirty="0" smtClean="0"/>
              <a:t>raje, organizace </a:t>
            </a:r>
            <a:r>
              <a:rPr lang="cs-CZ" dirty="0"/>
              <a:t>zřizované nebo zakládané kraji </a:t>
            </a:r>
          </a:p>
          <a:p>
            <a:pPr lvl="0"/>
            <a:r>
              <a:rPr lang="cs-CZ" dirty="0"/>
              <a:t>o</a:t>
            </a:r>
            <a:r>
              <a:rPr lang="cs-CZ" dirty="0" smtClean="0"/>
              <a:t>bce, organizace </a:t>
            </a:r>
            <a:r>
              <a:rPr lang="cs-CZ" dirty="0"/>
              <a:t>zřizované nebo zakládané obcemi </a:t>
            </a:r>
          </a:p>
          <a:p>
            <a:pPr lvl="0"/>
            <a:r>
              <a:rPr lang="cs-CZ" dirty="0"/>
              <a:t>nestátní neziskové organizace </a:t>
            </a:r>
          </a:p>
          <a:p>
            <a:pPr lvl="0"/>
            <a:r>
              <a:rPr lang="cs-CZ" dirty="0"/>
              <a:t>c</a:t>
            </a:r>
            <a:r>
              <a:rPr lang="cs-CZ" dirty="0" smtClean="0"/>
              <a:t>írkve, církevní </a:t>
            </a:r>
            <a:r>
              <a:rPr lang="cs-CZ" dirty="0"/>
              <a:t>organizace </a:t>
            </a:r>
          </a:p>
          <a:p>
            <a:pPr lvl="0"/>
            <a:r>
              <a:rPr lang="cs-CZ" dirty="0"/>
              <a:t>organizační složky </a:t>
            </a:r>
            <a:r>
              <a:rPr lang="cs-CZ" dirty="0" smtClean="0"/>
              <a:t>státu, příspěvkové </a:t>
            </a:r>
            <a:r>
              <a:rPr lang="cs-CZ" dirty="0"/>
              <a:t>organizace organizačních složek </a:t>
            </a:r>
            <a:r>
              <a:rPr lang="cs-CZ" dirty="0" smtClean="0"/>
              <a:t>státu</a:t>
            </a:r>
          </a:p>
          <a:p>
            <a:pPr marL="0" indent="0">
              <a:buNone/>
            </a:pPr>
            <a:r>
              <a:rPr lang="cs-CZ" b="1" dirty="0"/>
              <a:t>Celkové způsobilé výdaje - min. 100 000 Kč, max. 5 000 000 </a:t>
            </a:r>
            <a:r>
              <a:rPr lang="cs-CZ" b="1" dirty="0" smtClean="0"/>
              <a:t>Kč, dotace 95 %</a:t>
            </a:r>
          </a:p>
          <a:p>
            <a:r>
              <a:rPr lang="cs-CZ" dirty="0" smtClean="0"/>
              <a:t>Preferovány budou projekty </a:t>
            </a:r>
            <a:r>
              <a:rPr lang="cs-CZ" dirty="0"/>
              <a:t>zaměřené na komplexní řešení problému či navazující na další měkké projekty. </a:t>
            </a:r>
          </a:p>
          <a:p>
            <a:r>
              <a:rPr lang="cs-CZ" dirty="0" smtClean="0"/>
              <a:t>projekty </a:t>
            </a:r>
            <a:r>
              <a:rPr lang="cs-CZ" dirty="0"/>
              <a:t>se zkrácenou dobou </a:t>
            </a:r>
            <a:r>
              <a:rPr lang="cs-CZ" dirty="0" smtClean="0"/>
              <a:t>realizace</a:t>
            </a:r>
          </a:p>
          <a:p>
            <a:r>
              <a:rPr lang="cs-CZ" dirty="0" smtClean="0"/>
              <a:t>Projekty které naplní nejlépe indikátory</a:t>
            </a:r>
            <a:endParaRPr lang="cs-CZ" dirty="0"/>
          </a:p>
          <a:p>
            <a:r>
              <a:rPr lang="cs-CZ" dirty="0"/>
              <a:t>Preferovány budou projekty, které budou komunitně projednány s veřejností, popřípadě se na realizaci bude veřejnost </a:t>
            </a:r>
            <a:r>
              <a:rPr lang="cs-CZ" dirty="0" smtClean="0"/>
              <a:t>podílet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800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Z1 Investice </a:t>
            </a:r>
            <a:r>
              <a:rPr lang="cs-CZ" sz="3200" b="1" dirty="0"/>
              <a:t>do zemědělských podniků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Opatření je zaměřeno na investice do živočišné a rostlinné výroby vedoucí ke snížení nákladů, modernizaci nebo zlepšení jakosti vyráběných produktů. Zkvalitnění životních podmínek zvířat. Aktivity zaměřené na zvýšení účinnosti využití vstupů s výraznou inovací tam, kde je to třeba pro další činnost. Opatření vedoucí ke zvýšení výkonnosti a udržitelnosti zemědělského podniku.</a:t>
            </a:r>
          </a:p>
          <a:p>
            <a:r>
              <a:rPr lang="cs-CZ" dirty="0"/>
              <a:t>A) Investice do zemědělských staveb a technologií pro </a:t>
            </a:r>
            <a:r>
              <a:rPr lang="cs-CZ" b="1" i="1" dirty="0"/>
              <a:t>živočišnou výrobu</a:t>
            </a:r>
            <a:r>
              <a:rPr lang="cs-CZ" dirty="0"/>
              <a:t> (podpora se týká chovu skotu, prasat, ovcí, koz, drůbeže, králíků a koní).</a:t>
            </a:r>
          </a:p>
          <a:p>
            <a:r>
              <a:rPr lang="cs-CZ" dirty="0"/>
              <a:t>B) Investice do zemědělských staveb a technologií pro </a:t>
            </a:r>
            <a:r>
              <a:rPr lang="cs-CZ" b="1" i="1" dirty="0"/>
              <a:t>rostlinnou výrobu.</a:t>
            </a:r>
            <a:endParaRPr lang="cs-CZ" dirty="0"/>
          </a:p>
          <a:p>
            <a:r>
              <a:rPr lang="cs-CZ" dirty="0"/>
              <a:t>C) Investice do pořízení speciálních mobilních strojů pro zemědělskou výrobu</a:t>
            </a:r>
          </a:p>
          <a:p>
            <a:r>
              <a:rPr lang="cs-CZ" dirty="0"/>
              <a:t>D) Investice na pořízení peleto</a:t>
            </a:r>
          </a:p>
          <a:p>
            <a:r>
              <a:rPr lang="cs-CZ" dirty="0"/>
              <a:t>vacích zařízení pro vlastní potřebu.</a:t>
            </a:r>
          </a:p>
          <a:p>
            <a:r>
              <a:rPr lang="cs-CZ" dirty="0"/>
              <a:t>E) Investice do nákupu zemědělských nemovitostí do 10% způsobilých výdajů projektu. </a:t>
            </a:r>
          </a:p>
        </p:txBody>
      </p:sp>
    </p:spTree>
    <p:extLst>
      <p:ext uri="{BB962C8B-B14F-4D97-AF65-F5344CB8AC3E}">
        <p14:creationId xmlns:p14="http://schemas.microsoft.com/office/powerpoint/2010/main" val="397366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Podmínky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950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Příjemci:</a:t>
            </a:r>
          </a:p>
          <a:p>
            <a:r>
              <a:rPr lang="cs-CZ" b="1" dirty="0" smtClean="0"/>
              <a:t>Zemědělský </a:t>
            </a:r>
            <a:r>
              <a:rPr lang="cs-CZ" b="1" dirty="0"/>
              <a:t>podnikatel - </a:t>
            </a:r>
            <a:r>
              <a:rPr lang="cs-CZ" dirty="0"/>
              <a:t>Zemědělský podnikatel, včetně školních statků a státních podniků, pokud splňuje definici zemědělského podnikatele.</a:t>
            </a:r>
          </a:p>
          <a:p>
            <a:r>
              <a:rPr lang="cs-CZ" dirty="0"/>
              <a:t>Skupina zemědělců, tj. podnikatelský subjekt, který je z převážné většiny vlastněn zemědělskými prvovýrobci a předmětem jeho činnosti je poskytovat práce, výkony nebo služby, které souvisejí se zemědělskou výrobou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Celkové způsobilé výdaje - min. 50 000 Kč, max. 5 000 000 Kč, dotace 40 % , možnost + 10 % mladí zemědělci a + 10 % LFA oblasti</a:t>
            </a:r>
          </a:p>
          <a:p>
            <a:r>
              <a:rPr lang="cs-CZ" dirty="0"/>
              <a:t>Preferovány budou projekty </a:t>
            </a:r>
            <a:r>
              <a:rPr lang="cs-CZ" u="sng" dirty="0"/>
              <a:t>vytvářející pracovní místa</a:t>
            </a:r>
          </a:p>
          <a:p>
            <a:r>
              <a:rPr lang="cs-CZ" dirty="0"/>
              <a:t>Žadatel, nebo zemědělský podnik se hlásí k principům a splňuje podmínky sociálního podnikání</a:t>
            </a:r>
          </a:p>
          <a:p>
            <a:r>
              <a:rPr lang="cs-CZ" dirty="0"/>
              <a:t>Preferovány budou projekty se zkrácenou dobou realizace</a:t>
            </a:r>
          </a:p>
          <a:p>
            <a:r>
              <a:rPr lang="cs-CZ" dirty="0"/>
              <a:t>Preferovány budou projekty v menších obcích</a:t>
            </a:r>
          </a:p>
          <a:p>
            <a:r>
              <a:rPr lang="cs-CZ" dirty="0"/>
              <a:t>Realizací projektu nedojde k záboru ZPF</a:t>
            </a:r>
          </a:p>
          <a:p>
            <a:r>
              <a:rPr lang="cs-CZ" dirty="0"/>
              <a:t>Preferovány budou projekty s inovačními rysy</a:t>
            </a:r>
          </a:p>
          <a:p>
            <a:r>
              <a:rPr lang="cs-CZ" dirty="0"/>
              <a:t>Preferovány budou projekty navazující na projekty spolupráce MAS</a:t>
            </a:r>
          </a:p>
        </p:txBody>
      </p:sp>
    </p:spTree>
    <p:extLst>
      <p:ext uri="{BB962C8B-B14F-4D97-AF65-F5344CB8AC3E}">
        <p14:creationId xmlns:p14="http://schemas.microsoft.com/office/powerpoint/2010/main" val="93975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Z2 </a:t>
            </a:r>
            <a:r>
              <a:rPr lang="cs-CZ" sz="3200" b="1" dirty="0"/>
              <a:t>Investice do nezemědělských činností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err="1"/>
              <a:t>Fiche</a:t>
            </a:r>
            <a:r>
              <a:rPr lang="cs-CZ" dirty="0"/>
              <a:t> je zaměřena na diverzifikaci činností zemědělských subjektů, ale i subjektů podnikajících v oblasti podpořených činností. Podpora bude poskytována na zahájení a rozvoj nezemědělské činnosti. </a:t>
            </a:r>
          </a:p>
          <a:p>
            <a:pPr marL="0" indent="0">
              <a:buNone/>
            </a:pPr>
            <a:r>
              <a:rPr lang="cs-CZ" dirty="0"/>
              <a:t>Způsobilé jsou aktivity:</a:t>
            </a:r>
          </a:p>
          <a:p>
            <a:pPr lvl="1"/>
            <a:r>
              <a:rPr lang="cs-CZ" dirty="0"/>
              <a:t>Nová výstavba, modernizace či přestavba provozovny určené pro nezemědělskou činnost.</a:t>
            </a:r>
          </a:p>
          <a:p>
            <a:pPr lvl="1"/>
            <a:r>
              <a:rPr lang="cs-CZ" dirty="0"/>
              <a:t>Nákup strojů, technologii a dalších zařízení sloužících pro nezemědělskou činnost.</a:t>
            </a:r>
          </a:p>
          <a:p>
            <a:pPr lvl="1"/>
            <a:r>
              <a:rPr lang="cs-CZ" dirty="0"/>
              <a:t>Doplňující výdaje jako součást projektu (úprava povrchů, výstavba odstavných ploch).</a:t>
            </a:r>
          </a:p>
          <a:p>
            <a:pPr lvl="1"/>
            <a:r>
              <a:rPr lang="cs-CZ" dirty="0"/>
              <a:t>Nákup nemovitostí.</a:t>
            </a:r>
          </a:p>
          <a:p>
            <a:r>
              <a:rPr lang="cs-CZ" dirty="0" smtClean="0"/>
              <a:t>(</a:t>
            </a:r>
            <a:r>
              <a:rPr lang="cs-CZ" dirty="0"/>
              <a:t>Klasifikace ekonomických činností je zveřejněna na internetových stránkách https://www.czso.cz/</a:t>
            </a:r>
            <a:r>
              <a:rPr lang="cs-CZ" dirty="0" err="1"/>
              <a:t>csu</a:t>
            </a:r>
            <a:r>
              <a:rPr lang="cs-CZ" dirty="0"/>
              <a:t>/</a:t>
            </a:r>
            <a:r>
              <a:rPr lang="cs-CZ" dirty="0" err="1"/>
              <a:t>czso</a:t>
            </a:r>
            <a:r>
              <a:rPr lang="cs-CZ" dirty="0"/>
              <a:t>/klasifikace)</a:t>
            </a:r>
          </a:p>
        </p:txBody>
      </p:sp>
    </p:spTree>
    <p:extLst>
      <p:ext uri="{BB962C8B-B14F-4D97-AF65-F5344CB8AC3E}">
        <p14:creationId xmlns:p14="http://schemas.microsoft.com/office/powerpoint/2010/main" val="26484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CZ NACE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17813"/>
            <a:ext cx="8596668" cy="47235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Do vybraných nezemědělských činností:</a:t>
            </a:r>
          </a:p>
          <a:p>
            <a:r>
              <a:rPr lang="cs-CZ" dirty="0" smtClean="0"/>
              <a:t>C (Zpracovatelský průmysl s výjimkou činností v odvětví oceli, v uhelném průmyslu, v odvětví stavby lodí, v odvětví výroby syntetických vláken, a dále s výjimkou tříd 12.00 Výroba tabákových výrobků a 25.40 Výroba zbraní a střeliva), </a:t>
            </a:r>
          </a:p>
          <a:p>
            <a:r>
              <a:rPr lang="cs-CZ" dirty="0" smtClean="0"/>
              <a:t>F (Stavebnictví s výjimkou skupiny 41.1 Developerská činnost), </a:t>
            </a:r>
          </a:p>
          <a:p>
            <a:r>
              <a:rPr lang="cs-CZ" dirty="0" smtClean="0"/>
              <a:t>G (Velkoobchod a maloobchod; opravy a údržba motorových vozidel s výjimkou oddílu 46 a skupiny 47.3 Maloobchod s pohonnými hmotami ve specializovaných prodejnách), </a:t>
            </a:r>
          </a:p>
          <a:p>
            <a:r>
              <a:rPr lang="cs-CZ" dirty="0" smtClean="0"/>
              <a:t>I (Ubytování, stravování a pohostinství), </a:t>
            </a:r>
          </a:p>
          <a:p>
            <a:r>
              <a:rPr lang="cs-CZ" dirty="0" smtClean="0"/>
              <a:t>J (Informační a komunikační činnosti s výjimkou oddílů 60 a 61), </a:t>
            </a:r>
          </a:p>
          <a:p>
            <a:r>
              <a:rPr lang="cs-CZ" dirty="0" smtClean="0"/>
              <a:t>M (Profesní, vědecké a technické činnosti s výjimkou oddílu 70), </a:t>
            </a:r>
          </a:p>
          <a:p>
            <a:r>
              <a:rPr lang="cs-CZ" dirty="0" smtClean="0"/>
              <a:t>N 79 (Činnosti cestovních kanceláří a agentur a ostatní rezervační služby), N 81 (Činnosti související se stavbami a úpravou krajiny s výjimkou skupiny 81.1), N 82.1 (Administrativní a kancelářské činnosti), N 82.3 (Pořádání konferencí a hospodářských výstav), N 82.92 (Balicí činnosti),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57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pPr marL="0" indent="0" algn="ctr">
              <a:buNone/>
            </a:pPr>
            <a:r>
              <a:rPr lang="cs-CZ" sz="2800" dirty="0" smtClean="0"/>
              <a:t>Příprava </a:t>
            </a:r>
            <a:r>
              <a:rPr lang="cs-CZ" sz="2800" dirty="0"/>
              <a:t>Strategie komunitně vedeného místního rozvoje se koná za finanční spoluúčasti </a:t>
            </a:r>
            <a:r>
              <a:rPr lang="cs-CZ" sz="2800" dirty="0" smtClean="0"/>
              <a:t>125 000 Kč Olomouckého </a:t>
            </a:r>
            <a:r>
              <a:rPr lang="cs-CZ" sz="2800" dirty="0"/>
              <a:t>kraje, poskytovatele </a:t>
            </a:r>
            <a:r>
              <a:rPr lang="cs-CZ" sz="2800" dirty="0" smtClean="0"/>
              <a:t>dotace.</a:t>
            </a:r>
            <a:endParaRPr lang="cs-CZ" sz="2800" dirty="0"/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22568" y="565150"/>
            <a:ext cx="379095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686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CZ 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 85.59 (Ostatní vzdělávání j. n.), </a:t>
            </a:r>
          </a:p>
          <a:p>
            <a:r>
              <a:rPr lang="cs-CZ" dirty="0"/>
              <a:t>R 93 (Sportovní, zábavní a rekreační činnosti), - pouze v souvislosti s ubytováním</a:t>
            </a:r>
          </a:p>
          <a:p>
            <a:r>
              <a:rPr lang="cs-CZ" dirty="0"/>
              <a:t>S 95 (Opravy počítačů a výrobků pro osobní potřebu a převážně pro domácnost) a </a:t>
            </a:r>
          </a:p>
          <a:p>
            <a:r>
              <a:rPr lang="cs-CZ" dirty="0"/>
              <a:t>S 96 (Poskytování ostatních osobních služeb). </a:t>
            </a:r>
          </a:p>
          <a:p>
            <a:r>
              <a:rPr lang="cs-CZ" dirty="0"/>
              <a:t>V případě </a:t>
            </a:r>
            <a:r>
              <a:rPr lang="cs-CZ" u="sng" dirty="0"/>
              <a:t>uvádění produktů na trh </a:t>
            </a:r>
            <a:r>
              <a:rPr lang="cs-CZ" dirty="0"/>
              <a:t>jsou na trh uváděny produkty, které </a:t>
            </a:r>
            <a:r>
              <a:rPr lang="cs-CZ" b="1" dirty="0"/>
              <a:t>nejsou uvedeny v příloze I Smlouvy o fungování EU</a:t>
            </a:r>
            <a:r>
              <a:rPr lang="cs-CZ" dirty="0"/>
              <a:t>, případně v kombinaci s produkty uvedenými v příloze I Smlouvy o fungování EU (převažovat musí produkty neuvedené v příloze I Smlouvy o fungování EU). V případě </a:t>
            </a:r>
            <a:r>
              <a:rPr lang="cs-CZ" u="sng" dirty="0"/>
              <a:t>zpracování produktů </a:t>
            </a:r>
            <a:r>
              <a:rPr lang="cs-CZ" dirty="0"/>
              <a:t>jsou výstupem procesu produkty, které </a:t>
            </a:r>
            <a:r>
              <a:rPr lang="cs-CZ" b="1" dirty="0"/>
              <a:t>nejsou uvedeny v příloze I Smlouvy o fungování EU. </a:t>
            </a:r>
          </a:p>
          <a:p>
            <a:r>
              <a:rPr lang="cs-CZ" dirty="0"/>
              <a:t>Činnosti R 93 (Sportovní, zábavní a rekreační činnosti) a I 56 (Stravování a pohostinství) mohou být realizovány pouze ve vazbě na venkovskou turistiku a ubytovací kapacitu.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77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Podmínky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4352"/>
            <a:ext cx="10515600" cy="514574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Příjemce</a:t>
            </a:r>
          </a:p>
          <a:p>
            <a:r>
              <a:rPr lang="cs-CZ" dirty="0"/>
              <a:t>Podnikatelské subjekty (právnické osoby i fysické osoby)</a:t>
            </a:r>
            <a:r>
              <a:rPr lang="cs-CZ" b="1" dirty="0"/>
              <a:t> – </a:t>
            </a:r>
            <a:r>
              <a:rPr lang="cs-CZ" dirty="0" err="1"/>
              <a:t>mikropodniky</a:t>
            </a:r>
            <a:r>
              <a:rPr lang="cs-CZ" dirty="0"/>
              <a:t> a malé podniky ve venkovských oblastech </a:t>
            </a:r>
            <a:endParaRPr lang="cs-CZ" dirty="0" smtClean="0"/>
          </a:p>
          <a:p>
            <a:r>
              <a:rPr lang="cs-CZ" dirty="0" smtClean="0"/>
              <a:t>Zemědělci malé střední i velké podniky</a:t>
            </a:r>
          </a:p>
          <a:p>
            <a:pPr marL="0" indent="0">
              <a:buNone/>
            </a:pPr>
            <a:r>
              <a:rPr lang="cs-CZ" b="1" dirty="0"/>
              <a:t>Výše způsobilých </a:t>
            </a:r>
            <a:r>
              <a:rPr lang="cs-CZ" b="1" dirty="0" smtClean="0"/>
              <a:t>nákladů </a:t>
            </a:r>
            <a:r>
              <a:rPr lang="cs-CZ" b="1" dirty="0"/>
              <a:t>Min. 50 000 Kč, max. 5 000 000 </a:t>
            </a:r>
            <a:r>
              <a:rPr lang="cs-CZ" b="1" dirty="0" smtClean="0"/>
              <a:t>Kč</a:t>
            </a:r>
          </a:p>
          <a:p>
            <a:pPr marL="0" indent="0">
              <a:buNone/>
            </a:pPr>
            <a:r>
              <a:rPr lang="cs-CZ" b="1" dirty="0" smtClean="0"/>
              <a:t>Podpora :</a:t>
            </a:r>
          </a:p>
          <a:p>
            <a:r>
              <a:rPr lang="cs-CZ" dirty="0"/>
              <a:t>Podnikatelské subjekty ostatní (FO a PO) - </a:t>
            </a:r>
            <a:r>
              <a:rPr lang="cs-CZ" dirty="0" err="1"/>
              <a:t>mikropodniky</a:t>
            </a:r>
            <a:r>
              <a:rPr lang="cs-CZ" dirty="0"/>
              <a:t> a malé podniky 45%</a:t>
            </a:r>
          </a:p>
          <a:p>
            <a:r>
              <a:rPr lang="cs-CZ" dirty="0"/>
              <a:t>Zemědělské PO a FO - 25% velký podnik, 35% střední podnik a 45% malý podnik </a:t>
            </a:r>
          </a:p>
          <a:p>
            <a:pPr marL="0" indent="0">
              <a:buNone/>
            </a:pPr>
            <a:r>
              <a:rPr lang="cs-CZ" dirty="0" smtClean="0"/>
              <a:t>Principy preferenčních kritérií:</a:t>
            </a:r>
            <a:endParaRPr lang="cs-CZ" dirty="0"/>
          </a:p>
          <a:p>
            <a:r>
              <a:rPr lang="cs-CZ" dirty="0"/>
              <a:t>Preferovány budou projekty </a:t>
            </a:r>
            <a:r>
              <a:rPr lang="cs-CZ" u="sng" dirty="0"/>
              <a:t>vytvářející pracovní místa</a:t>
            </a:r>
          </a:p>
          <a:p>
            <a:r>
              <a:rPr lang="cs-CZ" dirty="0"/>
              <a:t>Žadatel, nebo zemědělský podnik se hlásí k principům a splňuje podmínky sociálního podnikání</a:t>
            </a:r>
          </a:p>
          <a:p>
            <a:r>
              <a:rPr lang="cs-CZ" dirty="0"/>
              <a:t>Preferovány budou projekty se zkrácenou dobou realizace</a:t>
            </a:r>
          </a:p>
          <a:p>
            <a:r>
              <a:rPr lang="cs-CZ" dirty="0"/>
              <a:t>Preferovány budou projekty v menších obcích</a:t>
            </a:r>
          </a:p>
          <a:p>
            <a:r>
              <a:rPr lang="cs-CZ" dirty="0"/>
              <a:t>Realizací projektu nedojde k záboru ZPF</a:t>
            </a:r>
          </a:p>
          <a:p>
            <a:r>
              <a:rPr lang="cs-CZ" dirty="0"/>
              <a:t>Preferovány budou projekty s inovačními rysy</a:t>
            </a:r>
          </a:p>
          <a:p>
            <a:r>
              <a:rPr lang="cs-CZ" dirty="0"/>
              <a:t>Preferovány budou projekty navazující na projekty spolupráce MAS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515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Z3 Činnosti </a:t>
            </a:r>
            <a:r>
              <a:rPr lang="cs-CZ" sz="3200" b="1" dirty="0"/>
              <a:t>spolupráce v rámci iniciativy Leader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5741"/>
            <a:ext cx="10515600" cy="4841222"/>
          </a:xfrm>
        </p:spPr>
        <p:txBody>
          <a:bodyPr>
            <a:noAutofit/>
          </a:bodyPr>
          <a:lstStyle/>
          <a:p>
            <a:r>
              <a:rPr lang="cs-CZ" sz="2000" dirty="0"/>
              <a:t>V rámci </a:t>
            </a:r>
            <a:r>
              <a:rPr lang="cs-CZ" sz="2000" dirty="0" err="1"/>
              <a:t>Fiche</a:t>
            </a:r>
            <a:r>
              <a:rPr lang="cs-CZ" sz="2000" dirty="0"/>
              <a:t> budou realizovány především měkké projekty (propagační, informační, vzdělávací a volnočasové – akce typu konference, festival, workshop, exkurze, výstava, přenosů příkladů správné praxe, včetně produktů s tím spojených (publikace, brožury, letáky apod.). Vykazující přidanou hodnotu, která vyplyne z předání zkušeností partnerů realizujících projekt. 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Projekty </a:t>
            </a:r>
            <a:r>
              <a:rPr lang="cs-CZ" sz="2000" dirty="0"/>
              <a:t>budou zaměřené především na:</a:t>
            </a:r>
          </a:p>
          <a:p>
            <a:r>
              <a:rPr lang="cs-CZ" sz="2000" dirty="0"/>
              <a:t>Výměnu zkušeností a přenos dobré praxe </a:t>
            </a:r>
            <a:r>
              <a:rPr lang="cs-CZ" sz="2000" dirty="0" smtClean="0"/>
              <a:t>mezi MAS mezi </a:t>
            </a:r>
            <a:r>
              <a:rPr lang="cs-CZ" sz="2000" dirty="0"/>
              <a:t>zapojenými partnery z různých </a:t>
            </a:r>
            <a:r>
              <a:rPr lang="cs-CZ" sz="2000" dirty="0" smtClean="0"/>
              <a:t>sektorů  Při </a:t>
            </a:r>
            <a:r>
              <a:rPr lang="cs-CZ" sz="2000" dirty="0"/>
              <a:t>řešení společných problémů v území </a:t>
            </a:r>
            <a:r>
              <a:rPr lang="cs-CZ" sz="2000" dirty="0" smtClean="0"/>
              <a:t>MAS.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Jako hmotné a nehmotné investice </a:t>
            </a:r>
            <a:r>
              <a:rPr lang="cs-CZ" sz="2000" dirty="0" smtClean="0"/>
              <a:t>je </a:t>
            </a:r>
            <a:r>
              <a:rPr lang="cs-CZ" sz="2000" dirty="0"/>
              <a:t>možné realizovat </a:t>
            </a:r>
            <a:r>
              <a:rPr lang="cs-CZ" sz="2000" dirty="0" smtClean="0"/>
              <a:t>pouze: </a:t>
            </a:r>
            <a:endParaRPr lang="cs-CZ" sz="2000" dirty="0"/>
          </a:p>
          <a:p>
            <a:pPr lvl="0"/>
            <a:r>
              <a:rPr lang="cs-CZ" sz="2000" dirty="0"/>
              <a:t>investice týkající se zajištění odbytu místní produkce včetně zavedení značení místních výrobků a služeb, </a:t>
            </a:r>
          </a:p>
          <a:p>
            <a:pPr lvl="0"/>
            <a:r>
              <a:rPr lang="cs-CZ" sz="2000" dirty="0"/>
              <a:t>investice související se vzdělávacími aktivitami, </a:t>
            </a:r>
          </a:p>
          <a:p>
            <a:pPr lvl="0"/>
            <a:r>
              <a:rPr lang="cs-CZ" sz="2000" dirty="0"/>
              <a:t>investice do informačních a turistických center. </a:t>
            </a:r>
          </a:p>
          <a:p>
            <a:pPr marL="0" indent="0">
              <a:buNone/>
            </a:pPr>
            <a:r>
              <a:rPr lang="cs-CZ" sz="2000" dirty="0"/>
              <a:t>Výdaje do investic jsou způsobilé pouze za předpokladu, že jsou </a:t>
            </a:r>
            <a:r>
              <a:rPr lang="cs-CZ" sz="2000" u="sng" dirty="0"/>
              <a:t>společně provozovány spolupracujícími subjekty. </a:t>
            </a:r>
          </a:p>
          <a:p>
            <a:pPr marL="0" indent="0">
              <a:buNone/>
            </a:pPr>
            <a:r>
              <a:rPr lang="cs-CZ" sz="2000" dirty="0"/>
              <a:t>Investice mohou být realizovány pouze takové, které budou </a:t>
            </a:r>
            <a:r>
              <a:rPr lang="cs-CZ" sz="2000" u="sng" dirty="0"/>
              <a:t>provozovat po celou dobu lhůty vázanosti projektu na účel samy MAS. </a:t>
            </a:r>
          </a:p>
        </p:txBody>
      </p:sp>
    </p:spTree>
    <p:extLst>
      <p:ext uri="{BB962C8B-B14F-4D97-AF65-F5344CB8AC3E}">
        <p14:creationId xmlns:p14="http://schemas.microsoft.com/office/powerpoint/2010/main" val="353622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Z3 Činnosti spolupráce v rámci iniciativy Leader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62634"/>
            <a:ext cx="10515600" cy="51905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 rámci projektů spolupráce budou aktivity zaměřeny na následující témata:</a:t>
            </a:r>
          </a:p>
          <a:p>
            <a:pPr lvl="0"/>
            <a:r>
              <a:rPr lang="cs-CZ" dirty="0" smtClean="0"/>
              <a:t>Příklady dobré praxe v rámci komplexního regionálního rozvoje</a:t>
            </a:r>
          </a:p>
          <a:p>
            <a:pPr lvl="0"/>
            <a:r>
              <a:rPr lang="cs-CZ" dirty="0" smtClean="0"/>
              <a:t>Rozvoj místní produkce a uvádění na trh</a:t>
            </a:r>
          </a:p>
          <a:p>
            <a:pPr lvl="0"/>
            <a:r>
              <a:rPr lang="cs-CZ" dirty="0" smtClean="0"/>
              <a:t>Podpora zaměstnanosti </a:t>
            </a:r>
          </a:p>
          <a:p>
            <a:pPr lvl="0"/>
            <a:r>
              <a:rPr lang="cs-CZ" dirty="0" smtClean="0"/>
              <a:t>Obnova a rozvoj občanské společnosti, aktivizace veřejnosti (vč. podpory spolkové činnosti)</a:t>
            </a:r>
          </a:p>
          <a:p>
            <a:pPr lvl="0"/>
            <a:r>
              <a:rPr lang="cs-CZ" dirty="0" smtClean="0"/>
              <a:t>Obnova kulturního dědictví venkova</a:t>
            </a:r>
          </a:p>
          <a:p>
            <a:pPr lvl="0"/>
            <a:r>
              <a:rPr lang="cs-CZ" dirty="0" smtClean="0"/>
              <a:t>Vzdělávání </a:t>
            </a:r>
          </a:p>
          <a:p>
            <a:pPr lvl="0"/>
            <a:r>
              <a:rPr lang="cs-CZ" dirty="0" smtClean="0"/>
              <a:t>Ochrana životního prostředí, tvorby krajiny a rozvoj užití environmentálních technologií </a:t>
            </a:r>
          </a:p>
          <a:p>
            <a:r>
              <a:rPr lang="cs-CZ" dirty="0" smtClean="0"/>
              <a:t>Podpora spolupráce samospráv </a:t>
            </a:r>
          </a:p>
          <a:p>
            <a:r>
              <a:rPr lang="cs-CZ" b="1" dirty="0" smtClean="0"/>
              <a:t>Výše způsobilých nákladů:</a:t>
            </a:r>
          </a:p>
          <a:p>
            <a:r>
              <a:rPr lang="cs-CZ" b="1" dirty="0" smtClean="0"/>
              <a:t>Min. 50 000 Kč, do výše stanovené alokace MAS</a:t>
            </a:r>
          </a:p>
          <a:p>
            <a:r>
              <a:rPr lang="cs-CZ" b="1" dirty="0" smtClean="0"/>
              <a:t>Podpora 80%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525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Financování  SCLLD dle  programů a ESIF fondů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384656"/>
              </p:ext>
            </p:extLst>
          </p:nvPr>
        </p:nvGraphicFramePr>
        <p:xfrm>
          <a:off x="977154" y="1801907"/>
          <a:ext cx="10237692" cy="4428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0115"/>
                <a:gridCol w="1290115"/>
                <a:gridCol w="2788315"/>
                <a:gridCol w="2788315"/>
                <a:gridCol w="2080832"/>
              </a:tblGrid>
              <a:tr h="126530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Fond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Program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Příspěvek Unie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Národní spolufinancování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Podpora  (tis. Kč)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326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EFRR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IROP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25928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25928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26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OPŽP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265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EZFRV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PRV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8387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2796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11183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265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ESF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OPZ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265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Celkem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34315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2796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37111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15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633145"/>
              </p:ext>
            </p:extLst>
          </p:nvPr>
        </p:nvGraphicFramePr>
        <p:xfrm>
          <a:off x="546102" y="457200"/>
          <a:ext cx="10617197" cy="62895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1990"/>
                <a:gridCol w="569012"/>
                <a:gridCol w="84354"/>
                <a:gridCol w="653366"/>
                <a:gridCol w="653366"/>
                <a:gridCol w="1143391"/>
                <a:gridCol w="1238672"/>
                <a:gridCol w="1238672"/>
                <a:gridCol w="911990"/>
                <a:gridCol w="843932"/>
                <a:gridCol w="857543"/>
                <a:gridCol w="857543"/>
                <a:gridCol w="653366"/>
              </a:tblGrid>
              <a:tr h="2967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Specifický cíl SCLLD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Identifikace programu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Plán financování </a:t>
                      </a:r>
                      <a:r>
                        <a:rPr lang="cs-CZ" sz="1400" u="none" strike="noStrike" dirty="0" smtClean="0">
                          <a:effectLst/>
                        </a:rPr>
                        <a:t> za celé</a:t>
                      </a:r>
                      <a:r>
                        <a:rPr lang="cs-CZ" sz="1400" u="none" strike="noStrike" baseline="0" dirty="0" smtClean="0">
                          <a:effectLst/>
                        </a:rPr>
                        <a:t> období realizace</a:t>
                      </a:r>
                      <a:r>
                        <a:rPr lang="cs-CZ" sz="1400" u="none" strike="noStrike" dirty="0" smtClean="0">
                          <a:effectLst/>
                        </a:rPr>
                        <a:t>(způsobilé </a:t>
                      </a:r>
                      <a:r>
                        <a:rPr lang="cs-CZ" sz="1400" u="none" strike="noStrike" dirty="0">
                          <a:effectLst/>
                        </a:rPr>
                        <a:t>výdaje tis. Kč)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Nezpůsobilé výdaje  (tis. Kč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</a:tr>
              <a:tr h="47811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Program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 err="1" smtClean="0">
                          <a:effectLst/>
                        </a:rPr>
                        <a:t>prioitní</a:t>
                      </a:r>
                      <a:r>
                        <a:rPr lang="cs-CZ" sz="1400" u="none" strike="noStrike" dirty="0" smtClean="0">
                          <a:effectLst/>
                        </a:rPr>
                        <a:t> </a:t>
                      </a:r>
                      <a:r>
                        <a:rPr lang="cs-CZ" sz="1400" u="none" strike="noStrike" dirty="0">
                          <a:effectLst/>
                        </a:rPr>
                        <a:t>osa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investiční priorita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Specifický cíl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Celkové způsobilé výdaje (CSV)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Dotace celkem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Z toho podpora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>
                          <a:effectLst/>
                        </a:rPr>
                        <a:t>Z toho vlastní zdroje příjemce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54812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Příspěvek Unie (a) 95%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Národní veřejné zdroje (b)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>
                          <a:effectLst/>
                        </a:rPr>
                        <a:t>Národní veřejné zdroje (kraj,obec , jiné) (c ) 5%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Národní soukromé zdroje (d)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219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doprava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IROP 06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06.4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06.4.59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4.1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8 345,26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7 928,00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7 928,00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417,26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</a:tr>
              <a:tr h="516041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soc. bydlení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IROP 06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06.4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06.4.59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4.1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9 473,68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9 000,00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9 000,00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473,68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</a:tr>
              <a:tr h="42194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školství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IROP 06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06.4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06.4.59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4.1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9 473,68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9 000,00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9 000,00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473,68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</a:tr>
              <a:tr h="258021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Celkem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27 292,63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25 928,00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25 928,00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1 364,63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</a:tr>
              <a:tr h="258021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7406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Investice do zem podniků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PRV 09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09.6.93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09.6.93.19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13 342,50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5 337,00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4 002,75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1 334,25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8 005,50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</a:tr>
              <a:tr h="516041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Diverzifikaace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PRV 09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09.6.93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09.6.93.19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11 860,00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5 337,00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4 002,75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1 334,25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6 523,00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</a:tr>
              <a:tr h="774062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Projekty spolupráce MAS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PRV 09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09.6.93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09.6.93.19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636,61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509,29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381,96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127,32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127,32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0,00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1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644544"/>
              </p:ext>
            </p:extLst>
          </p:nvPr>
        </p:nvGraphicFramePr>
        <p:xfrm>
          <a:off x="546848" y="365126"/>
          <a:ext cx="11026588" cy="6247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5999"/>
                <a:gridCol w="923365"/>
                <a:gridCol w="1434353"/>
                <a:gridCol w="923364"/>
                <a:gridCol w="1111624"/>
                <a:gridCol w="932329"/>
                <a:gridCol w="1196640"/>
                <a:gridCol w="784560"/>
                <a:gridCol w="694716"/>
                <a:gridCol w="739638"/>
              </a:tblGrid>
              <a:tr h="31458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effectLst/>
                        </a:rPr>
                        <a:t>IROP</a:t>
                      </a:r>
                    </a:p>
                    <a:p>
                      <a:pPr algn="ctr" fontAlgn="ctr"/>
                      <a:r>
                        <a:rPr lang="cs-CZ" sz="1800" u="none" strike="noStrike" dirty="0" smtClean="0">
                          <a:effectLst/>
                        </a:rPr>
                        <a:t>Specifický </a:t>
                      </a:r>
                      <a:r>
                        <a:rPr lang="cs-CZ" sz="1800" u="none" strike="noStrike" dirty="0">
                          <a:effectLst/>
                        </a:rPr>
                        <a:t>cíl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Plán financování (způsobilé výdaje tis. Kč)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Nezpůsobilé výdaje  (tis. Kč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Čerpání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693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Celkové způsobilé výdaje (CSV)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Dotace celkem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Z toho podpora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Z toho vlastní zdroje příjemce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7144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ROK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Příspěvek Unie (a) 95%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Národní veřejné zdroje (b)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Národní veřejné zdroje (kraj,obec , jiné) (c ) 5%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Národní soukromé zdroje (d)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177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(1.2 doprava)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2018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27,17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3504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(2.1 soc. bydlení)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6473,68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6149,996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6149,996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323,684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3504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(2.4.školství)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941,728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894,6416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894,6416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47,0864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177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(1.2 doprava)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2019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177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(2.1 soc. bydlení)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3000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2850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2850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150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177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(2.4.školství)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821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779,95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779,95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41,05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177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(1.2 doprava)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2020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14,27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177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(2.1 soc. bydlení)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6177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(2.4.školství)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3894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3699,3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3699,3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194,7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01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152169"/>
              </p:ext>
            </p:extLst>
          </p:nvPr>
        </p:nvGraphicFramePr>
        <p:xfrm>
          <a:off x="838200" y="365127"/>
          <a:ext cx="10385610" cy="63890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8788"/>
                <a:gridCol w="842683"/>
                <a:gridCol w="905435"/>
                <a:gridCol w="932329"/>
                <a:gridCol w="941294"/>
                <a:gridCol w="986118"/>
                <a:gridCol w="1201271"/>
                <a:gridCol w="932329"/>
                <a:gridCol w="646802"/>
                <a:gridCol w="1038561"/>
              </a:tblGrid>
              <a:tr h="27591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Specifický cíl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Plán financování (způsobilé výdaje tis. Kč)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Nezpůsobilé výdaje  (tis. Kč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Čerpání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</a:tr>
              <a:tr h="75767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Celkové způsobilé výdaje (CSV)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Dotace celkem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Z toho podpora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Z toho vlastní zdroje příjemce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62345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ROK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Příspěvek Unie (a) 95%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Národní veřejné zdroje (b)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Národní veřejné zdroje (kraj,obec , jiné) (c ) 5%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Národní soukromé zdroje (d)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7591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(1.2 doprava)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2021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3973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3774,35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3774,35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198,65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14,56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</a:tr>
              <a:tr h="54542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(2.1 soc. bydlení)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966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(2.4.školství)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7591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(1.2 doprava)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2022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237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225,15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225,15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11,85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14,85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</a:tr>
              <a:tr h="54542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(2.1 soc. bydlení)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966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(2.4.školství)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3817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3626,15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3626,15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190,85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7591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(1.2 doprava)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2023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4135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3928,25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3928,25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206,75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15,15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ctr"/>
                </a:tc>
              </a:tr>
              <a:tr h="54542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(2.1 soc. bydlení)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966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4.1 (2.4.školství)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4" marR="6524" marT="6524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13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05" y="1247966"/>
            <a:ext cx="11105819" cy="483640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4596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455" y="1068635"/>
            <a:ext cx="10917716" cy="474556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75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Duben až červen 2015 – konečné podoby operačních programů schválené EU</a:t>
            </a:r>
          </a:p>
          <a:p>
            <a:r>
              <a:rPr lang="cs-CZ" dirty="0" smtClean="0"/>
              <a:t>Výzva byla vyhlášena 1.8.2015</a:t>
            </a:r>
          </a:p>
          <a:p>
            <a:r>
              <a:rPr lang="cs-CZ" dirty="0" smtClean="0"/>
              <a:t>Pravidla uvádějící podmínky pro hodnocení SCLLD a stanovení alokace PRV – schválena 20.8.2015</a:t>
            </a:r>
          </a:p>
          <a:p>
            <a:r>
              <a:rPr lang="cs-CZ" dirty="0" smtClean="0"/>
              <a:t>Uživatelská příručka IS KP 14+ červenec 2015</a:t>
            </a:r>
          </a:p>
          <a:p>
            <a:r>
              <a:rPr lang="cs-CZ" dirty="0" smtClean="0"/>
              <a:t>Metodický pokyn pro využití integrovaných nástrojů – verze 2 – listopad 2015</a:t>
            </a:r>
          </a:p>
          <a:p>
            <a:r>
              <a:rPr lang="cs-CZ" dirty="0" smtClean="0"/>
              <a:t>Systém IS KP14+ spuštěn 1.9.2015 – problémy s nahráváním dokumentů – řešeno v Brně 20.10.2015 na jednání se zástupci MMR</a:t>
            </a:r>
          </a:p>
          <a:p>
            <a:r>
              <a:rPr lang="cs-CZ" dirty="0" smtClean="0"/>
              <a:t>Metodika pro tvorbu </a:t>
            </a:r>
            <a:r>
              <a:rPr lang="cs-CZ" dirty="0" err="1" smtClean="0"/>
              <a:t>fichí</a:t>
            </a:r>
            <a:r>
              <a:rPr lang="cs-CZ" dirty="0" smtClean="0"/>
              <a:t> – 1.10.2015</a:t>
            </a:r>
          </a:p>
          <a:p>
            <a:r>
              <a:rPr lang="cs-CZ" dirty="0" smtClean="0"/>
              <a:t>Míra spolufinancování projektů IROP – 8.10.2015</a:t>
            </a:r>
          </a:p>
          <a:p>
            <a:r>
              <a:rPr lang="cs-CZ" dirty="0" smtClean="0"/>
              <a:t>IROP finanční plán integrovaných strategií - 6.11.2015</a:t>
            </a:r>
          </a:p>
          <a:p>
            <a:r>
              <a:rPr lang="cs-CZ" dirty="0" smtClean="0"/>
              <a:t>Seminář k SCLLD 11.11.2015 </a:t>
            </a:r>
            <a:r>
              <a:rPr lang="cs-CZ" dirty="0" err="1" smtClean="0"/>
              <a:t>Buchlov</a:t>
            </a:r>
            <a:r>
              <a:rPr lang="cs-CZ" dirty="0" smtClean="0"/>
              <a:t> -  výstupy k nastavení alokace do programových rámců a informace, že specifická pravidla pro žadatele budou  MMR a MZE zveřejněna v průběhu ledna až února 2016.</a:t>
            </a:r>
          </a:p>
          <a:p>
            <a:r>
              <a:rPr lang="cs-CZ" dirty="0" smtClean="0"/>
              <a:t>30.11.2015 – informace e-mailem o modifikaci výzvy SCLLD-15-001. Posunuto datum na ukončení příjmu žádostí do </a:t>
            </a:r>
            <a:r>
              <a:rPr lang="cs-CZ" b="1" dirty="0" smtClean="0"/>
              <a:t>31.3.2016.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8189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516" y="1134738"/>
            <a:ext cx="10631537" cy="4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2507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3202" y="1355077"/>
            <a:ext cx="10578381" cy="459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5017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877" y="1794822"/>
            <a:ext cx="10633203" cy="452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6298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725" y="1388125"/>
            <a:ext cx="10624128" cy="477030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6296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Děkuji Vám za pozornost</a:t>
            </a:r>
          </a:p>
          <a:p>
            <a:pPr marL="0" indent="0" algn="ctr">
              <a:buNone/>
            </a:pPr>
            <a:r>
              <a:rPr lang="cs-CZ" dirty="0" smtClean="0"/>
              <a:t>Ing. Ludmila </a:t>
            </a:r>
            <a:r>
              <a:rPr lang="cs-CZ" dirty="0" err="1" smtClean="0"/>
              <a:t>Švitelová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Prostějov venkov </a:t>
            </a:r>
            <a:r>
              <a:rPr lang="cs-CZ" dirty="0" err="1" smtClean="0"/>
              <a:t>o.p.s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724 788 131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096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Konzultace stávající SCLLD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 průběhu prázdnin byla SCLLD poslána k připomínkování. Posuzování prováděli hodnotitelé najatí MMR.</a:t>
            </a:r>
          </a:p>
          <a:p>
            <a:r>
              <a:rPr lang="cs-CZ" dirty="0" smtClean="0"/>
              <a:t>Výstupy jsme obdrželi e-mailem</a:t>
            </a:r>
          </a:p>
          <a:p>
            <a:r>
              <a:rPr lang="cs-CZ" dirty="0" smtClean="0"/>
              <a:t>Konzultace 1 hod v Praze 13.10.2015</a:t>
            </a:r>
          </a:p>
          <a:p>
            <a:r>
              <a:rPr lang="cs-CZ" dirty="0" smtClean="0"/>
              <a:t>Připomínky se týkaly především:</a:t>
            </a:r>
          </a:p>
          <a:p>
            <a:r>
              <a:rPr lang="cs-CZ" dirty="0" smtClean="0"/>
              <a:t>Aktualizace použitých dat (např. statistická data – v roce 2014 byla zveřejněna data za rok 2013 až  o prázdninách, podklady z RURU 2012 – rozbor udržitelného rozvoje území obcí ORP Prostějov, zpracovává se 1 x za 2 roky a zveřejňuje se do ½ následujícího roku).</a:t>
            </a:r>
          </a:p>
          <a:p>
            <a:r>
              <a:rPr lang="cs-CZ" dirty="0" smtClean="0"/>
              <a:t>Tvorba rozpočet, tvorba programových rámců a </a:t>
            </a:r>
            <a:r>
              <a:rPr lang="cs-CZ" dirty="0" err="1" smtClean="0"/>
              <a:t>fichí</a:t>
            </a:r>
            <a:r>
              <a:rPr lang="cs-CZ" dirty="0" smtClean="0"/>
              <a:t>, indikátory – manuály zveřejněny až po zaslání SCLLD k připomínkování</a:t>
            </a:r>
          </a:p>
          <a:p>
            <a:r>
              <a:rPr lang="cs-CZ" dirty="0" smtClean="0"/>
              <a:t>Provázanost zvolených opatření s analytickou částí a potřebami regionu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329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3572" y="689675"/>
            <a:ext cx="8832757" cy="606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44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dk1"/>
                </a:solidFill>
              </a:rPr>
              <a:t>O1 Doprava a </a:t>
            </a:r>
            <a:r>
              <a:rPr lang="cs-CZ" dirty="0" smtClean="0">
                <a:solidFill>
                  <a:schemeClr val="dk1"/>
                </a:solidFill>
              </a:rPr>
              <a:t>bezpečnost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Bezpečnost </a:t>
            </a:r>
            <a:endParaRPr lang="cs-CZ" dirty="0"/>
          </a:p>
          <a:p>
            <a:r>
              <a:rPr lang="cs-CZ" dirty="0"/>
              <a:t>Zvyšování bezpečnosti dopravy, např. bezbariérový přístup zastávek, zvuková a jiná signalizace pro nevidomé, přizpůsobení komunikací pro nemotorovou dopravu osobám s omezenou pohyblivostí nebo orientací (komplexní řešení).</a:t>
            </a:r>
          </a:p>
          <a:p>
            <a:r>
              <a:rPr lang="cs-CZ" dirty="0"/>
              <a:t> </a:t>
            </a:r>
          </a:p>
          <a:p>
            <a:r>
              <a:rPr lang="cs-CZ" b="1" dirty="0" err="1"/>
              <a:t>Cyklodoprava</a:t>
            </a:r>
            <a:r>
              <a:rPr lang="cs-CZ" b="1" dirty="0"/>
              <a:t> </a:t>
            </a:r>
            <a:endParaRPr lang="cs-CZ" dirty="0"/>
          </a:p>
          <a:p>
            <a:r>
              <a:rPr lang="cs-CZ" dirty="0"/>
              <a:t>Výstavba a modernizace cyklostezek v podobě stavebně upravených a dopravním značením vymezených komunikací, na kterých je vyloučená automobilová doprava. </a:t>
            </a:r>
          </a:p>
          <a:p>
            <a:r>
              <a:rPr lang="cs-CZ" dirty="0"/>
              <a:t>Výstavba a modernizace cyklotras se zaměřením na podporu integrovaných řešení, např. cyklistické pruhy na komunikacích nebo víceúčelové pruhy. </a:t>
            </a:r>
          </a:p>
          <a:p>
            <a:r>
              <a:rPr lang="cs-CZ" dirty="0"/>
              <a:t>Součástí projektu může být budování doprovodné infrastruktury, např. stojanů na kola, úschoven kol, odpočívadel a dopravního značení. </a:t>
            </a:r>
          </a:p>
          <a:p>
            <a:r>
              <a:rPr lang="cs-CZ" dirty="0"/>
              <a:t>Doplňkově lze do projektu zařadit zeleň, např. zelené pásy a liniové výsadby u cyklostezek a cyklotras.</a:t>
            </a:r>
          </a:p>
        </p:txBody>
      </p:sp>
    </p:spTree>
    <p:extLst>
      <p:ext uri="{BB962C8B-B14F-4D97-AF65-F5344CB8AC3E}">
        <p14:creationId xmlns:p14="http://schemas.microsoft.com/office/powerpoint/2010/main" val="426708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Podmínky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Příjemce:</a:t>
            </a:r>
          </a:p>
          <a:p>
            <a:pPr lvl="0"/>
            <a:r>
              <a:rPr lang="cs-CZ" dirty="0"/>
              <a:t>kraje</a:t>
            </a:r>
            <a:r>
              <a:rPr lang="cs-CZ" dirty="0" smtClean="0"/>
              <a:t>, obce, dobrovolné </a:t>
            </a:r>
            <a:r>
              <a:rPr lang="cs-CZ" dirty="0"/>
              <a:t>svazky obcí</a:t>
            </a:r>
            <a:r>
              <a:rPr lang="cs-CZ" dirty="0" smtClean="0"/>
              <a:t>, organizace </a:t>
            </a:r>
            <a:r>
              <a:rPr lang="cs-CZ" dirty="0"/>
              <a:t>zřizované nebo zakládané kraji</a:t>
            </a:r>
            <a:r>
              <a:rPr lang="cs-CZ" dirty="0" smtClean="0"/>
              <a:t>, obcemi a svazky obcí, 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Celkové způsobilé výdaje - min. 100 000 Kč, max. 5 000 000 </a:t>
            </a:r>
            <a:r>
              <a:rPr lang="cs-CZ" b="1" dirty="0" smtClean="0"/>
              <a:t>Kč, 95% dotace</a:t>
            </a:r>
          </a:p>
          <a:p>
            <a:r>
              <a:rPr lang="cs-CZ" dirty="0"/>
              <a:t>Preferovány budou projekty na základě vyhodnocení míry zvýšené bezpečnosti.</a:t>
            </a:r>
          </a:p>
          <a:p>
            <a:r>
              <a:rPr lang="cs-CZ" dirty="0"/>
              <a:t>Preferovány budou projekty, které přispějí k rozšíření možnosti ekologických způsobů přepravy do zaměstnání a škol.</a:t>
            </a:r>
          </a:p>
          <a:p>
            <a:r>
              <a:rPr lang="cs-CZ" dirty="0"/>
              <a:t>Projekty zaměřené na komplexní řešení problému či navazující na další projekty.</a:t>
            </a:r>
          </a:p>
          <a:p>
            <a:r>
              <a:rPr lang="cs-CZ" dirty="0"/>
              <a:t>Preferovány budou projekty se zkrácenou dobou realizace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Projekty které naplní nejlépe indikátory</a:t>
            </a:r>
            <a:endParaRPr lang="cs-CZ" dirty="0"/>
          </a:p>
          <a:p>
            <a:r>
              <a:rPr lang="cs-CZ" dirty="0"/>
              <a:t>Preferovány budou projekty, které budou komunitně projednány s veřejností, popřípadě se na realizaci bude veřejnost podílet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2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371123"/>
              </p:ext>
            </p:extLst>
          </p:nvPr>
        </p:nvGraphicFramePr>
        <p:xfrm>
          <a:off x="286439" y="451692"/>
          <a:ext cx="11479575" cy="616112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29699"/>
                <a:gridCol w="611195"/>
                <a:gridCol w="592526"/>
                <a:gridCol w="595773"/>
                <a:gridCol w="646096"/>
                <a:gridCol w="658271"/>
                <a:gridCol w="694797"/>
                <a:gridCol w="927749"/>
                <a:gridCol w="1142997"/>
                <a:gridCol w="478736"/>
                <a:gridCol w="689928"/>
                <a:gridCol w="703726"/>
                <a:gridCol w="703726"/>
                <a:gridCol w="589278"/>
                <a:gridCol w="586032"/>
                <a:gridCol w="1129046"/>
              </a:tblGrid>
              <a:tr h="19386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Strategický cíl SCLLD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Opa-tření SCLLD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Pod-opatření SCLLD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Identifikace programu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Indikátory dle specifických</a:t>
                      </a:r>
                      <a:r>
                        <a:rPr lang="cs-CZ" sz="1400" baseline="0" dirty="0" smtClean="0">
                          <a:effectLst/>
                        </a:rPr>
                        <a:t> rámců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35673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Program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Priorit-ní osa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Investiční priorita OP/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Specifický cíl OP/PRV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Kód NČI 2014+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Název indikátoru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Měrná jednotka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Výchozí hodnota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Datum výchozí hodnoty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Cílová hodnota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Datum cílové hodnoty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Milník 31. 12. 2018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</a:tr>
              <a:tr h="1356733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SC 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SPC 1.2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1.2.1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IROP 06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06.4 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06.4.59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4.1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7 63 10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Podíl cyklistiky na přepravních výkonech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%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výsledek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x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</a:tr>
              <a:tr h="155055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7 50 01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Počet realizací vedoucích ke zvýšení bezpečnosti v dopravě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realizace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výstup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x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</a:tr>
              <a:tr h="166748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7 61 00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Délka nově vybudovaných cyklostezek a cyklotras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km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výstup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0,9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x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24" marR="3392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92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907973"/>
              </p:ext>
            </p:extLst>
          </p:nvPr>
        </p:nvGraphicFramePr>
        <p:xfrm>
          <a:off x="264405" y="253388"/>
          <a:ext cx="11788047" cy="651214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47826"/>
                <a:gridCol w="626377"/>
                <a:gridCol w="607245"/>
                <a:gridCol w="610571"/>
                <a:gridCol w="662148"/>
                <a:gridCol w="674627"/>
                <a:gridCol w="712057"/>
                <a:gridCol w="716391"/>
                <a:gridCol w="1756012"/>
                <a:gridCol w="700033"/>
                <a:gridCol w="747491"/>
                <a:gridCol w="700032"/>
                <a:gridCol w="640708"/>
                <a:gridCol w="628842"/>
                <a:gridCol w="557653"/>
                <a:gridCol w="700034"/>
              </a:tblGrid>
              <a:tr h="24149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Strategický cíl SCLLD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Opa-tření SCLLD 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Pod-opatření SCLLD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Identifikace programu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Indikátory dle specifických</a:t>
                      </a:r>
                      <a:r>
                        <a:rPr lang="cs-CZ" sz="1400" baseline="0" dirty="0" smtClean="0">
                          <a:effectLst/>
                        </a:rPr>
                        <a:t> rámců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4489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Program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Priorit-ní osa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Investiční priorita OP/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Specifický cíl OP/PRV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Kód NČI 2014+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Název indikátoru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Výchozí hodnota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Datum výchozí hodnoty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Cílová hodnota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Datum cílové hodnoty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Milník 31.12.2018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</a:tr>
              <a:tr h="724494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SC 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SPC 3.1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3.1.2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IROP 06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06.4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06.4.59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5 53 20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Průměrný počet osob využívající sociální bydlení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osoby/rok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výsledek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2014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x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</a:tr>
              <a:tr h="48299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5 53 10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Nárůst kapacity sociálních bytů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lůžka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výsledek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1686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16686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x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</a:tr>
              <a:tr h="71064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5 53 01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Počet podpořených bytů pro sociální bydlení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bytové jednotky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výstup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</a:tr>
              <a:tr h="66276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SC 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SPC 3.1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3.1.1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IROP 06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06.4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06.4.59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4.1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5 00 30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Podíl osob předčasně opouštějících vzdělávací systém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%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výsledek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5,4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x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</a:tr>
              <a:tr h="7244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5 00 00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Počet podpoře-ných  vzděláva-cích zařízení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zařízení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výstup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</a:tr>
              <a:tr h="14489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5 00 01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Kapacita podporovaných zařízení péče o děti nebo vzdělávacího zařízení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osoby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výstup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2015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2023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x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73" marR="2237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373154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1472</TotalTime>
  <Words>2363</Words>
  <Application>Microsoft Office PowerPoint</Application>
  <PresentationFormat>Širokoúhlá obrazovka</PresentationFormat>
  <Paragraphs>771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0" baseType="lpstr">
      <vt:lpstr>Arial</vt:lpstr>
      <vt:lpstr>Calibri</vt:lpstr>
      <vt:lpstr>Times New Roman</vt:lpstr>
      <vt:lpstr>Trebuchet MS</vt:lpstr>
      <vt:lpstr>Wingdings 3</vt:lpstr>
      <vt:lpstr>Faseta</vt:lpstr>
      <vt:lpstr>Prezentace  SCLLD MAS Prostějov venkov o.p.s.</vt:lpstr>
      <vt:lpstr>Prezentace aplikace PowerPoint</vt:lpstr>
      <vt:lpstr>Podklady</vt:lpstr>
      <vt:lpstr>Konzultace stávající SCLLD</vt:lpstr>
      <vt:lpstr>Prezentace aplikace PowerPoint</vt:lpstr>
      <vt:lpstr>O1 Doprava a bezpečnost</vt:lpstr>
      <vt:lpstr>Podmínky</vt:lpstr>
      <vt:lpstr>Prezentace aplikace PowerPoint</vt:lpstr>
      <vt:lpstr>Prezentace aplikace PowerPoint</vt:lpstr>
      <vt:lpstr>Prezentace aplikace PowerPoint</vt:lpstr>
      <vt:lpstr>Prezentace aplikace PowerPoint</vt:lpstr>
      <vt:lpstr>O 2 Investice do sociální infrastruktury</vt:lpstr>
      <vt:lpstr>Podmínky</vt:lpstr>
      <vt:lpstr>O 3 Investice do školství</vt:lpstr>
      <vt:lpstr>Podmínky</vt:lpstr>
      <vt:lpstr>Z1 Investice do zemědělských podniků</vt:lpstr>
      <vt:lpstr>Podmínky</vt:lpstr>
      <vt:lpstr>Z2 Investice do nezemědělských činností</vt:lpstr>
      <vt:lpstr>CZ NACE</vt:lpstr>
      <vt:lpstr>CZ NACE</vt:lpstr>
      <vt:lpstr>Podmínky</vt:lpstr>
      <vt:lpstr>Z3 Činnosti spolupráce v rámci iniciativy Leader</vt:lpstr>
      <vt:lpstr>Z3 Činnosti spolupráce v rámci iniciativy Leader</vt:lpstr>
      <vt:lpstr>Financování  SCLLD dle  programů a ESIF fondů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 SCLLD MAS Prostějov venkov o.p.s.</dc:title>
  <dc:creator>NB-01</dc:creator>
  <cp:lastModifiedBy>NB-01</cp:lastModifiedBy>
  <cp:revision>45</cp:revision>
  <cp:lastPrinted>2015-12-10T10:13:34Z</cp:lastPrinted>
  <dcterms:created xsi:type="dcterms:W3CDTF">2015-12-10T08:05:27Z</dcterms:created>
  <dcterms:modified xsi:type="dcterms:W3CDTF">2015-12-10T10:16:59Z</dcterms:modified>
</cp:coreProperties>
</file>