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15"/>
  </p:handoutMasterIdLst>
  <p:sldIdLst>
    <p:sldId id="256" r:id="rId2"/>
    <p:sldId id="257" r:id="rId3"/>
    <p:sldId id="305" r:id="rId4"/>
    <p:sldId id="306" r:id="rId5"/>
    <p:sldId id="307" r:id="rId6"/>
    <p:sldId id="311" r:id="rId7"/>
    <p:sldId id="312" r:id="rId8"/>
    <p:sldId id="309" r:id="rId9"/>
    <p:sldId id="310" r:id="rId10"/>
    <p:sldId id="313" r:id="rId11"/>
    <p:sldId id="315" r:id="rId12"/>
    <p:sldId id="316" r:id="rId13"/>
    <p:sldId id="304" r:id="rId14"/>
  </p:sldIdLst>
  <p:sldSz cx="12192000" cy="685800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19" cy="341529"/>
          </a:xfrm>
          <a:prstGeom prst="rect">
            <a:avLst/>
          </a:prstGeom>
        </p:spPr>
        <p:txBody>
          <a:bodyPr vert="horz" lIns="90434" tIns="45217" rIns="90434" bIns="45217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22946" y="0"/>
            <a:ext cx="4302119" cy="341529"/>
          </a:xfrm>
          <a:prstGeom prst="rect">
            <a:avLst/>
          </a:prstGeom>
        </p:spPr>
        <p:txBody>
          <a:bodyPr vert="horz" lIns="90434" tIns="45217" rIns="90434" bIns="45217" rtlCol="0"/>
          <a:lstStyle>
            <a:lvl1pPr algn="r">
              <a:defRPr sz="1200"/>
            </a:lvl1pPr>
          </a:lstStyle>
          <a:p>
            <a:fld id="{C47A6462-D873-43C3-A0AB-A1629FEA3F92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147"/>
            <a:ext cx="4302119" cy="341529"/>
          </a:xfrm>
          <a:prstGeom prst="rect">
            <a:avLst/>
          </a:prstGeom>
        </p:spPr>
        <p:txBody>
          <a:bodyPr vert="horz" lIns="90434" tIns="45217" rIns="90434" bIns="45217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22946" y="6456147"/>
            <a:ext cx="4302119" cy="341529"/>
          </a:xfrm>
          <a:prstGeom prst="rect">
            <a:avLst/>
          </a:prstGeom>
        </p:spPr>
        <p:txBody>
          <a:bodyPr vert="horz" lIns="90434" tIns="45217" rIns="90434" bIns="45217" rtlCol="0" anchor="b"/>
          <a:lstStyle>
            <a:lvl1pPr algn="r">
              <a:defRPr sz="1200"/>
            </a:lvl1pPr>
          </a:lstStyle>
          <a:p>
            <a:fld id="{0672BED9-366A-4EDA-9609-BCA9161393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2035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51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654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8636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262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8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56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391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07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84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673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622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01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krivanek.maspvvenkov@seznam.cz" TargetMode="External"/><Relationship Id="rId2" Type="http://schemas.openxmlformats.org/officeDocument/2006/relationships/hyperlink" Target="mailto:maspvvenkov@seznam.c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standardy.nature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00051" y="2123440"/>
            <a:ext cx="10058400" cy="1584960"/>
          </a:xfrm>
        </p:spPr>
        <p:txBody>
          <a:bodyPr>
            <a:normAutofit/>
          </a:bodyPr>
          <a:lstStyle/>
          <a:p>
            <a:pPr algn="ctr"/>
            <a:r>
              <a:rPr lang="cs-CZ" sz="4800" dirty="0"/>
              <a:t>Výzva MAS Prostějov </a:t>
            </a:r>
            <a:r>
              <a:rPr lang="cs-CZ" sz="4800" dirty="0" smtClean="0"/>
              <a:t>venkov – </a:t>
            </a:r>
            <a:r>
              <a:rPr lang="cs-CZ" sz="4800" dirty="0"/>
              <a:t>OPŽP – Realizace sídelní zeleně </a:t>
            </a:r>
            <a:r>
              <a:rPr lang="cs-CZ" sz="4800" dirty="0" smtClean="0"/>
              <a:t>III. </a:t>
            </a:r>
            <a:endParaRPr lang="cs-CZ" sz="4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480560"/>
            <a:ext cx="10058400" cy="1778000"/>
          </a:xfrm>
        </p:spPr>
        <p:txBody>
          <a:bodyPr>
            <a:normAutofit fontScale="92500"/>
          </a:bodyPr>
          <a:lstStyle/>
          <a:p>
            <a:pPr algn="ctr"/>
            <a:r>
              <a:rPr lang="cs-CZ" sz="2700" b="1" dirty="0"/>
              <a:t>Prioritní osa 4 </a:t>
            </a:r>
          </a:p>
          <a:p>
            <a:pPr algn="ctr"/>
            <a:r>
              <a:rPr lang="cs-CZ" sz="2700" b="1" dirty="0"/>
              <a:t>specifický cíl 4.4: Zlepšit kvalitu prostředí v sídlech </a:t>
            </a:r>
          </a:p>
          <a:p>
            <a:pPr algn="ctr"/>
            <a:r>
              <a:rPr lang="cs-CZ" sz="2700" b="1" dirty="0"/>
              <a:t>4.4.1: Revitalizace funkčních ploch a prvků sídelní zeleně</a:t>
            </a:r>
            <a:endParaRPr lang="cs-CZ" sz="27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38" y="257119"/>
            <a:ext cx="10058400" cy="165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12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5F446E0-7461-44B7-BDF8-23AB11823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" y="203317"/>
            <a:ext cx="6432331" cy="408962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4F1CECE-A3F5-46C9-BF0E-8025AA153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293" y="2625287"/>
            <a:ext cx="6638102" cy="378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6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281308E-53AC-4B5C-BF9F-4AA09E84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152" y="430923"/>
            <a:ext cx="4442547" cy="57859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39EFB19-44B2-46F1-B86F-852BE3298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470" y="430923"/>
            <a:ext cx="4442547" cy="575828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75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18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D8BD2A5-653F-4EB2-AD9D-C56324163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977" y="340662"/>
            <a:ext cx="4178056" cy="552936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60137C2-5571-495C-AD83-456CB509D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319" y="331629"/>
            <a:ext cx="4178056" cy="553839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75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03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27847"/>
          </a:xfrm>
        </p:spPr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Prostějov venkov o.p.s.</a:t>
            </a:r>
          </a:p>
          <a:p>
            <a:pPr algn="ctr"/>
            <a:r>
              <a:rPr lang="cs-CZ" dirty="0"/>
              <a:t>Ing. Ludmila </a:t>
            </a:r>
            <a:r>
              <a:rPr lang="cs-CZ" dirty="0" err="1"/>
              <a:t>Švitelová</a:t>
            </a:r>
            <a:r>
              <a:rPr lang="cs-CZ" dirty="0"/>
              <a:t>, +420 724 788 131, </a:t>
            </a:r>
            <a:r>
              <a:rPr lang="cs-CZ" dirty="0">
                <a:hlinkClick r:id="rId2"/>
              </a:rPr>
              <a:t>maspvvenkov@seznam.cz</a:t>
            </a:r>
            <a:endParaRPr lang="cs-CZ" dirty="0"/>
          </a:p>
          <a:p>
            <a:pPr algn="ctr"/>
            <a:r>
              <a:rPr lang="cs-CZ" dirty="0"/>
              <a:t>Mgr. Jaroslav Křivánek, +420 725 177 677, </a:t>
            </a:r>
            <a:r>
              <a:rPr lang="cs-CZ" dirty="0">
                <a:hlinkClick r:id="rId3"/>
              </a:rPr>
              <a:t>krivanek.maspvvenkov@seznam.cz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42" y="1442988"/>
            <a:ext cx="10058400" cy="165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64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17077"/>
          </a:xfrm>
        </p:spPr>
        <p:txBody>
          <a:bodyPr/>
          <a:lstStyle/>
          <a:p>
            <a:r>
              <a:rPr lang="cs-CZ" b="1" dirty="0"/>
              <a:t>Oprávnění žadatelé (příjemci podpory)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28801"/>
            <a:ext cx="10058400" cy="4742596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cs-CZ" dirty="0"/>
              <a:t>- obce,</a:t>
            </a:r>
          </a:p>
          <a:p>
            <a:pPr>
              <a:spcBef>
                <a:spcPts val="200"/>
              </a:spcBef>
            </a:pPr>
            <a:r>
              <a:rPr lang="cs-CZ" dirty="0"/>
              <a:t>- dobrovolné svazky obcí,</a:t>
            </a:r>
          </a:p>
          <a:p>
            <a:pPr>
              <a:spcBef>
                <a:spcPts val="200"/>
              </a:spcBef>
            </a:pPr>
            <a:r>
              <a:rPr lang="cs-CZ" dirty="0"/>
              <a:t>- organizační složky státu (s výjimkou pozemkových úřadů),</a:t>
            </a:r>
          </a:p>
          <a:p>
            <a:pPr>
              <a:spcBef>
                <a:spcPts val="200"/>
              </a:spcBef>
            </a:pPr>
            <a:r>
              <a:rPr lang="cs-CZ" dirty="0"/>
              <a:t>- státní podniky,</a:t>
            </a:r>
          </a:p>
          <a:p>
            <a:pPr>
              <a:spcBef>
                <a:spcPts val="200"/>
              </a:spcBef>
            </a:pPr>
            <a:r>
              <a:rPr lang="cs-CZ" dirty="0"/>
              <a:t>- veřejné výzkumné instituce,</a:t>
            </a:r>
          </a:p>
          <a:p>
            <a:pPr>
              <a:spcBef>
                <a:spcPts val="200"/>
              </a:spcBef>
            </a:pPr>
            <a:r>
              <a:rPr lang="cs-CZ" dirty="0"/>
              <a:t>- veřejnoprávní instituce,</a:t>
            </a:r>
          </a:p>
          <a:p>
            <a:pPr>
              <a:spcBef>
                <a:spcPts val="200"/>
              </a:spcBef>
            </a:pPr>
            <a:r>
              <a:rPr lang="cs-CZ" dirty="0"/>
              <a:t>- příspěvkové organizace,</a:t>
            </a:r>
          </a:p>
          <a:p>
            <a:pPr>
              <a:spcBef>
                <a:spcPts val="200"/>
              </a:spcBef>
            </a:pPr>
            <a:r>
              <a:rPr lang="cs-CZ" dirty="0"/>
              <a:t>- vysoké školy, školy a školská zařízení,</a:t>
            </a:r>
          </a:p>
          <a:p>
            <a:pPr>
              <a:spcBef>
                <a:spcPts val="200"/>
              </a:spcBef>
            </a:pPr>
            <a:r>
              <a:rPr lang="cs-CZ" dirty="0"/>
              <a:t>- nestátní neziskové organizace (obecně prospěšné společnosti, nadace, nadační fondy, ústavy, spolky),</a:t>
            </a:r>
          </a:p>
          <a:p>
            <a:pPr>
              <a:spcBef>
                <a:spcPts val="200"/>
              </a:spcBef>
            </a:pPr>
            <a:r>
              <a:rPr lang="cs-CZ" dirty="0"/>
              <a:t>- církve a náboženské společnosti a jejich svazy,</a:t>
            </a:r>
          </a:p>
          <a:p>
            <a:pPr>
              <a:spcBef>
                <a:spcPts val="200"/>
              </a:spcBef>
            </a:pPr>
            <a:r>
              <a:rPr lang="cs-CZ" dirty="0"/>
              <a:t>- podnikatelské subjekty,</a:t>
            </a:r>
          </a:p>
          <a:p>
            <a:pPr>
              <a:spcBef>
                <a:spcPts val="200"/>
              </a:spcBef>
            </a:pPr>
            <a:r>
              <a:rPr lang="cs-CZ" dirty="0"/>
              <a:t>- obchodní společnosti a družstva,</a:t>
            </a:r>
          </a:p>
          <a:p>
            <a:pPr>
              <a:spcBef>
                <a:spcPts val="200"/>
              </a:spcBef>
            </a:pPr>
            <a:r>
              <a:rPr lang="cs-CZ" dirty="0"/>
              <a:t>- fyzické osoby podnikající</a:t>
            </a:r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06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Místo realizace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Veřejná prostranství: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 parky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 uliční stromořadí a aleje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 veřejné zahrady a sady</a:t>
            </a:r>
          </a:p>
          <a:p>
            <a:endParaRPr lang="cs-CZ" sz="2400" dirty="0"/>
          </a:p>
          <a:p>
            <a:r>
              <a:rPr lang="cs-CZ" sz="2400" dirty="0"/>
              <a:t>Zastavěné území </a:t>
            </a:r>
          </a:p>
          <a:p>
            <a:r>
              <a:rPr lang="pl-PL" sz="2400" dirty="0"/>
              <a:t>Omezeně i zastavitelné plochy mimo </a:t>
            </a:r>
            <a:r>
              <a:rPr lang="cs-CZ" sz="2400" dirty="0"/>
              <a:t>zastavěné území</a:t>
            </a:r>
          </a:p>
          <a:p>
            <a:r>
              <a:rPr lang="cs-CZ" sz="2400" dirty="0"/>
              <a:t>Plochy dle ÚPD (zeleň)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75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30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co lze žádat?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E745441-1B8B-4E44-9C09-C8A6CE8771DC}"/>
              </a:ext>
            </a:extLst>
          </p:cNvPr>
          <p:cNvSpPr/>
          <p:nvPr/>
        </p:nvSpPr>
        <p:spPr>
          <a:xfrm>
            <a:off x="1097280" y="2152918"/>
            <a:ext cx="10058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000000"/>
                </a:solidFill>
                <a:latin typeface="Segoe UI" panose="020B0502040204020203" pitchFamily="34" charset="0"/>
              </a:rPr>
              <a:t>1. Založení nových prvků</a:t>
            </a:r>
          </a:p>
          <a:p>
            <a:r>
              <a:rPr lang="cs-CZ" sz="2800" dirty="0">
                <a:solidFill>
                  <a:srgbClr val="000000"/>
                </a:solidFill>
                <a:latin typeface="Segoe UI" panose="020B0502040204020203" pitchFamily="34" charset="0"/>
              </a:rPr>
              <a:t>2. Obnova stávajících prvků (dosadba)</a:t>
            </a:r>
          </a:p>
          <a:p>
            <a:r>
              <a:rPr lang="cs-CZ" sz="2800" dirty="0">
                <a:solidFill>
                  <a:srgbClr val="000000"/>
                </a:solidFill>
                <a:latin typeface="Segoe UI" panose="020B0502040204020203" pitchFamily="34" charset="0"/>
              </a:rPr>
              <a:t>3. Ošetřování stromů (řezy -prodloužení životnosti)</a:t>
            </a:r>
          </a:p>
          <a:p>
            <a:pPr marL="457200" indent="-457200">
              <a:buFont typeface="Segoe UI" panose="020B0502040204020203" pitchFamily="34" charset="0"/>
              <a:buChar char="₊"/>
            </a:pPr>
            <a:r>
              <a:rPr lang="cs-CZ" sz="2800" dirty="0">
                <a:solidFill>
                  <a:srgbClr val="000000"/>
                </a:solidFill>
                <a:latin typeface="Segoe UI" panose="020B0502040204020203" pitchFamily="34" charset="0"/>
              </a:rPr>
              <a:t>následná péče (3 roky po výsadbě dřeviny)</a:t>
            </a:r>
          </a:p>
          <a:p>
            <a:pPr marL="457200" indent="-457200">
              <a:buFont typeface="Segoe UI" panose="020B0502040204020203" pitchFamily="34" charset="0"/>
              <a:buChar char="₊"/>
            </a:pPr>
            <a:r>
              <a:rPr lang="cs-CZ" sz="2800" dirty="0">
                <a:solidFill>
                  <a:srgbClr val="000000"/>
                </a:solidFill>
                <a:latin typeface="Segoe UI" panose="020B0502040204020203" pitchFamily="34" charset="0"/>
              </a:rPr>
              <a:t>trávníky, vodní prvky, </a:t>
            </a:r>
          </a:p>
          <a:p>
            <a:pPr marL="457200" indent="-457200">
              <a:buFont typeface="Segoe UI" panose="020B0502040204020203" pitchFamily="34" charset="0"/>
              <a:buChar char="₊"/>
            </a:pPr>
            <a:r>
              <a:rPr lang="cs-CZ" sz="2800" dirty="0">
                <a:solidFill>
                  <a:srgbClr val="000000"/>
                </a:solidFill>
                <a:latin typeface="Segoe UI" panose="020B0502040204020203" pitchFamily="34" charset="0"/>
              </a:rPr>
              <a:t>pěšiny, mobiliáře</a:t>
            </a:r>
          </a:p>
          <a:p>
            <a:pPr marL="457200" indent="-457200">
              <a:buFont typeface="Segoe UI" panose="020B0502040204020203" pitchFamily="34" charset="0"/>
              <a:buChar char="₊"/>
            </a:pPr>
            <a:endParaRPr lang="cs-CZ" sz="2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Segoe UI" panose="020B0502040204020203" pitchFamily="34" charset="0"/>
              </a:rPr>
              <a:t>Upřednostňování domácích druhů stromů před estetickou úpravou prostranství</a:t>
            </a:r>
            <a:endParaRPr lang="cs-CZ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75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32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Indikátory, velikost projektu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Indikátory:</a:t>
            </a:r>
          </a:p>
          <a:p>
            <a:r>
              <a:rPr lang="cs-CZ" sz="2800" dirty="0"/>
              <a:t>- Plocha stanovišť, která jsou podporována s cílem zlepšit jejich stav zachování</a:t>
            </a:r>
          </a:p>
          <a:p>
            <a:r>
              <a:rPr lang="cs-CZ" sz="2800" dirty="0"/>
              <a:t>- Počet ploch a prvků sídelní zeleně s posílenou ekostabilizační funkcí</a:t>
            </a:r>
          </a:p>
          <a:p>
            <a:endParaRPr lang="cs-CZ" sz="2800" dirty="0"/>
          </a:p>
          <a:p>
            <a:r>
              <a:rPr lang="pl-PL" sz="2800" b="1" dirty="0"/>
              <a:t>Minimální náklady na projekt 100.000,-Kč (bez DPH)</a:t>
            </a:r>
            <a:endParaRPr lang="cs-CZ" sz="28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75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01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cs-CZ" sz="2800" dirty="0"/>
          </a:p>
          <a:p>
            <a:pPr algn="just"/>
            <a:endParaRPr lang="cs-CZ" sz="2800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AC18809E-0528-4BFF-9C4D-84ECE2E344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589028"/>
              </p:ext>
            </p:extLst>
          </p:nvPr>
        </p:nvGraphicFramePr>
        <p:xfrm>
          <a:off x="1188720" y="286602"/>
          <a:ext cx="9966960" cy="5946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4400">
                  <a:extLst>
                    <a:ext uri="{9D8B030D-6E8A-4147-A177-3AD203B41FA5}">
                      <a16:colId xmlns:a16="http://schemas.microsoft.com/office/drawing/2014/main" val="2178853975"/>
                    </a:ext>
                  </a:extLst>
                </a:gridCol>
                <a:gridCol w="2702560">
                  <a:extLst>
                    <a:ext uri="{9D8B030D-6E8A-4147-A177-3AD203B41FA5}">
                      <a16:colId xmlns:a16="http://schemas.microsoft.com/office/drawing/2014/main" val="19078644"/>
                    </a:ext>
                  </a:extLst>
                </a:gridCol>
              </a:tblGrid>
              <a:tr h="495503">
                <a:tc gridSpan="2">
                  <a:txBody>
                    <a:bodyPr/>
                    <a:lstStyle/>
                    <a:p>
                      <a:r>
                        <a:rPr lang="cs-CZ" sz="2400" b="1" dirty="0"/>
                        <a:t>Způsobilé výdaje –příklad </a:t>
                      </a:r>
                      <a:endParaRPr lang="cs-CZ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033614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Výsadby, ošetření dřevin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1 000 000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857082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pl-PL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Trávníky (20 % z 1.)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978045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pl-PL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Trvalkové záhony (20 % z 1.)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396929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 Nezbytné kácení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961439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Celkem zeleň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1 500 000 Kč</a:t>
                      </a:r>
                      <a:endParaRPr lang="cs-CZ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57049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pl-PL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 Pěšiny (10 % ze zeleně)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200955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 Vodní prvky (10 % ze zeleně)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938851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nl-NL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 Mobiliáře (20 % ze zeleně)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74706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Základní rozpočtové náklady (ZRN)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2 100 000 Kč</a:t>
                      </a:r>
                      <a:endParaRPr lang="cs-CZ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379323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 Vedlejší rozpočtové náklady (3 % ZRN)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289825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Přímé realizační výdaje (PRV)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2 163 000 Kč</a:t>
                      </a:r>
                      <a:endParaRPr lang="cs-CZ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056566"/>
                  </a:ext>
                </a:extLst>
              </a:tr>
            </a:tbl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75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08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cs-CZ" sz="2800" dirty="0"/>
          </a:p>
          <a:p>
            <a:pPr algn="just"/>
            <a:endParaRPr lang="cs-CZ" sz="2800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AC18809E-0528-4BFF-9C4D-84ECE2E344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619653"/>
              </p:ext>
            </p:extLst>
          </p:nvPr>
        </p:nvGraphicFramePr>
        <p:xfrm>
          <a:off x="1188720" y="286602"/>
          <a:ext cx="9966960" cy="5946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4400">
                  <a:extLst>
                    <a:ext uri="{9D8B030D-6E8A-4147-A177-3AD203B41FA5}">
                      <a16:colId xmlns:a16="http://schemas.microsoft.com/office/drawing/2014/main" val="2178853975"/>
                    </a:ext>
                  </a:extLst>
                </a:gridCol>
                <a:gridCol w="2702560">
                  <a:extLst>
                    <a:ext uri="{9D8B030D-6E8A-4147-A177-3AD203B41FA5}">
                      <a16:colId xmlns:a16="http://schemas.microsoft.com/office/drawing/2014/main" val="19078644"/>
                    </a:ext>
                  </a:extLst>
                </a:gridCol>
              </a:tblGrid>
              <a:tr h="495503">
                <a:tc gridSpan="2">
                  <a:txBody>
                    <a:bodyPr/>
                    <a:lstStyle/>
                    <a:p>
                      <a:r>
                        <a:rPr lang="cs-CZ" sz="2400" b="1" dirty="0"/>
                        <a:t>Způsobilé výdaje –příklad </a:t>
                      </a:r>
                      <a:endParaRPr lang="cs-CZ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033614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 Projektová dokumentace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857082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 Biologické posouzení 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978045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11. Vyplnění žádosti ISKP max.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396929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 Technický dozor investora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961439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13. Biologický dozor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18 040 Kč</a:t>
                      </a:r>
                      <a:endParaRPr lang="cs-CZ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57049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Projektová příprava (max. 8 % z PRV)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173 040 Kč</a:t>
                      </a:r>
                      <a:endParaRPr lang="cs-CZ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200955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pl-PL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14. Nákup pozemku (10 % z PRV)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216 300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938851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15. Povinná publicita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74706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Celkem projekt (PRV, PP, 12.)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2 554 340 Kč</a:t>
                      </a:r>
                      <a:endParaRPr lang="cs-CZ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379323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Dotace 60 %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1 532 604 Kč</a:t>
                      </a:r>
                      <a:endParaRPr lang="cs-CZ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289825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Spoluúčast 40 %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1 021 736 Kč</a:t>
                      </a:r>
                      <a:endParaRPr lang="cs-CZ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056566"/>
                  </a:ext>
                </a:extLst>
              </a:tr>
            </a:tbl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75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12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Výsadbové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/>
              <a:t> • Úprava pozemku</a:t>
            </a:r>
          </a:p>
          <a:p>
            <a:r>
              <a:rPr lang="cs-CZ" sz="2800" dirty="0"/>
              <a:t>• Rozmístění jedinců</a:t>
            </a:r>
          </a:p>
          <a:p>
            <a:r>
              <a:rPr lang="cs-CZ" sz="2800" dirty="0"/>
              <a:t>• Výsadbová jáma</a:t>
            </a:r>
          </a:p>
          <a:p>
            <a:r>
              <a:rPr lang="cs-CZ" sz="2800" dirty="0"/>
              <a:t>• Kotvení</a:t>
            </a:r>
          </a:p>
          <a:p>
            <a:r>
              <a:rPr lang="cs-CZ" sz="2800" dirty="0"/>
              <a:t>• Ochrana dřevin před zvěří</a:t>
            </a:r>
          </a:p>
          <a:p>
            <a:r>
              <a:rPr lang="cs-CZ" sz="2800" dirty="0"/>
              <a:t>• Závlaha</a:t>
            </a:r>
          </a:p>
          <a:p>
            <a:r>
              <a:rPr lang="cs-CZ" sz="2800" dirty="0"/>
              <a:t>• </a:t>
            </a:r>
            <a:r>
              <a:rPr lang="cs-CZ" sz="2800" dirty="0" err="1"/>
              <a:t>Povýsadbová</a:t>
            </a:r>
            <a:r>
              <a:rPr lang="cs-CZ" sz="2800" dirty="0"/>
              <a:t> péče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551CF24-7C24-4809-BDB1-522F9E3BC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835" y="2370668"/>
            <a:ext cx="5111750" cy="3606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75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73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Standardy péče o přírodu a krajinu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44414"/>
            <a:ext cx="10058400" cy="100899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hlinkClick r:id="rId2"/>
              </a:rPr>
              <a:t>http://standardy.nature.cz</a:t>
            </a:r>
            <a:endParaRPr lang="cs-CZ" sz="40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3F3EF91-4823-4EE6-89EB-D90E209F5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70" y="2953405"/>
            <a:ext cx="4910790" cy="320565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DAFF9A9-53FD-4C3B-A291-3E7AD96BC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73" y="2953406"/>
            <a:ext cx="5341167" cy="32056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75" y="6312877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5990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401</TotalTime>
  <Words>523</Words>
  <Application>Microsoft Office PowerPoint</Application>
  <PresentationFormat>Širokoúhlá obrazovka</PresentationFormat>
  <Paragraphs>106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Segoe UI</vt:lpstr>
      <vt:lpstr>Retrospektiva</vt:lpstr>
      <vt:lpstr>Výzva MAS Prostějov venkov – OPŽP – Realizace sídelní zeleně III. </vt:lpstr>
      <vt:lpstr>Oprávnění žadatelé (příjemci podpory)</vt:lpstr>
      <vt:lpstr>Místo realizace</vt:lpstr>
      <vt:lpstr>Na co lze žádat?</vt:lpstr>
      <vt:lpstr>Indikátory, velikost projektu</vt:lpstr>
      <vt:lpstr>Prezentace aplikace PowerPoint</vt:lpstr>
      <vt:lpstr>Prezentace aplikace PowerPoint</vt:lpstr>
      <vt:lpstr>Výsadbové práce</vt:lpstr>
      <vt:lpstr>Standardy péče o přírodu a krajinu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Výzva MAS Prostějov venkov - IROP</dc:title>
  <dc:creator>NB-02</dc:creator>
  <cp:lastModifiedBy>Uživatel</cp:lastModifiedBy>
  <cp:revision>35</cp:revision>
  <cp:lastPrinted>2019-11-19T07:13:15Z</cp:lastPrinted>
  <dcterms:created xsi:type="dcterms:W3CDTF">2017-05-09T08:47:06Z</dcterms:created>
  <dcterms:modified xsi:type="dcterms:W3CDTF">2019-11-19T07:15:47Z</dcterms:modified>
</cp:coreProperties>
</file>