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17"/>
  </p:handoutMasterIdLst>
  <p:sldIdLst>
    <p:sldId id="256" r:id="rId2"/>
    <p:sldId id="257" r:id="rId3"/>
    <p:sldId id="305" r:id="rId4"/>
    <p:sldId id="306" r:id="rId5"/>
    <p:sldId id="307" r:id="rId6"/>
    <p:sldId id="308" r:id="rId7"/>
    <p:sldId id="311" r:id="rId8"/>
    <p:sldId id="310" r:id="rId9"/>
    <p:sldId id="309" r:id="rId10"/>
    <p:sldId id="312" r:id="rId11"/>
    <p:sldId id="313" r:id="rId12"/>
    <p:sldId id="314" r:id="rId13"/>
    <p:sldId id="315" r:id="rId14"/>
    <p:sldId id="316" r:id="rId15"/>
    <p:sldId id="304" r:id="rId16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A7C5D-C21D-4CF9-B59E-68038017871A}" type="datetimeFigureOut">
              <a:rPr lang="cs-CZ" smtClean="0"/>
              <a:t>17.09.2019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CD71E-E222-49A5-85CA-68399BF21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653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17.09.2019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5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17.09.2019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65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17.09.2019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863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17.09.2019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26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17.09.2019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8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17.09.2019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56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17.09.2019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91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17.09.2019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07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17.09.2019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84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9B7A397-AAF9-47D1-87E4-EAC94E0A0E61}" type="datetimeFigureOut">
              <a:rPr lang="cs-CZ" smtClean="0"/>
              <a:t>17.09.2019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673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17.09.2019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62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B7A397-AAF9-47D1-87E4-EAC94E0A0E61}" type="datetimeFigureOut">
              <a:rPr lang="cs-CZ" smtClean="0"/>
              <a:t>17.09.2019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01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vodavkrajine.cz/mapove-kompozic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aspvvenkov@seznam.cz" TargetMode="External"/><Relationship Id="rId2" Type="http://schemas.openxmlformats.org/officeDocument/2006/relationships/hyperlink" Target="mailto:krivanek.maspvvenkov@seznam.c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spvvenkov.cz/sclld/p-ramec-opzp/vyzvy-opzp-2019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00051" y="2123439"/>
            <a:ext cx="10058400" cy="2140829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Výzva MAS Prostějov venkov č. </a:t>
            </a:r>
            <a:r>
              <a:rPr lang="cs-CZ" sz="4800" dirty="0" smtClean="0"/>
              <a:t>9 </a:t>
            </a:r>
            <a:r>
              <a:rPr lang="cs-CZ" sz="4800" dirty="0"/>
              <a:t>– OPŽP – Realizace </a:t>
            </a:r>
            <a:r>
              <a:rPr lang="cs-CZ" sz="4800" dirty="0" smtClean="0"/>
              <a:t>ÚSES I. </a:t>
            </a:r>
            <a:r>
              <a:rPr lang="cs-CZ" sz="4800" dirty="0"/>
              <a:t/>
            </a:r>
            <a:br>
              <a:rPr lang="cs-CZ" sz="4800" dirty="0"/>
            </a:br>
            <a:r>
              <a:rPr lang="cs-CZ" sz="4800" dirty="0"/>
              <a:t>Výzva MAS Prostějov venkov č. </a:t>
            </a:r>
            <a:r>
              <a:rPr lang="cs-CZ" sz="4800" dirty="0" smtClean="0"/>
              <a:t>8 </a:t>
            </a:r>
            <a:r>
              <a:rPr lang="cs-CZ" sz="4800" dirty="0"/>
              <a:t>– OPŽP </a:t>
            </a:r>
            <a:r>
              <a:rPr lang="cs-CZ" sz="4800" dirty="0" smtClean="0"/>
              <a:t>– Protierozní opatření I.</a:t>
            </a:r>
            <a:endParaRPr lang="cs-CZ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80560"/>
            <a:ext cx="10058400" cy="1452880"/>
          </a:xfrm>
        </p:spPr>
        <p:txBody>
          <a:bodyPr>
            <a:normAutofit/>
          </a:bodyPr>
          <a:lstStyle/>
          <a:p>
            <a:r>
              <a:rPr lang="cs-CZ" sz="3600" b="1" dirty="0"/>
              <a:t>Prioritní osa 4, specifický cíl </a:t>
            </a:r>
            <a:r>
              <a:rPr lang="cs-CZ" sz="3600" b="1" dirty="0" smtClean="0"/>
              <a:t>4.3: posílit přirozené funkce krajiny</a:t>
            </a:r>
            <a:endParaRPr lang="cs-CZ" sz="36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8" y="257119"/>
            <a:ext cx="10058400" cy="165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12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8826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 smtClean="0"/>
              <a:t>Vodní eroze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vodavkrajine.cz/mapove-kompozice</a:t>
            </a:r>
            <a:endParaRPr lang="cs-CZ" dirty="0" smtClean="0"/>
          </a:p>
          <a:p>
            <a:r>
              <a:rPr lang="cs-CZ" dirty="0"/>
              <a:t>Tato mapová kompozice obsahuje statistiku kvantifikující erozní smyv (před návrhy opatření) s identifikací jednotlivých půdních bloků LPIS nad rastrem erozního smyvu, který odpovídá využití ZPF k 1. polovině roku 2014 před návrhem opatření. Dále jsou v kompozici zobrazena navržená opatření na zemědělské půdě v kategorii území A,B (zonace) vázaná na půdní bloky LPIS včetně TPEO v zóně </a:t>
            </a:r>
            <a:r>
              <a:rPr lang="cs-CZ" dirty="0" err="1"/>
              <a:t>Aev</a:t>
            </a:r>
            <a:r>
              <a:rPr lang="cs-CZ" dirty="0" smtClean="0"/>
              <a:t>.</a:t>
            </a:r>
          </a:p>
          <a:p>
            <a:r>
              <a:rPr lang="cs-CZ" dirty="0" smtClean="0"/>
              <a:t>Mapy.vumop.cz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9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31" y="187078"/>
            <a:ext cx="10806537" cy="64838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3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Monitorovací indikátory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/>
              <a:t>Plocha stanovišť, která jsou podporována s cílem zlepšit jejich stav zachování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Počet lokalit, kde byly posíleny ekosystémové funkce krajiny </a:t>
            </a:r>
          </a:p>
          <a:p>
            <a:endParaRPr lang="cs-CZ" dirty="0"/>
          </a:p>
          <a:p>
            <a:r>
              <a:rPr lang="pl-PL" b="1" dirty="0"/>
              <a:t>Minimální náklady </a:t>
            </a:r>
            <a:r>
              <a:rPr lang="pl-PL" dirty="0"/>
              <a:t>na projekt 100.000,-Kč (bez DPH)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82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Přílohy žádosti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dirty="0" smtClean="0"/>
              <a:t>Projektová dokumentace včetně položkového rozpočtu </a:t>
            </a:r>
            <a:r>
              <a:rPr lang="cs-CZ" dirty="0" smtClean="0"/>
              <a:t>(výkaz výměr</a:t>
            </a:r>
            <a:r>
              <a:rPr lang="cs-CZ" dirty="0"/>
              <a:t>)</a:t>
            </a:r>
          </a:p>
          <a:p>
            <a:r>
              <a:rPr lang="cs-CZ" dirty="0"/>
              <a:t>•</a:t>
            </a:r>
            <a:r>
              <a:rPr lang="cs-CZ" dirty="0" smtClean="0"/>
              <a:t>Kumulativní rozpočet projektu</a:t>
            </a:r>
            <a:endParaRPr lang="cs-CZ" dirty="0"/>
          </a:p>
          <a:p>
            <a:r>
              <a:rPr lang="cs-CZ" dirty="0"/>
              <a:t>•Rozhodnutí</a:t>
            </a:r>
            <a:r>
              <a:rPr lang="cs-CZ" dirty="0" smtClean="0"/>
              <a:t>, závazná stanoviska, vyjádření orgánu ochrany přírody, stanovisko dle § 45 i odst. 1, výjimky ze zákona č. 114/1992 Sb., doložka právní moci, vyjádření příslušného orgánu ochrany přírody, že opatření není v rozporu s plánem/zásadami péče</a:t>
            </a:r>
            <a:endParaRPr lang="cs-CZ" dirty="0"/>
          </a:p>
          <a:p>
            <a:r>
              <a:rPr lang="cs-CZ" dirty="0"/>
              <a:t>•</a:t>
            </a:r>
            <a:r>
              <a:rPr lang="cs-CZ" dirty="0" smtClean="0"/>
              <a:t>Souhlas vlastníka s realizací a udržitelností opatření</a:t>
            </a:r>
            <a:endParaRPr lang="cs-CZ" dirty="0"/>
          </a:p>
          <a:p>
            <a:r>
              <a:rPr lang="cs-CZ" dirty="0"/>
              <a:t>•</a:t>
            </a:r>
            <a:r>
              <a:rPr lang="cs-CZ" dirty="0" smtClean="0"/>
              <a:t>Opatření navrženo v souladu se standardem AOPK ČR (v případě použití odlišného řešení je nutno toto zdůvodnit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27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Projektová dokumentace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52843"/>
          </a:xfrm>
        </p:spPr>
        <p:txBody>
          <a:bodyPr>
            <a:normAutofit/>
          </a:bodyPr>
          <a:lstStyle/>
          <a:p>
            <a:pPr algn="just"/>
            <a:r>
              <a:rPr lang="cs-CZ" dirty="0" smtClean="0"/>
              <a:t>•</a:t>
            </a:r>
            <a:r>
              <a:rPr lang="cs-CZ" b="1" dirty="0" smtClean="0"/>
              <a:t>popis</a:t>
            </a:r>
            <a:r>
              <a:rPr lang="cs-CZ" dirty="0"/>
              <a:t> </a:t>
            </a:r>
            <a:r>
              <a:rPr lang="cs-CZ" b="1" dirty="0" smtClean="0"/>
              <a:t>a posouzení výchozího stavu </a:t>
            </a:r>
            <a:r>
              <a:rPr lang="cs-CZ" dirty="0" smtClean="0"/>
              <a:t>lokality před realizací, fotodokumentace a biologického posouzení (zejména výskyt zvláště chráněných druhů, průzkum, NDOP, literatura, aj.), </a:t>
            </a:r>
            <a:r>
              <a:rPr lang="cs-CZ" b="1" dirty="0" smtClean="0"/>
              <a:t>zhodnocení stávajících biologických a ekologických hodnot lokality nemusí být v rozsahu biologického hodnocení zpracovaného autorizovanou osobou</a:t>
            </a:r>
            <a:r>
              <a:rPr lang="cs-CZ" b="1" dirty="0"/>
              <a:t>;</a:t>
            </a:r>
            <a:endParaRPr lang="cs-CZ" dirty="0"/>
          </a:p>
          <a:p>
            <a:pPr algn="just"/>
            <a:r>
              <a:rPr lang="cs-CZ" dirty="0"/>
              <a:t>•</a:t>
            </a:r>
            <a:r>
              <a:rPr lang="cs-CZ" b="1" dirty="0" smtClean="0"/>
              <a:t>zdůvodnění potřeby realizace opatření</a:t>
            </a:r>
            <a:r>
              <a:rPr lang="cs-CZ" dirty="0" smtClean="0"/>
              <a:t>–popis změn přispívajících k posílení přirozených funkcí krajiny dosažených realizací;</a:t>
            </a:r>
            <a:endParaRPr lang="cs-CZ" dirty="0"/>
          </a:p>
          <a:p>
            <a:pPr algn="just"/>
            <a:r>
              <a:rPr lang="cs-CZ" dirty="0"/>
              <a:t>•</a:t>
            </a:r>
            <a:r>
              <a:rPr lang="cs-CZ" b="1" dirty="0" smtClean="0"/>
              <a:t>posouzení a popis možných negativních vlivů v průběhu realizace opatření </a:t>
            </a:r>
            <a:r>
              <a:rPr lang="cs-CZ" dirty="0" smtClean="0"/>
              <a:t>na přírodu a krajinu včetně návrhu opatření na jejich eliminaci či minimalizaci </a:t>
            </a:r>
          </a:p>
          <a:p>
            <a:pPr algn="just"/>
            <a:r>
              <a:rPr lang="cs-CZ" dirty="0" smtClean="0"/>
              <a:t>•v případě </a:t>
            </a:r>
            <a:r>
              <a:rPr lang="cs-CZ" b="1" dirty="0" smtClean="0"/>
              <a:t>návaznosti </a:t>
            </a:r>
            <a:r>
              <a:rPr lang="cs-CZ" dirty="0" smtClean="0"/>
              <a:t>na jiná opatření bude PD obsahovat popis této návaznosti tak, aby umožnil posoudit její význam pro navrhované opatření. Například projekt, který pokračuje na stejném místě v realizaci rozpracovaného opatření (časová návaznost) nebo rozšiřuje území, ve kterém již byla podobná opatření realizována (územní návaznost). Za návazný lze považovat i záměr navazující na záměr jiného žadatele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68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27847"/>
          </a:xfrm>
        </p:spPr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Prostějov venkov o.p.s.</a:t>
            </a:r>
          </a:p>
          <a:p>
            <a:pPr algn="ctr"/>
            <a:r>
              <a:rPr lang="cs-CZ" dirty="0"/>
              <a:t>Mgr. Jaroslav </a:t>
            </a:r>
            <a:r>
              <a:rPr lang="cs-CZ" dirty="0" smtClean="0"/>
              <a:t>Křivánek, +</a:t>
            </a:r>
            <a:r>
              <a:rPr lang="cs-CZ" dirty="0"/>
              <a:t>420 725 177 </a:t>
            </a:r>
            <a:r>
              <a:rPr lang="cs-CZ" dirty="0" smtClean="0"/>
              <a:t>677, </a:t>
            </a:r>
            <a:r>
              <a:rPr lang="cs-CZ" dirty="0" smtClean="0">
                <a:hlinkClick r:id="rId2"/>
              </a:rPr>
              <a:t>krivanek.maspvvenkov@seznam.cz</a:t>
            </a:r>
            <a:endParaRPr lang="cs-CZ" dirty="0" smtClean="0"/>
          </a:p>
          <a:p>
            <a:pPr algn="ctr"/>
            <a:r>
              <a:rPr lang="cs-CZ" dirty="0" smtClean="0"/>
              <a:t>Ing. Ludmila </a:t>
            </a:r>
            <a:r>
              <a:rPr lang="cs-CZ" dirty="0" err="1" smtClean="0"/>
              <a:t>Švitelová</a:t>
            </a:r>
            <a:r>
              <a:rPr lang="cs-CZ" dirty="0" smtClean="0"/>
              <a:t>, </a:t>
            </a:r>
            <a:r>
              <a:rPr lang="cs-CZ" dirty="0"/>
              <a:t>, +420 </a:t>
            </a:r>
            <a:r>
              <a:rPr lang="cs-CZ" dirty="0" smtClean="0"/>
              <a:t>724 788 131 , </a:t>
            </a:r>
            <a:r>
              <a:rPr lang="cs-CZ" u="sng" dirty="0" smtClean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cs-CZ" dirty="0" smtClean="0">
                <a:hlinkClick r:id="rId3"/>
              </a:rPr>
              <a:t>aspvvenkov@seznam.cz</a:t>
            </a:r>
            <a:endParaRPr lang="cs-CZ" dirty="0"/>
          </a:p>
          <a:p>
            <a:pPr algn="ctr"/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42" y="1442988"/>
            <a:ext cx="10058400" cy="165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64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Aktivita 4.3.2. – Vytváření , regenerace či posílení  funkčnosti krajinných prvků  a struktur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96904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Obec </a:t>
            </a:r>
            <a:r>
              <a:rPr lang="cs-CZ" dirty="0"/>
              <a:t>Suchá </a:t>
            </a:r>
            <a:r>
              <a:rPr lang="cs-CZ" dirty="0" smtClean="0"/>
              <a:t>Loz</a:t>
            </a:r>
          </a:p>
          <a:p>
            <a:pPr algn="just"/>
            <a:r>
              <a:rPr lang="cs-CZ" dirty="0" smtClean="0"/>
              <a:t>Popis projektu: Regenerace a rozšíření prvků ÚSES a interakčních prvků. Realizací projektu vznikne rastr přirozených biotopů v území protkávající agrárně intenzivně využívanou krajinu. Ponechané stromy budou zapojeny do kompozice výsadeb, tím vznikne výšková a prostorová diferenciace porostů. Výsadby jsou voleny s pestrou druhovou skladbou. Liniové výsadby ovocných a neovocných druhů přistíní vodoteč a polní cestu. Projekt zahrnuje odstranění  stávajících plevelných porostů, přípravu  půdy orbou, výsadby a osetí luční směsí.</a:t>
            </a:r>
          </a:p>
          <a:p>
            <a:pPr algn="just"/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874" y="3814777"/>
            <a:ext cx="3487634" cy="23244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034" y="3814777"/>
            <a:ext cx="3495954" cy="232446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870939" y="3923151"/>
            <a:ext cx="297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Vlevo - prostor </a:t>
            </a:r>
            <a:r>
              <a:rPr lang="cs-CZ" dirty="0"/>
              <a:t>pro založení  biokoridoru  na orné </a:t>
            </a:r>
            <a:r>
              <a:rPr lang="cs-CZ" dirty="0" smtClean="0"/>
              <a:t>půdě</a:t>
            </a:r>
          </a:p>
          <a:p>
            <a:endParaRPr lang="cs-CZ" dirty="0"/>
          </a:p>
          <a:p>
            <a:r>
              <a:rPr lang="cs-CZ" dirty="0" smtClean="0"/>
              <a:t>Vpravo vodoteč, podél níž plánují výsadby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06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83935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ÚSES  obce Šumice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80902"/>
            <a:ext cx="10058400" cy="1776697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Ukázka založení lokálních biocenter ÚSES na katastru obce Šumice a trasy regionálního biokoridoru propojujícího tyto biocentra s regionálním biocentrem RB5 Mezi rybníky </a:t>
            </a:r>
            <a:endParaRPr lang="cs-CZ" dirty="0" smtClean="0"/>
          </a:p>
          <a:p>
            <a:r>
              <a:rPr lang="cs-CZ" dirty="0" smtClean="0"/>
              <a:t>Založeno bylo lokální biocentrum LBC8 – doplnění  stávajících výsadeb o  stromy a keře původních  druhů na ploše 2,78 ha a regionální RBC51 výsadby stromů - keřů  a založení </a:t>
            </a:r>
            <a:r>
              <a:rPr lang="cs-CZ" dirty="0"/>
              <a:t>t</a:t>
            </a:r>
            <a:r>
              <a:rPr lang="cs-CZ" dirty="0" smtClean="0"/>
              <a:t>ravních porostů  na ploše 24,51 ha.</a:t>
            </a:r>
          </a:p>
          <a:p>
            <a:r>
              <a:rPr lang="cs-CZ" dirty="0" smtClean="0"/>
              <a:t>Projekt obsahoval  geodetické zaměření, přípravu půdy (odplevelení herbicidem, orba, smykování), výsadby, ochrana lesnickými oplocenkami s brankami.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3657599"/>
            <a:ext cx="3771868" cy="27176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570" y="3657599"/>
            <a:ext cx="3727110" cy="27176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23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4.3.2 -Vytváření, regenerace či posílení funkčnosti krajinných prvků a struktur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smtClean="0"/>
              <a:t>Co lze dělat?</a:t>
            </a:r>
            <a:endParaRPr lang="cs-CZ" b="1" dirty="0"/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založení biocenter a biokoridorů </a:t>
            </a:r>
            <a:r>
              <a:rPr lang="cs-CZ" dirty="0" smtClean="0"/>
              <a:t>ÚSES </a:t>
            </a:r>
            <a:r>
              <a:rPr lang="cs-CZ" dirty="0"/>
              <a:t>nebo jejich </a:t>
            </a:r>
            <a:r>
              <a:rPr lang="cs-CZ" dirty="0" smtClean="0"/>
              <a:t>částí – </a:t>
            </a:r>
            <a:r>
              <a:rPr lang="cs-CZ" b="1" dirty="0" smtClean="0"/>
              <a:t>dotace 100%</a:t>
            </a:r>
            <a:endParaRPr lang="cs-CZ" b="1" dirty="0"/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zlepšení funkčního stavu biocenter </a:t>
            </a:r>
            <a:r>
              <a:rPr lang="cs-CZ" dirty="0" smtClean="0"/>
              <a:t>a </a:t>
            </a:r>
            <a:r>
              <a:rPr lang="cs-CZ" dirty="0"/>
              <a:t>biokoridorů ÚSES, realizace </a:t>
            </a:r>
            <a:r>
              <a:rPr lang="cs-CZ" dirty="0" smtClean="0"/>
              <a:t>interakčních prvků </a:t>
            </a:r>
            <a:r>
              <a:rPr lang="cs-CZ" dirty="0"/>
              <a:t>podporujících </a:t>
            </a:r>
            <a:r>
              <a:rPr lang="cs-CZ" dirty="0" smtClean="0"/>
              <a:t>ÚSES – </a:t>
            </a:r>
            <a:r>
              <a:rPr lang="cs-CZ" b="1" dirty="0" smtClean="0"/>
              <a:t>dotace 80%</a:t>
            </a:r>
          </a:p>
          <a:p>
            <a:pPr marL="0" indent="0">
              <a:buNone/>
            </a:pPr>
            <a:r>
              <a:rPr lang="cs-CZ" b="1" dirty="0" smtClean="0"/>
              <a:t>Jak:</a:t>
            </a:r>
          </a:p>
          <a:p>
            <a:r>
              <a:rPr lang="pt-BR" dirty="0" smtClean="0"/>
              <a:t>V </a:t>
            </a:r>
            <a:r>
              <a:rPr lang="pt-BR" dirty="0"/>
              <a:t>souladu s ÚPD, KPÚ</a:t>
            </a:r>
          </a:p>
          <a:p>
            <a:r>
              <a:rPr lang="cs-CZ" dirty="0"/>
              <a:t>•Doložení výkresu ÚPD, včetně legendy</a:t>
            </a:r>
          </a:p>
          <a:p>
            <a:r>
              <a:rPr lang="cs-CZ" dirty="0"/>
              <a:t>•Lokální, regionální, nadregionální </a:t>
            </a:r>
            <a:r>
              <a:rPr lang="cs-CZ" dirty="0" smtClean="0"/>
              <a:t>ÚSES – popsán v textové části  ÚPD včetně interaktivních prvků</a:t>
            </a:r>
            <a:endParaRPr lang="cs-CZ" dirty="0"/>
          </a:p>
          <a:p>
            <a:r>
              <a:rPr lang="cs-CZ" dirty="0"/>
              <a:t>•Zakládání lesnickým způsobem nebo sadovnickým</a:t>
            </a:r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10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561" y="482388"/>
            <a:ext cx="7499838" cy="56327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05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57559"/>
          </a:xfrm>
        </p:spPr>
        <p:txBody>
          <a:bodyPr/>
          <a:lstStyle/>
          <a:p>
            <a:r>
              <a:rPr lang="cs-CZ" dirty="0" smtClean="0"/>
              <a:t>Monitorovací indikátory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02423"/>
            <a:ext cx="10058400" cy="4101839"/>
          </a:xfrm>
        </p:spPr>
        <p:txBody>
          <a:bodyPr numCol="1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dirty="0" smtClean="0"/>
              <a:t>Plocha </a:t>
            </a:r>
            <a:r>
              <a:rPr lang="cs-CZ" dirty="0"/>
              <a:t>stanovišť, která jsou podporována s cílem zlepšit jejich stav zachování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Počet </a:t>
            </a:r>
            <a:r>
              <a:rPr lang="cs-CZ" dirty="0"/>
              <a:t>lokalit, kde byly posíleny ekosystémové funkce krajiny </a:t>
            </a:r>
            <a:endParaRPr lang="cs-CZ" dirty="0" smtClean="0"/>
          </a:p>
          <a:p>
            <a:endParaRPr lang="cs-CZ" dirty="0"/>
          </a:p>
          <a:p>
            <a:r>
              <a:rPr lang="pl-PL" b="1" dirty="0"/>
              <a:t>Minimální náklady </a:t>
            </a:r>
            <a:r>
              <a:rPr lang="pl-PL" dirty="0"/>
              <a:t>na projekt 100.000,-Kč (bez DPH</a:t>
            </a:r>
            <a:r>
              <a:rPr lang="pl-PL" dirty="0" smtClean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63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Způsobilí </a:t>
            </a:r>
            <a:r>
              <a:rPr lang="cs-CZ" sz="3600" b="1" dirty="0" smtClean="0"/>
              <a:t>žadatelé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0559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cs-CZ" dirty="0" smtClean="0"/>
              <a:t>kraje</a:t>
            </a:r>
            <a:r>
              <a:rPr lang="cs-CZ" dirty="0"/>
              <a:t>, 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cs-CZ" b="1" dirty="0"/>
              <a:t>obce, 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cs-CZ" b="1" dirty="0"/>
              <a:t>dobrovolné svazky obcí, 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cs-CZ" dirty="0"/>
              <a:t>organizační složky státu (s výjimkou pozemkových úřadů a AOPK ČR), 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cs-CZ" dirty="0"/>
              <a:t>státní podniky, 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cs-CZ" dirty="0"/>
              <a:t>státní organizace, 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cs-CZ" dirty="0"/>
              <a:t>veřejné výzkumné instituce a výzkumné organizace podle zákona č. 130/2002 Sb., 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cs-CZ" dirty="0"/>
              <a:t>veřejnoprávní instituce, 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cs-CZ" b="1" dirty="0"/>
              <a:t>příspěvkové organizace</a:t>
            </a:r>
            <a:r>
              <a:rPr lang="cs-CZ" dirty="0"/>
              <a:t>, 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cs-CZ" dirty="0"/>
              <a:t>vysoké školy, školy a školská zařízení, 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cs-CZ" b="1" dirty="0"/>
              <a:t>nestátní neziskové organizace </a:t>
            </a:r>
            <a:r>
              <a:rPr lang="cs-CZ" dirty="0"/>
              <a:t>(obecně prospěšné společnosti, nadace, nadační fondy, ústavy, spolky), 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cs-CZ" dirty="0"/>
              <a:t>církve a náboženské společnosti a jejich svazy, 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cs-CZ" b="1" dirty="0"/>
              <a:t>podnikatelské subjekty, 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cs-CZ" b="1" dirty="0"/>
              <a:t>obchodní společnosti a družstva, 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cs-CZ" b="1" dirty="0"/>
              <a:t>fyzické osoby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85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51434"/>
            <a:ext cx="10058400" cy="1450757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Pravidla a podklady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82504"/>
          </a:xfrm>
        </p:spPr>
        <p:txBody>
          <a:bodyPr>
            <a:normAutofit/>
          </a:bodyPr>
          <a:lstStyle/>
          <a:p>
            <a:r>
              <a:rPr lang="cs-CZ" dirty="0" smtClean="0"/>
              <a:t>Na našich stránkách </a:t>
            </a:r>
            <a:r>
              <a:rPr lang="cs-CZ" dirty="0">
                <a:hlinkClick r:id="rId2"/>
              </a:rPr>
              <a:t>http://www.maspvvenkov.cz/sclld/p-ramec-opzp/vyzvy-opzp-2019/</a:t>
            </a:r>
            <a:r>
              <a:rPr lang="cs-CZ" dirty="0" smtClean="0"/>
              <a:t>naleznete u  výzvy následující dokumentaci, kterou  se příprava projektu  řídí:</a:t>
            </a:r>
          </a:p>
          <a:p>
            <a:endParaRPr lang="cs-CZ" dirty="0" smtClean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dirty="0" err="1" smtClean="0"/>
              <a:t>PrŽaP</a:t>
            </a:r>
            <a:r>
              <a:rPr lang="cs-CZ" dirty="0" smtClean="0"/>
              <a:t> verze 20 -  Pravidla pro žadatele a příjemce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dirty="0" smtClean="0"/>
              <a:t>Metodika přímých  a nepřímých  výdajů v  OPŽP – způsobilé výdaje a jejich vykazování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dirty="0" smtClean="0"/>
              <a:t>NNO MŽP 2019 – náklady obvyklých opatření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dirty="0" smtClean="0"/>
              <a:t>Standardy výsadby stromů a </a:t>
            </a:r>
            <a:r>
              <a:rPr lang="cs-CZ" dirty="0"/>
              <a:t>Standardy výsadby </a:t>
            </a:r>
            <a:r>
              <a:rPr lang="cs-CZ" dirty="0" smtClean="0"/>
              <a:t>ovocných </a:t>
            </a:r>
            <a:r>
              <a:rPr lang="cs-CZ" dirty="0"/>
              <a:t>stromů </a:t>
            </a:r>
            <a:endParaRPr lang="cs-CZ" dirty="0" smtClean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dirty="0" smtClean="0"/>
              <a:t>Seznam autochtonních dřevin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dirty="0"/>
              <a:t>Interní postupy pro administraci žádostí </a:t>
            </a:r>
            <a:r>
              <a:rPr lang="cs-CZ" dirty="0" smtClean="0"/>
              <a:t>OPŽP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dirty="0" smtClean="0"/>
              <a:t>Kritéria k výzvě č. 9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dirty="0" smtClean="0"/>
              <a:t>Výzva MAS Prostějov venkov č. 9 </a:t>
            </a:r>
            <a:endParaRPr lang="cs-CZ" dirty="0"/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cs-CZ" dirty="0" smtClean="0"/>
              <a:t> 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8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Aktivita 4.3.5: Realizace přírodě blízkých opatření vyplývajících z komplexních studií cílených na zpomalení povrchového odtoku vody, protierozní ochranu a adaptaci na změnu klimatu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Podporovaná opatření: </a:t>
            </a:r>
            <a:endParaRPr lang="cs-CZ" dirty="0" smtClean="0"/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cs-CZ" dirty="0"/>
              <a:t>P</a:t>
            </a:r>
            <a:r>
              <a:rPr lang="cs-CZ" dirty="0" smtClean="0"/>
              <a:t>odpora </a:t>
            </a:r>
            <a:r>
              <a:rPr lang="cs-CZ" dirty="0"/>
              <a:t>opatření </a:t>
            </a:r>
            <a:r>
              <a:rPr lang="cs-CZ" b="1" dirty="0"/>
              <a:t>zamezujících vodní erozi</a:t>
            </a:r>
            <a:r>
              <a:rPr lang="cs-CZ" dirty="0"/>
              <a:t>: </a:t>
            </a:r>
            <a:endParaRPr lang="cs-CZ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smtClean="0"/>
              <a:t> o </a:t>
            </a:r>
            <a:r>
              <a:rPr lang="cs-CZ" dirty="0"/>
              <a:t>opatření proti plošnému a soustředěnému povrchovému odtoku (užití travních pásů, </a:t>
            </a:r>
            <a:r>
              <a:rPr lang="cs-CZ" dirty="0" err="1"/>
              <a:t>průlehů</a:t>
            </a:r>
            <a:r>
              <a:rPr lang="cs-CZ" dirty="0"/>
              <a:t> apod.), </a:t>
            </a:r>
            <a:endParaRPr lang="cs-CZ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smtClean="0"/>
              <a:t> o </a:t>
            </a:r>
            <a:r>
              <a:rPr lang="cs-CZ" dirty="0"/>
              <a:t>stabilizace drah soustředěného povrchového odtoku (hrázky, terasy, svodné příkopy apod.), </a:t>
            </a:r>
            <a:endParaRPr lang="cs-CZ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smtClean="0"/>
              <a:t> o </a:t>
            </a:r>
            <a:r>
              <a:rPr lang="cs-CZ" dirty="0"/>
              <a:t>preventivní opatření (zakládání či obnova mezí, remízů apod.), </a:t>
            </a:r>
            <a:endParaRPr lang="cs-CZ" dirty="0" smtClean="0"/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cs-CZ" dirty="0" smtClean="0"/>
              <a:t>Podpora </a:t>
            </a:r>
            <a:r>
              <a:rPr lang="cs-CZ" dirty="0"/>
              <a:t>opatření zamezujících </a:t>
            </a:r>
            <a:r>
              <a:rPr lang="cs-CZ" b="1" dirty="0"/>
              <a:t>větrné erozi</a:t>
            </a:r>
            <a:r>
              <a:rPr lang="cs-CZ" dirty="0"/>
              <a:t>: </a:t>
            </a:r>
            <a:endParaRPr lang="cs-CZ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smtClean="0"/>
              <a:t> o </a:t>
            </a:r>
            <a:r>
              <a:rPr lang="cs-CZ" dirty="0"/>
              <a:t>obnova či zakládání větrolamů. 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V </a:t>
            </a:r>
            <a:r>
              <a:rPr lang="cs-CZ" dirty="0"/>
              <a:t>rámci opatření je možné realizovat pouze akce </a:t>
            </a:r>
            <a:r>
              <a:rPr lang="cs-CZ" dirty="0" err="1" smtClean="0"/>
              <a:t>obnovního</a:t>
            </a:r>
            <a:r>
              <a:rPr lang="cs-CZ" dirty="0" smtClean="0"/>
              <a:t> </a:t>
            </a:r>
            <a:r>
              <a:rPr lang="cs-CZ" dirty="0"/>
              <a:t>charakteru.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5403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394</TotalTime>
  <Words>974</Words>
  <Application>Microsoft Office PowerPoint</Application>
  <PresentationFormat>Širokoúhlá obrazovka</PresentationFormat>
  <Paragraphs>92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Calibri</vt:lpstr>
      <vt:lpstr>Calibri Light</vt:lpstr>
      <vt:lpstr>Wingdings</vt:lpstr>
      <vt:lpstr>Retrospektiva</vt:lpstr>
      <vt:lpstr>Výzva MAS Prostějov venkov č. 9 – OPŽP – Realizace ÚSES I.  Výzva MAS Prostějov venkov č. 8 – OPŽP – Protierozní opatření I.</vt:lpstr>
      <vt:lpstr>Aktivita 4.3.2. – Vytváření , regenerace či posílení  funkčnosti krajinných prvků  a struktur</vt:lpstr>
      <vt:lpstr>ÚSES  obce Šumice</vt:lpstr>
      <vt:lpstr>4.3.2 -Vytváření, regenerace či posílení funkčnosti krajinných prvků a struktur</vt:lpstr>
      <vt:lpstr>Prezentace aplikace PowerPoint</vt:lpstr>
      <vt:lpstr>Monitorovací indikátory</vt:lpstr>
      <vt:lpstr>Způsobilí žadatelé</vt:lpstr>
      <vt:lpstr>Pravidla a podklady</vt:lpstr>
      <vt:lpstr>Aktivita 4.3.5: Realizace přírodě blízkých opatření vyplývajících z komplexních studií cílených na zpomalení povrchového odtoku vody, protierozní ochranu a adaptaci na změnu klimatu</vt:lpstr>
      <vt:lpstr>Vodní eroze</vt:lpstr>
      <vt:lpstr>Prezentace aplikace PowerPoint</vt:lpstr>
      <vt:lpstr>Monitorovací indikátory</vt:lpstr>
      <vt:lpstr>Přílohy žádosti</vt:lpstr>
      <vt:lpstr>Projektová dokumentace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Výzva MAS Prostějov venkov - IROP</dc:title>
  <dc:creator>NB-02</dc:creator>
  <cp:lastModifiedBy>Uživatel</cp:lastModifiedBy>
  <cp:revision>41</cp:revision>
  <cp:lastPrinted>2019-09-17T06:26:26Z</cp:lastPrinted>
  <dcterms:created xsi:type="dcterms:W3CDTF">2017-05-09T08:47:06Z</dcterms:created>
  <dcterms:modified xsi:type="dcterms:W3CDTF">2019-09-17T06:28:44Z</dcterms:modified>
</cp:coreProperties>
</file>