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5"/>
    <p:sldMasterId id="2147483695" r:id="rId6"/>
    <p:sldMasterId id="2147483763" r:id="rId7"/>
  </p:sldMasterIdLst>
  <p:notesMasterIdLst>
    <p:notesMasterId r:id="rId58"/>
  </p:notesMasterIdLst>
  <p:sldIdLst>
    <p:sldId id="320" r:id="rId8"/>
    <p:sldId id="284" r:id="rId9"/>
    <p:sldId id="321" r:id="rId10"/>
    <p:sldId id="285" r:id="rId11"/>
    <p:sldId id="286" r:id="rId12"/>
    <p:sldId id="287" r:id="rId13"/>
    <p:sldId id="271" r:id="rId14"/>
    <p:sldId id="272" r:id="rId15"/>
    <p:sldId id="274" r:id="rId16"/>
    <p:sldId id="273" r:id="rId17"/>
    <p:sldId id="322" r:id="rId18"/>
    <p:sldId id="288" r:id="rId19"/>
    <p:sldId id="289" r:id="rId20"/>
    <p:sldId id="290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5" r:id="rId30"/>
    <p:sldId id="336" r:id="rId31"/>
    <p:sldId id="337" r:id="rId32"/>
    <p:sldId id="333" r:id="rId33"/>
    <p:sldId id="338" r:id="rId34"/>
    <p:sldId id="339" r:id="rId35"/>
    <p:sldId id="323" r:id="rId36"/>
    <p:sldId id="293" r:id="rId37"/>
    <p:sldId id="280" r:id="rId38"/>
    <p:sldId id="291" r:id="rId39"/>
    <p:sldId id="283" r:id="rId40"/>
    <p:sldId id="319" r:id="rId41"/>
    <p:sldId id="294" r:id="rId42"/>
    <p:sldId id="281" r:id="rId43"/>
    <p:sldId id="316" r:id="rId44"/>
    <p:sldId id="317" r:id="rId45"/>
    <p:sldId id="318" r:id="rId46"/>
    <p:sldId id="295" r:id="rId47"/>
    <p:sldId id="296" r:id="rId48"/>
    <p:sldId id="297" r:id="rId49"/>
    <p:sldId id="298" r:id="rId50"/>
    <p:sldId id="299" r:id="rId51"/>
    <p:sldId id="300" r:id="rId52"/>
    <p:sldId id="309" r:id="rId53"/>
    <p:sldId id="324" r:id="rId54"/>
    <p:sldId id="304" r:id="rId55"/>
    <p:sldId id="301" r:id="rId56"/>
    <p:sldId id="302" r:id="rId57"/>
  </p:sldIdLst>
  <p:sldSz cx="9144000" cy="6858000" type="screen4x3"/>
  <p:notesSz cx="6888163" cy="1002188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44D4A9AC-A22D-4E6D-8A9F-66C00819ACDF}">
          <p14:sldIdLst>
            <p14:sldId id="320"/>
            <p14:sldId id="284"/>
            <p14:sldId id="321"/>
            <p14:sldId id="285"/>
            <p14:sldId id="286"/>
            <p14:sldId id="287"/>
            <p14:sldId id="271"/>
            <p14:sldId id="272"/>
            <p14:sldId id="274"/>
            <p14:sldId id="273"/>
            <p14:sldId id="322"/>
            <p14:sldId id="288"/>
            <p14:sldId id="289"/>
            <p14:sldId id="290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5"/>
            <p14:sldId id="336"/>
            <p14:sldId id="337"/>
            <p14:sldId id="333"/>
            <p14:sldId id="338"/>
            <p14:sldId id="339"/>
            <p14:sldId id="323"/>
            <p14:sldId id="293"/>
            <p14:sldId id="280"/>
            <p14:sldId id="291"/>
            <p14:sldId id="283"/>
            <p14:sldId id="319"/>
            <p14:sldId id="294"/>
            <p14:sldId id="281"/>
            <p14:sldId id="316"/>
            <p14:sldId id="317"/>
            <p14:sldId id="318"/>
            <p14:sldId id="295"/>
            <p14:sldId id="296"/>
            <p14:sldId id="297"/>
            <p14:sldId id="298"/>
            <p14:sldId id="299"/>
            <p14:sldId id="300"/>
            <p14:sldId id="309"/>
            <p14:sldId id="324"/>
            <p14:sldId id="304"/>
            <p14:sldId id="301"/>
            <p14:sldId id="30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i Viktor" initials="PV" lastIdx="1" clrIdx="0">
    <p:extLst>
      <p:ext uri="{19B8F6BF-5375-455C-9EA6-DF929625EA0E}">
        <p15:presenceInfo xmlns:p15="http://schemas.microsoft.com/office/powerpoint/2012/main" userId="S-1-5-21-1024343765-948047755-1557874966-16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8D96"/>
    <a:srgbClr val="388991"/>
    <a:srgbClr val="7EA2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7849" autoAdjust="0"/>
  </p:normalViewPr>
  <p:slideViewPr>
    <p:cSldViewPr snapToGrid="0">
      <p:cViewPr varScale="1">
        <p:scale>
          <a:sx n="59" d="100"/>
          <a:sy n="59" d="100"/>
        </p:scale>
        <p:origin x="15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63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61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9E2160F1-C0BF-44D7-AB13-038F45D54C5E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60397"/>
            <a:ext cx="5510530" cy="4509850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2CEF50E4-E158-42EC-BDB5-6CD367FC21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1875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313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8216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Odborník –</a:t>
            </a:r>
            <a:r>
              <a:rPr lang="cs-CZ" baseline="0" dirty="0"/>
              <a:t> z praxe, nemá se primárně jednat o učitele, ale o někoho, kdo do výuky přinese praktické poznatky.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234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Výstupový indikátor: počet poskytnutých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6186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Výstupový indikátor: počet poskytnutých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6044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Úvazek 0,2: 2 akce za měsíc </a:t>
            </a:r>
          </a:p>
          <a:p>
            <a:r>
              <a:rPr lang="cs-CZ" dirty="0"/>
              <a:t>Atd.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536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9280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Neopravitelné kritérium: oprávněnost</a:t>
            </a:r>
            <a:r>
              <a:rPr lang="cs-CZ" baseline="0" dirty="0"/>
              <a:t> žadatele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20707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Úvazek 0,2: 2 akce za měsíc </a:t>
            </a:r>
          </a:p>
          <a:p>
            <a:r>
              <a:rPr lang="cs-CZ" dirty="0"/>
              <a:t>Atd.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72519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Úvazek 0,2: 2 akce za měsíc </a:t>
            </a:r>
          </a:p>
          <a:p>
            <a:r>
              <a:rPr lang="cs-CZ" dirty="0"/>
              <a:t>Atd.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531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339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Škola s místem</a:t>
            </a:r>
            <a:r>
              <a:rPr lang="cs-CZ" baseline="0" dirty="0"/>
              <a:t> dopadu v Praze (pražské pobočky) i mimo Prahu (mimopražské pobočky): může podat pouze 1 žádost do výzvy, kterou si zvolí. Pozor při kontrole </a:t>
            </a:r>
            <a:r>
              <a:rPr lang="cs-CZ" b="1" baseline="0" dirty="0"/>
              <a:t>oprávněnosti žadatele</a:t>
            </a:r>
            <a:r>
              <a:rPr lang="cs-CZ" baseline="0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114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332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246">
              <a:defRPr/>
            </a:pPr>
            <a:r>
              <a:rPr lang="cs-CZ" dirty="0"/>
              <a:t>Ve</a:t>
            </a:r>
            <a:r>
              <a:rPr lang="cs-CZ" baseline="0" dirty="0"/>
              <a:t> vyhodnocení dotazníku bylo vyhodnoceno více nejslabších oblastí se stejnou hodnotou – nutno vybrat min. 1 šablonu z každé oblasti. Pokud jedna stejná šablona rozvíjí více oblastí, stačí jednou.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4914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F150-E127-4526-889F-47418C4ACA82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570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5928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7762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EF50E4-E158-42EC-BDB5-6CD367FC2134}" type="slidenum">
              <a:rPr lang="cs-CZ" smtClean="0"/>
              <a:pPr>
                <a:defRPr/>
              </a:pPr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28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l">
              <a:buNone/>
              <a:defRPr sz="7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58D82-FA15-4884-8C3D-D396CA68B4CE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F8027-E239-41C8-84FC-B2D23C4BD0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56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CAF2A-1A0A-45DF-8320-506CF74C64F2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856B1-2BCD-4649-BE4E-21CE878684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28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C7C38-C487-466D-A844-0423EC146EFB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6258B-CE6F-40A9-B9DE-A8DC624686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685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515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3811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chemeClr val="tx1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l">
              <a:buNone/>
              <a:defRPr sz="7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662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cs-CZ" sz="2800" b="1" kern="1200" dirty="0">
                <a:solidFill>
                  <a:srgbClr val="428D96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003675"/>
          </a:xfrm>
        </p:spPr>
        <p:txBody>
          <a:bodyPr>
            <a:normAutofit/>
          </a:bodyPr>
          <a:lstStyle>
            <a:lvl1pPr marL="0" indent="0">
              <a:buNone/>
              <a:defRPr sz="2000" b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Předepsané písmo</a:t>
            </a:r>
          </a:p>
          <a:p>
            <a:pPr lvl="0"/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01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798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>
            <a:lvl2pPr>
              <a:defRPr sz="2000" b="1">
                <a:latin typeface="+mn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66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cs-CZ" sz="20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90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7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29300"/>
            <a:ext cx="4613275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cs-CZ" sz="2800" b="1" kern="1200" dirty="0">
                <a:solidFill>
                  <a:srgbClr val="428D96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03675"/>
          </a:xfrm>
        </p:spPr>
        <p:txBody>
          <a:bodyPr>
            <a:normAutofit/>
          </a:bodyPr>
          <a:lstStyle>
            <a:lvl1pPr marL="0" indent="0">
              <a:buNone/>
              <a:defRPr sz="2000" b="0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</p:spTree>
    <p:extLst>
      <p:ext uri="{BB962C8B-B14F-4D97-AF65-F5344CB8AC3E}">
        <p14:creationId xmlns:p14="http://schemas.microsoft.com/office/powerpoint/2010/main" val="1268599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7631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1051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5458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26.11.2018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53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01048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1463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58D82-FA15-4884-8C3D-D396CA68B4CE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5F8027-E239-41C8-84FC-B2D23C4BD0C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33142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41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1B64D0-C786-4F3F-95E3-F8045E42212C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CA046-AFCA-43D6-9DDC-C6B18E0F7F1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20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B64D0-C786-4F3F-95E3-F8045E42212C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CA046-AFCA-43D6-9DDC-C6B18E0F7F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1311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C8B9EB-7622-49B8-B629-256009E552EC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FFDD68-6274-4197-99C4-367B255F4C5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7714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E9E022-D713-4173-9B79-C0B174CE31A3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9FA439-F3C5-401D-B5EC-5B15442BE6C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893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45D716-1BE4-42BD-89B9-FEDB2D743C6D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F52D3A-1038-46DC-A564-9B5E7131FB5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5022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87A4F8-756E-43B3-8682-2ADF84FC73B0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89D8-7EEC-44BB-93A5-3AB76D79E4F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03453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28E93D-53AE-44D2-84F4-6E1C8BE26458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2A248-6DFE-454A-9B51-57E86EADC95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6195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541F22-18C1-4EAB-8277-F2A18354F66B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7536AA-2D8C-4628-8625-B23EDEE8EA5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84817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8500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60411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8945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681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>
            <a:lvl2pPr>
              <a:defRPr sz="2000" b="1">
                <a:latin typeface="+mn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8B9EB-7622-49B8-B629-256009E552EC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FDD68-6274-4197-99C4-367B255F4C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19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15925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BCAF2A-1A0A-45DF-8320-506CF74C64F2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7856B1-2BCD-4649-BE4E-21CE8786844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3218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8C7C38-C487-466D-A844-0423EC146EFB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26258B-CE6F-40A9-B9DE-A8DC6246868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58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>
            <a:normAutofit/>
          </a:bodyPr>
          <a:lstStyle>
            <a:lvl1pPr marL="0" indent="0">
              <a:buNone/>
              <a:defRPr lang="cs-CZ" sz="20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 smtClean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buFont typeface="Arial" panose="020B0604020202020204" pitchFamily="34" charset="0"/>
              <a:buChar char="•"/>
              <a:defRPr lang="cs-CZ" sz="2000" b="0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9E022-D713-4173-9B79-C0B174CE31A3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9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FA439-F3C5-401D-B5EC-5B15442BE6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585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5D716-1BE4-42BD-89B9-FEDB2D743C6D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52D3A-1038-46DC-A564-9B5E7131FB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86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7A4F8-756E-43B3-8682-2ADF84FC73B0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A89D8-7EEC-44BB-93A5-3AB76D79E4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5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>
            <a:normAutofit/>
          </a:bodyPr>
          <a:lstStyle>
            <a:lvl1pPr>
              <a:defRPr sz="20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8E93D-53AE-44D2-84F4-6E1C8BE26458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2A248-6DFE-454A-9B51-57E86EADC9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968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41F22-18C1-4EAB-8277-F2A18354F66B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7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536AA-2D8C-4628-8625-B23EDEE8EA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69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792163"/>
            <a:ext cx="78867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Předepsané písmo Arial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2AD125-098A-42AC-A212-CC3B2F91EF15}" type="datetimeFigureOut">
              <a:rPr lang="cs-CZ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6CDA22-DD71-4B21-9618-D4D85ED52C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5834063"/>
            <a:ext cx="46101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82" r:id="rId11"/>
    <p:sldLayoutId id="2147483693" r:id="rId12"/>
    <p:sldLayoutId id="2147483694" r:id="rId13"/>
  </p:sldLayoutIdLst>
  <p:txStyles>
    <p:titleStyle>
      <a:lvl1pPr marL="5715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lang="cs-CZ" sz="2800" b="1" kern="1200" dirty="0">
          <a:solidFill>
            <a:srgbClr val="428D96"/>
          </a:solidFill>
          <a:latin typeface="+mn-lt"/>
          <a:ea typeface="+mn-ea"/>
          <a:cs typeface="Arial" panose="020B0604020202020204" pitchFamily="34" charset="0"/>
        </a:defRPr>
      </a:lvl1pPr>
      <a:lvl2pPr marL="5715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2pPr>
      <a:lvl3pPr marL="5715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3pPr>
      <a:lvl4pPr marL="5715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4pPr>
      <a:lvl5pPr marL="5715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10287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14859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9431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2400300" indent="-5715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428D96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792451"/>
            <a:ext cx="7886700" cy="89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5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Předepsané písmo </a:t>
            </a:r>
            <a:r>
              <a:rPr lang="cs-CZ" dirty="0" err="1"/>
              <a:t>Arial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4E76D02-AD12-4212-8B08-025A0969B009}" type="datetimeFigureOut">
              <a:rPr lang="cs-CZ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26.11.2018</a:t>
            </a:fld>
            <a:endParaRPr lang="cs-CZ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cs-CZ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5DE4A4EA-A9C1-45FB-BB29-DA4DE3358264}" type="slidenum">
              <a:rPr lang="cs-CZ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6200" y="5834515"/>
            <a:ext cx="4611600" cy="1023485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4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76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txStyles>
    <p:titleStyle>
      <a:lvl1pPr marL="571500" indent="-571500" algn="l" defTabSz="914400" rtl="0" eaLnBrk="1" latinLnBrk="0" hangingPunct="1">
        <a:lnSpc>
          <a:spcPct val="90000"/>
        </a:lnSpc>
        <a:spcBef>
          <a:spcPct val="0"/>
        </a:spcBef>
        <a:buNone/>
        <a:defRPr lang="cs-CZ" sz="2800" b="1" kern="1200" dirty="0">
          <a:solidFill>
            <a:srgbClr val="388991"/>
          </a:solidFill>
          <a:latin typeface="+mn-lt"/>
          <a:ea typeface="+mn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2AD125-098A-42AC-A212-CC3B2F91EF15}" type="datetimeFigureOut">
              <a:rPr lang="cs-CZ" smtClean="0"/>
              <a:pPr>
                <a:defRPr/>
              </a:pPr>
              <a:t>26.11.2018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D6CDA22-DD71-4B21-9618-D4D85ED52C6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132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programmes/erasmus-plus/resources/distance-calculator_cs" TargetMode="External"/><Relationship Id="rId1" Type="http://schemas.openxmlformats.org/officeDocument/2006/relationships/slideLayout" Target="../slideLayouts/slideLayout2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mailto:Krivanek.maspvvenkov@seznam.cz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32475" y="609599"/>
            <a:ext cx="7346196" cy="4768313"/>
          </a:xfrm>
        </p:spPr>
        <p:txBody>
          <a:bodyPr>
            <a:normAutofit fontScale="90000"/>
          </a:bodyPr>
          <a:lstStyle/>
          <a:p>
            <a:r>
              <a:rPr lang="cs-CZ" altLang="cs-CZ" sz="5400" b="1" dirty="0">
                <a:cs typeface="Arial" panose="020B0604020202020204" pitchFamily="34" charset="0"/>
              </a:rPr>
              <a:t>Šablony II</a:t>
            </a:r>
            <a:br>
              <a:rPr lang="cs-CZ" altLang="cs-CZ" sz="5400" b="1" dirty="0">
                <a:cs typeface="Arial" panose="020B0604020202020204" pitchFamily="34" charset="0"/>
              </a:rPr>
            </a:br>
            <a:r>
              <a:rPr lang="cs-CZ" sz="4000" b="1" dirty="0">
                <a:cs typeface="Arial" panose="020B0604020202020204" pitchFamily="34" charset="0"/>
              </a:rPr>
              <a:t>Výzva č. 02_18_063 </a:t>
            </a:r>
            <a:r>
              <a:rPr lang="cs-CZ" altLang="cs-CZ" sz="4000" b="1" dirty="0">
                <a:cs typeface="Arial" panose="020B0604020202020204" pitchFamily="34" charset="0"/>
              </a:rPr>
              <a:t>OP VVV</a:t>
            </a:r>
            <a:br>
              <a:rPr lang="cs-CZ" altLang="cs-CZ" sz="4000" b="1" dirty="0">
                <a:cs typeface="Arial" panose="020B0604020202020204" pitchFamily="34" charset="0"/>
              </a:rPr>
            </a:br>
            <a:br>
              <a:rPr lang="cs-CZ" altLang="cs-CZ" sz="32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b="1" dirty="0">
                <a:cs typeface="Arial" panose="020B0604020202020204" pitchFamily="34" charset="0"/>
              </a:rPr>
              <a:t>Semináře 22.3.2018</a:t>
            </a:r>
            <a:br>
              <a:rPr lang="cs-CZ" altLang="cs-CZ" b="1" dirty="0">
                <a:cs typeface="Arial" panose="020B0604020202020204" pitchFamily="34" charset="0"/>
              </a:rPr>
            </a:br>
            <a:r>
              <a:rPr lang="cs-CZ" altLang="cs-CZ" b="1" dirty="0">
                <a:cs typeface="Arial" panose="020B0604020202020204" pitchFamily="34" charset="0"/>
              </a:rPr>
              <a:t>Kralice na Hané</a:t>
            </a:r>
            <a:br>
              <a:rPr lang="cs-CZ" altLang="cs-CZ" b="1" dirty="0">
                <a:cs typeface="Arial" panose="020B0604020202020204" pitchFamily="34" charset="0"/>
              </a:rPr>
            </a:br>
            <a:br>
              <a:rPr lang="cs-CZ" altLang="cs-CZ" b="1" dirty="0">
                <a:cs typeface="Arial" panose="020B0604020202020204" pitchFamily="34" charset="0"/>
              </a:rPr>
            </a:br>
            <a:r>
              <a:rPr lang="cs-CZ" altLang="cs-CZ" b="1" dirty="0">
                <a:cs typeface="Arial" panose="020B0604020202020204" pitchFamily="34" charset="0"/>
              </a:rPr>
              <a:t>Mgr. Jaroslav Křivánek</a:t>
            </a:r>
            <a:br>
              <a:rPr lang="cs-CZ" altLang="cs-CZ" b="1" dirty="0">
                <a:cs typeface="Arial" panose="020B0604020202020204" pitchFamily="34" charset="0"/>
              </a:rPr>
            </a:br>
            <a:r>
              <a:rPr lang="cs-CZ" altLang="cs-CZ" b="1" dirty="0">
                <a:cs typeface="Arial" panose="020B0604020202020204" pitchFamily="34" charset="0"/>
              </a:rPr>
              <a:t>Prostějov venkov o.p.s.</a:t>
            </a:r>
            <a:br>
              <a:rPr lang="cs-CZ" altLang="cs-CZ" b="1" dirty="0">
                <a:cs typeface="Arial" panose="020B0604020202020204" pitchFamily="34" charset="0"/>
              </a:rPr>
            </a:b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124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0" y="1686660"/>
            <a:ext cx="7886700" cy="898525"/>
          </a:xfrm>
        </p:spPr>
        <p:txBody>
          <a:bodyPr>
            <a:noAutofit/>
          </a:bodyPr>
          <a:lstStyle/>
          <a:p>
            <a:pPr algn="ctr"/>
            <a:r>
              <a:rPr lang="cs-CZ" altLang="cs-CZ" sz="3600" u="sng" dirty="0"/>
              <a:t>Minimální</a:t>
            </a:r>
            <a:r>
              <a:rPr lang="cs-CZ" altLang="cs-CZ" sz="3600" dirty="0"/>
              <a:t> alokace pro 1 projekt (předpokládaná částka)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628650" y="3262965"/>
            <a:ext cx="6717547" cy="2750377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4000" b="1" dirty="0">
                <a:latin typeface="+mn-lt"/>
              </a:rPr>
              <a:t>100 000 Kč</a:t>
            </a:r>
          </a:p>
          <a:p>
            <a:pPr marL="0" indent="0" algn="ctr" fontAlgn="auto">
              <a:spcAft>
                <a:spcPts val="0"/>
              </a:spcAft>
              <a:buNone/>
              <a:defRPr/>
            </a:pPr>
            <a:endParaRPr lang="cs-CZ" sz="4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907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1478" y="2898183"/>
            <a:ext cx="7346196" cy="991891"/>
          </a:xfrm>
        </p:spPr>
        <p:txBody>
          <a:bodyPr>
            <a:normAutofit/>
          </a:bodyPr>
          <a:lstStyle/>
          <a:p>
            <a:r>
              <a:rPr lang="cs-CZ" altLang="cs-CZ" sz="5400" b="1" dirty="0">
                <a:cs typeface="Arial" panose="020B0604020202020204" pitchFamily="34" charset="0"/>
              </a:rPr>
              <a:t>Dotazníkové šetření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143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8090" y="338990"/>
            <a:ext cx="7886700" cy="898237"/>
          </a:xfrm>
        </p:spPr>
        <p:txBody>
          <a:bodyPr>
            <a:normAutofit/>
          </a:bodyPr>
          <a:lstStyle/>
          <a:p>
            <a:pPr marL="0" indent="0" algn="ctr"/>
            <a:r>
              <a:rPr lang="cs-CZ" dirty="0"/>
              <a:t>Dotazníkové 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8091" y="1237227"/>
            <a:ext cx="7344086" cy="4758238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Nutnost zvolit min. 1 šablonu rozvíjející nejslabší oblast žadatele, která vyplynula z dotazníkového šetření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SVČ: nutno zvolit ještě další povinnou šablonu v oblasti inkluze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Výstup z dotazníku je povinnou přílohou k žádosti o podporu (a zároveň </a:t>
            </a:r>
            <a:r>
              <a:rPr lang="cs-CZ" sz="2800" b="1" dirty="0" err="1">
                <a:latin typeface="+mn-lt"/>
              </a:rPr>
              <a:t>ZZoR</a:t>
            </a:r>
            <a:r>
              <a:rPr lang="cs-CZ" sz="2800" b="1" dirty="0">
                <a:latin typeface="+mn-lt"/>
              </a:rPr>
              <a:t> šablony I)</a:t>
            </a:r>
          </a:p>
        </p:txBody>
      </p:sp>
    </p:spTree>
    <p:extLst>
      <p:ext uri="{BB962C8B-B14F-4D97-AF65-F5344CB8AC3E}">
        <p14:creationId xmlns:p14="http://schemas.microsoft.com/office/powerpoint/2010/main" val="3333834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8990"/>
            <a:ext cx="7886700" cy="898237"/>
          </a:xfrm>
        </p:spPr>
        <p:txBody>
          <a:bodyPr>
            <a:normAutofit/>
          </a:bodyPr>
          <a:lstStyle/>
          <a:p>
            <a:pPr marL="0" indent="0" algn="ctr"/>
            <a:r>
              <a:rPr lang="cs-CZ" dirty="0"/>
              <a:t>Dotazníkové šetření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1081" y="1237227"/>
            <a:ext cx="7809497" cy="4758238"/>
          </a:xfrm>
        </p:spPr>
        <p:txBody>
          <a:bodyPr>
            <a:normAutofit fontScale="92500" lnSpcReduction="10000"/>
          </a:bodyPr>
          <a:lstStyle/>
          <a:p>
            <a:r>
              <a:rPr lang="cs-CZ" sz="2400" b="1" dirty="0">
                <a:latin typeface="+mn-lt"/>
              </a:rPr>
              <a:t>Termíny vyplňování:</a:t>
            </a:r>
          </a:p>
          <a:p>
            <a:endParaRPr lang="cs-CZ" sz="2400" b="1" dirty="0">
              <a:latin typeface="+mn-lt"/>
            </a:endParaRPr>
          </a:p>
          <a:p>
            <a:pPr marL="457200" indent="-457200">
              <a:buAutoNum type="arabicPeriod"/>
            </a:pPr>
            <a:r>
              <a:rPr lang="cs-CZ" sz="2400" b="1" dirty="0">
                <a:latin typeface="+mn-lt"/>
              </a:rPr>
              <a:t>Školy, které se neúčastnily Šablon I (+ ŠD/ŠK/SVČ/ZUŠ pod stejným RED IZO, nebo samostatně zřízené)</a:t>
            </a:r>
          </a:p>
          <a:p>
            <a:r>
              <a:rPr lang="cs-CZ" sz="2400" b="1" dirty="0">
                <a:latin typeface="+mn-lt"/>
              </a:rPr>
              <a:t>od: vyhlášení výzvy</a:t>
            </a:r>
          </a:p>
          <a:p>
            <a:r>
              <a:rPr lang="cs-CZ" sz="2400" b="1" dirty="0">
                <a:latin typeface="+mn-lt"/>
              </a:rPr>
              <a:t>do: ukončení výzvy</a:t>
            </a:r>
          </a:p>
          <a:p>
            <a:pPr marL="457200" lvl="1" indent="0">
              <a:buNone/>
            </a:pPr>
            <a:endParaRPr lang="cs-CZ" b="1" dirty="0">
              <a:latin typeface="+mn-lt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cs-CZ" sz="2400" b="1" dirty="0">
                <a:latin typeface="+mn-lt"/>
              </a:rPr>
              <a:t>Školy, které se účastní/</a:t>
            </a:r>
            <a:r>
              <a:rPr lang="cs-CZ" sz="2400" b="1" dirty="0" err="1">
                <a:latin typeface="+mn-lt"/>
              </a:rPr>
              <a:t>ly</a:t>
            </a:r>
            <a:r>
              <a:rPr lang="cs-CZ" sz="2400" b="1" dirty="0">
                <a:latin typeface="+mn-lt"/>
              </a:rPr>
              <a:t> Šablony I (+ ŠD/ŠK/SVČ/ZUŠ, pod stejným RED IZO)</a:t>
            </a:r>
          </a:p>
          <a:p>
            <a:r>
              <a:rPr lang="cs-CZ" sz="2400" b="1" dirty="0">
                <a:latin typeface="+mn-lt"/>
              </a:rPr>
              <a:t>od: nejdříve 6 měsíců před ukončením realizace projektu</a:t>
            </a:r>
          </a:p>
          <a:p>
            <a:r>
              <a:rPr lang="cs-CZ" sz="2400" b="1" dirty="0">
                <a:latin typeface="+mn-lt"/>
              </a:rPr>
              <a:t>do: konce realizace projektu (</a:t>
            </a:r>
            <a:r>
              <a:rPr lang="cs-CZ" sz="2400" b="1" u="sng" dirty="0">
                <a:latin typeface="+mn-lt"/>
              </a:rPr>
              <a:t>ne po konci!</a:t>
            </a:r>
            <a:r>
              <a:rPr lang="cs-CZ" sz="2400" b="1" dirty="0">
                <a:latin typeface="+mn-lt"/>
              </a:rPr>
              <a:t>)</a:t>
            </a:r>
          </a:p>
          <a:p>
            <a:pPr marL="1143000" lvl="1" indent="-457200">
              <a:buFont typeface="+mj-lt"/>
              <a:buAutoNum type="arabicPeriod" startAt="2"/>
            </a:pP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5431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216976" y="464904"/>
            <a:ext cx="7036231" cy="898525"/>
          </a:xfrm>
        </p:spPr>
        <p:txBody>
          <a:bodyPr>
            <a:normAutofit/>
          </a:bodyPr>
          <a:lstStyle/>
          <a:p>
            <a:r>
              <a:rPr lang="cs-CZ" altLang="cs-CZ" sz="3600" dirty="0"/>
              <a:t>MŠ, ZŠ, které realizují Šablony I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216976" y="1363429"/>
            <a:ext cx="7886700" cy="4896469"/>
          </a:xfrm>
        </p:spPr>
        <p:txBody>
          <a:bodyPr rtlCol="0">
            <a:no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Vyplňují </a:t>
            </a:r>
            <a:r>
              <a:rPr lang="cs-CZ" sz="2800" b="1" u="sng" dirty="0">
                <a:latin typeface="+mn-lt"/>
              </a:rPr>
              <a:t>JEDEN</a:t>
            </a:r>
            <a:r>
              <a:rPr lang="cs-CZ" sz="2800" b="1" dirty="0">
                <a:latin typeface="+mn-lt"/>
              </a:rPr>
              <a:t> dotazník pro Šablony I </a:t>
            </a:r>
            <a:r>
              <a:rPr lang="cs-CZ" sz="2800" b="1" dirty="0" err="1">
                <a:latin typeface="+mn-lt"/>
              </a:rPr>
              <a:t>i</a:t>
            </a:r>
            <a:r>
              <a:rPr lang="cs-CZ" sz="2800" b="1" dirty="0">
                <a:latin typeface="+mn-lt"/>
              </a:rPr>
              <a:t> pro Šablony II</a:t>
            </a:r>
            <a:endParaRPr lang="cs-CZ" sz="3200" b="1" dirty="0">
              <a:latin typeface="+mn-lt"/>
            </a:endParaRPr>
          </a:p>
          <a:p>
            <a:pPr marL="1143000" lvl="1" indent="-457200" fontAlgn="auto">
              <a:spcAft>
                <a:spcPts val="0"/>
              </a:spcAft>
              <a:defRPr/>
            </a:pPr>
            <a:endParaRPr lang="cs-CZ" b="1" dirty="0">
              <a:latin typeface="+mn-lt"/>
            </a:endParaRP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Pro Šablony I slouží jako vyhodnocení prvního projektu (+ prokazuje posun v případě indikátoru 5 10 10)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endParaRPr lang="cs-CZ" b="1" dirty="0">
              <a:latin typeface="+mn-lt"/>
            </a:endParaRP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b="1" dirty="0">
                <a:latin typeface="+mn-lt"/>
              </a:rPr>
              <a:t>Pro Šablony II slouží zároveň jako vstupní dotazník – vyhodnocuje aktuální nejslabší oblast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endParaRPr lang="cs-CZ" b="1" dirty="0">
              <a:latin typeface="+mn-lt"/>
            </a:endParaRPr>
          </a:p>
          <a:p>
            <a:pPr marL="1143000" lvl="1" indent="-457200">
              <a:defRPr/>
            </a:pPr>
            <a:r>
              <a:rPr lang="cs-CZ" b="1" dirty="0">
                <a:latin typeface="+mn-lt"/>
              </a:rPr>
              <a:t>Po vyplnění dotazníku jsou škole vygenerovány výstupy potřebné jak pro ukončení Šablon I, tak pro vstup do Šablon II.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endParaRPr lang="cs-CZ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5378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1478" y="2898183"/>
            <a:ext cx="7516678" cy="991891"/>
          </a:xfrm>
        </p:spPr>
        <p:txBody>
          <a:bodyPr>
            <a:normAutofit/>
          </a:bodyPr>
          <a:lstStyle/>
          <a:p>
            <a:r>
              <a:rPr lang="cs-CZ" altLang="cs-CZ" sz="5400" b="1" dirty="0">
                <a:cs typeface="Arial" panose="020B0604020202020204" pitchFamily="34" charset="0"/>
              </a:rPr>
              <a:t>Šablony II - seznam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294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18455" y="609600"/>
            <a:ext cx="6538858" cy="816244"/>
          </a:xfrm>
        </p:spPr>
        <p:txBody>
          <a:bodyPr/>
          <a:lstStyle/>
          <a:p>
            <a:r>
              <a:rPr lang="en-US" dirty="0"/>
              <a:t>I. </a:t>
            </a:r>
            <a:r>
              <a:rPr lang="en-US" dirty="0" err="1"/>
              <a:t>Aktivity</a:t>
            </a:r>
            <a:r>
              <a:rPr lang="en-US" dirty="0"/>
              <a:t> pro </a:t>
            </a:r>
            <a:r>
              <a:rPr lang="en-US" dirty="0" err="1"/>
              <a:t>mateřské</a:t>
            </a:r>
            <a:r>
              <a:rPr lang="en-US" dirty="0"/>
              <a:t> </a:t>
            </a:r>
            <a:r>
              <a:rPr lang="en-US" dirty="0" err="1"/>
              <a:t>školy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18454" y="1565330"/>
            <a:ext cx="6538859" cy="4476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/>
              <a:t>Personální podpora </a:t>
            </a:r>
          </a:p>
          <a:p>
            <a:pPr marL="357188" lvl="1" indent="-357188"/>
            <a:r>
              <a:rPr lang="cs-CZ" sz="2200" dirty="0"/>
              <a:t>2.I/1 Školní asistent – personální podpora MŠ </a:t>
            </a:r>
          </a:p>
          <a:p>
            <a:pPr marL="357188" lvl="1" indent="-357188"/>
            <a:r>
              <a:rPr lang="cs-CZ" sz="2200" dirty="0"/>
              <a:t>2.I/2 Školní speciální pedagog – personální podpora MŠ</a:t>
            </a:r>
          </a:p>
          <a:p>
            <a:pPr marL="357188" lvl="1" indent="-357188"/>
            <a:r>
              <a:rPr lang="pl-PL" sz="2200" dirty="0"/>
              <a:t>2.I/3 Školní psycholog – personální podpora MŠ </a:t>
            </a:r>
          </a:p>
          <a:p>
            <a:pPr marL="357188" lvl="1" indent="-357188"/>
            <a:r>
              <a:rPr lang="pt-BR" sz="2200" dirty="0"/>
              <a:t>2.I/4 Sociální pedagog – personální podpora MŠ </a:t>
            </a:r>
            <a:endParaRPr lang="cs-CZ" sz="2200" dirty="0"/>
          </a:p>
          <a:p>
            <a:pPr marL="357188" lvl="1" indent="-357188"/>
            <a:r>
              <a:rPr lang="cs-CZ" sz="2200" dirty="0"/>
              <a:t>2.I/5 Chůva – personální podpora MŠ</a:t>
            </a:r>
          </a:p>
        </p:txBody>
      </p:sp>
    </p:spTree>
    <p:extLst>
      <p:ext uri="{BB962C8B-B14F-4D97-AF65-F5344CB8AC3E}">
        <p14:creationId xmlns:p14="http://schemas.microsoft.com/office/powerpoint/2010/main" val="2989798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609600"/>
            <a:ext cx="6678343" cy="816244"/>
          </a:xfrm>
        </p:spPr>
        <p:txBody>
          <a:bodyPr/>
          <a:lstStyle/>
          <a:p>
            <a:r>
              <a:rPr lang="en-US" dirty="0"/>
              <a:t>I. </a:t>
            </a:r>
            <a:r>
              <a:rPr lang="en-US" dirty="0" err="1"/>
              <a:t>Aktivity</a:t>
            </a:r>
            <a:r>
              <a:rPr lang="en-US" dirty="0"/>
              <a:t> pro </a:t>
            </a:r>
            <a:r>
              <a:rPr lang="en-US" dirty="0" err="1"/>
              <a:t>mateřské</a:t>
            </a:r>
            <a:r>
              <a:rPr lang="en-US" dirty="0"/>
              <a:t> </a:t>
            </a:r>
            <a:r>
              <a:rPr lang="en-US" dirty="0" err="1"/>
              <a:t>školy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565330"/>
            <a:ext cx="7098224" cy="44760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Osobnostně sociální a profesní rozvoj pedagogů MŠ</a:t>
            </a:r>
          </a:p>
          <a:p>
            <a:pPr marL="449263" lvl="1" indent="-355600"/>
            <a:r>
              <a:rPr lang="cs-CZ" sz="2000" dirty="0"/>
              <a:t>2.I/6 Vzdělávání pedagogických pracovníků MŠ – DVPP v rozsahu 8</a:t>
            </a:r>
          </a:p>
          <a:p>
            <a:pPr marL="449263" lvl="1" indent="-355600"/>
            <a:r>
              <a:rPr lang="cs-CZ" sz="2000" dirty="0"/>
              <a:t>2.I/7 Profesní rozvoj předškolních pedagogů prostřednictvím supervize / </a:t>
            </a:r>
            <a:r>
              <a:rPr lang="cs-CZ" sz="2000" dirty="0" err="1"/>
              <a:t>mentoringu</a:t>
            </a:r>
            <a:r>
              <a:rPr lang="cs-CZ" sz="2000" dirty="0"/>
              <a:t> / </a:t>
            </a:r>
            <a:r>
              <a:rPr lang="cs-CZ" sz="2000" dirty="0" err="1"/>
              <a:t>koučinku</a:t>
            </a:r>
            <a:endParaRPr lang="cs-CZ" sz="2000" dirty="0"/>
          </a:p>
          <a:p>
            <a:pPr marL="449263" lvl="1" indent="-355600"/>
            <a:r>
              <a:rPr lang="cs-CZ" sz="2000" dirty="0"/>
              <a:t>2.I/8 Sdílení zkušeností pedagogů z různých škol/školských zařízení prostřednictvím vzájemných návštěv</a:t>
            </a:r>
          </a:p>
          <a:p>
            <a:pPr marL="449263" lvl="1" indent="-355600"/>
            <a:r>
              <a:rPr lang="cs-CZ" sz="2000" dirty="0"/>
              <a:t>2.I/9 Nové metody ve vzdělávání předškolních dětí</a:t>
            </a:r>
          </a:p>
          <a:p>
            <a:pPr marL="449263" lvl="1" indent="-355600"/>
            <a:r>
              <a:rPr lang="pl-PL" sz="2000" dirty="0"/>
              <a:t>2.I/10 Zapojení odborníka z praxe do vzdělávání v MŠ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149283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71959" y="609600"/>
            <a:ext cx="6585353" cy="816244"/>
          </a:xfrm>
        </p:spPr>
        <p:txBody>
          <a:bodyPr/>
          <a:lstStyle/>
          <a:p>
            <a:r>
              <a:rPr lang="en-US" dirty="0"/>
              <a:t>I. </a:t>
            </a:r>
            <a:r>
              <a:rPr lang="en-US" dirty="0" err="1"/>
              <a:t>Aktivity</a:t>
            </a:r>
            <a:r>
              <a:rPr lang="en-US" dirty="0"/>
              <a:t> pro </a:t>
            </a:r>
            <a:r>
              <a:rPr lang="en-US" dirty="0" err="1"/>
              <a:t>mateřské</a:t>
            </a:r>
            <a:r>
              <a:rPr lang="en-US" dirty="0"/>
              <a:t> </a:t>
            </a:r>
            <a:r>
              <a:rPr lang="en-US" dirty="0" err="1"/>
              <a:t>školy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71959" y="1565329"/>
            <a:ext cx="6585354" cy="44760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Aktivity rozvíjející ICT v MŠ</a:t>
            </a:r>
          </a:p>
          <a:p>
            <a:pPr lvl="1"/>
            <a:r>
              <a:rPr lang="cs-CZ" sz="2400" dirty="0"/>
              <a:t>2.I/11 Využití ICT ve vzdělávání v MŠ </a:t>
            </a:r>
          </a:p>
          <a:p>
            <a:pPr marL="0" indent="0">
              <a:buNone/>
            </a:pPr>
            <a:r>
              <a:rPr lang="cs-CZ" sz="2800" dirty="0"/>
              <a:t>Rozvojové aktivity MŠ</a:t>
            </a:r>
          </a:p>
          <a:p>
            <a:pPr lvl="1"/>
            <a:r>
              <a:rPr lang="da-DK" sz="2400" dirty="0"/>
              <a:t>2.I/12 Projektový den ve škole</a:t>
            </a:r>
          </a:p>
          <a:p>
            <a:pPr lvl="1"/>
            <a:r>
              <a:rPr lang="cs-CZ" sz="2400" dirty="0"/>
              <a:t>2.I/13 Projektový den mimo školu</a:t>
            </a:r>
          </a:p>
          <a:p>
            <a:pPr marL="0" indent="0">
              <a:buNone/>
            </a:pPr>
            <a:r>
              <a:rPr lang="cs-CZ" sz="2800" dirty="0"/>
              <a:t>Spolupráce s rodiči dětí MŠ a veřejností</a:t>
            </a:r>
          </a:p>
          <a:p>
            <a:pPr lvl="1"/>
            <a:r>
              <a:rPr lang="cs-CZ" sz="2400" dirty="0"/>
              <a:t>2.I/14 Odborně zaměřená tematická setkávání a spolupráce s rodiči dětí v MŠ</a:t>
            </a:r>
          </a:p>
          <a:p>
            <a:pPr lvl="1"/>
            <a:r>
              <a:rPr lang="cs-CZ" sz="2400" dirty="0"/>
              <a:t>2.I/15 Komunitně osvětová setkávání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3223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609600"/>
            <a:ext cx="6678343" cy="816244"/>
          </a:xfrm>
        </p:spPr>
        <p:txBody>
          <a:bodyPr/>
          <a:lstStyle/>
          <a:p>
            <a:r>
              <a:rPr lang="en-US" dirty="0"/>
              <a:t>I</a:t>
            </a:r>
            <a:r>
              <a:rPr lang="cs-CZ" dirty="0"/>
              <a:t>I</a:t>
            </a:r>
            <a:r>
              <a:rPr lang="en-US" dirty="0"/>
              <a:t>. </a:t>
            </a:r>
            <a:r>
              <a:rPr lang="en-US" dirty="0" err="1"/>
              <a:t>Aktivity</a:t>
            </a:r>
            <a:r>
              <a:rPr lang="en-US" dirty="0"/>
              <a:t> pro </a:t>
            </a:r>
            <a:r>
              <a:rPr lang="cs-CZ" dirty="0"/>
              <a:t>základní </a:t>
            </a:r>
            <a:r>
              <a:rPr lang="en-US" dirty="0" err="1"/>
              <a:t>školy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565330"/>
            <a:ext cx="7098224" cy="44760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Personální podpora</a:t>
            </a:r>
          </a:p>
          <a:p>
            <a:pPr marL="357188" lvl="1"/>
            <a:r>
              <a:rPr lang="cs-CZ" sz="2400" dirty="0"/>
              <a:t>2.II/1 Školní asistent – personální podpora ZŠ</a:t>
            </a:r>
          </a:p>
          <a:p>
            <a:pPr marL="357188" lvl="1"/>
            <a:r>
              <a:rPr lang="cs-CZ" sz="2400" dirty="0"/>
              <a:t>2.II/2 Školní speciální pedagog – personální podpora ZŠ</a:t>
            </a:r>
          </a:p>
          <a:p>
            <a:pPr marL="357188" lvl="1"/>
            <a:r>
              <a:rPr lang="cs-CZ" sz="2400" dirty="0"/>
              <a:t>2.II/3 Školní psycholog – personální podpora ZŠ</a:t>
            </a:r>
          </a:p>
          <a:p>
            <a:pPr marL="357188" lvl="1"/>
            <a:r>
              <a:rPr lang="cs-CZ" sz="2400" dirty="0"/>
              <a:t>2.II/4 Sociální pedagog – personální podpora ZŠ </a:t>
            </a:r>
          </a:p>
          <a:p>
            <a:pPr marL="357188" lvl="1"/>
            <a:r>
              <a:rPr lang="cs-CZ" sz="2400" dirty="0"/>
              <a:t>2.II/5 Školní kariérový poradce – personální podpora ZŠ </a:t>
            </a:r>
          </a:p>
        </p:txBody>
      </p:sp>
    </p:spTree>
    <p:extLst>
      <p:ext uri="{BB962C8B-B14F-4D97-AF65-F5344CB8AC3E}">
        <p14:creationId xmlns:p14="http://schemas.microsoft.com/office/powerpoint/2010/main" val="149115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5079" y="491911"/>
            <a:ext cx="3307919" cy="898525"/>
          </a:xfrm>
        </p:spPr>
        <p:txBody>
          <a:bodyPr>
            <a:normAutofit/>
          </a:bodyPr>
          <a:lstStyle/>
          <a:p>
            <a:r>
              <a:rPr lang="cs-CZ" sz="3200" dirty="0"/>
              <a:t>Program</a:t>
            </a:r>
            <a:endParaRPr lang="cs-CZ" sz="3200" dirty="0">
              <a:solidFill>
                <a:srgbClr val="428D96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1126" y="1520968"/>
            <a:ext cx="6347714" cy="38807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Základní informace o výzvě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Dotazníkové šetření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Změny oproti výzvě Šablony 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Představení šablon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Hodnotící proces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152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216976"/>
            <a:ext cx="6678343" cy="712922"/>
          </a:xfrm>
        </p:spPr>
        <p:txBody>
          <a:bodyPr/>
          <a:lstStyle/>
          <a:p>
            <a:r>
              <a:rPr lang="en-US" dirty="0"/>
              <a:t>I</a:t>
            </a:r>
            <a:r>
              <a:rPr lang="cs-CZ" dirty="0"/>
              <a:t>I</a:t>
            </a:r>
            <a:r>
              <a:rPr lang="en-US" dirty="0"/>
              <a:t>. </a:t>
            </a:r>
            <a:r>
              <a:rPr lang="en-US" dirty="0" err="1"/>
              <a:t>Aktivity</a:t>
            </a:r>
            <a:r>
              <a:rPr lang="en-US" dirty="0"/>
              <a:t> pro </a:t>
            </a:r>
            <a:r>
              <a:rPr lang="cs-CZ" dirty="0"/>
              <a:t>základní </a:t>
            </a:r>
            <a:r>
              <a:rPr lang="en-US" dirty="0" err="1"/>
              <a:t>školy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929898"/>
            <a:ext cx="7098224" cy="51114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Osobnostně sociální a profesní rozvoj pedagogů ZŠ</a:t>
            </a:r>
          </a:p>
          <a:p>
            <a:r>
              <a:rPr lang="cs-CZ" sz="2000" dirty="0"/>
              <a:t>2.II/6 Vzdělávání pedagogických pracovníků ZŠ – DVPP v rozsahu 8 hodin</a:t>
            </a:r>
          </a:p>
          <a:p>
            <a:r>
              <a:rPr lang="cs-CZ" sz="2000" dirty="0"/>
              <a:t>2.II/7 Vzdělávání pedagogického sboru ZŠ zaměřené na inkluzi – vzdělávací akce v rozsahu 8 hodin</a:t>
            </a:r>
          </a:p>
          <a:p>
            <a:r>
              <a:rPr lang="cs-CZ" sz="2000" dirty="0"/>
              <a:t>2.II/8 Vzájemná spolupráce pedagogů ZŠ</a:t>
            </a:r>
          </a:p>
          <a:p>
            <a:r>
              <a:rPr lang="cs-CZ" sz="2000" dirty="0"/>
              <a:t>2.II/9 Sdílení zkušeností pedagogů z různých škol/školských zařízení prostřednictvím vzájemných návštěv</a:t>
            </a:r>
          </a:p>
          <a:p>
            <a:r>
              <a:rPr lang="cs-CZ" sz="2000" dirty="0"/>
              <a:t>2.II/10 Tandemová výuka v ZŠ</a:t>
            </a:r>
          </a:p>
          <a:p>
            <a:r>
              <a:rPr lang="cs-CZ" sz="2000" dirty="0"/>
              <a:t>2.II/11 CLIL ve výuce v ZŠ</a:t>
            </a:r>
          </a:p>
          <a:p>
            <a:r>
              <a:rPr lang="cs-CZ" sz="2000" dirty="0"/>
              <a:t>2.II/12 Nové metody ve výuce v ZŠ</a:t>
            </a:r>
          </a:p>
          <a:p>
            <a:r>
              <a:rPr lang="cs-CZ" sz="2000" dirty="0"/>
              <a:t>2.II/13 Profesní rozvoj pedagogů ZŠ prostřednictvím supervize/</a:t>
            </a:r>
            <a:r>
              <a:rPr lang="cs-CZ" sz="2000" dirty="0" err="1"/>
              <a:t>mentoringu</a:t>
            </a:r>
            <a:r>
              <a:rPr lang="cs-CZ" sz="2000" dirty="0"/>
              <a:t>/</a:t>
            </a:r>
            <a:r>
              <a:rPr lang="cs-CZ" sz="2000" dirty="0" err="1"/>
              <a:t>koučinku</a:t>
            </a:r>
            <a:endParaRPr lang="cs-CZ" sz="2000" dirty="0"/>
          </a:p>
          <a:p>
            <a:r>
              <a:rPr lang="pl-PL" sz="2000" dirty="0"/>
              <a:t>2.II/14 Zapojení odborníka z praxe do výuky v ZŠ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975355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154983"/>
            <a:ext cx="6678343" cy="759417"/>
          </a:xfrm>
        </p:spPr>
        <p:txBody>
          <a:bodyPr/>
          <a:lstStyle/>
          <a:p>
            <a:r>
              <a:rPr lang="en-US" dirty="0"/>
              <a:t>I</a:t>
            </a:r>
            <a:r>
              <a:rPr lang="cs-CZ" dirty="0"/>
              <a:t>I</a:t>
            </a:r>
            <a:r>
              <a:rPr lang="en-US" dirty="0"/>
              <a:t>. </a:t>
            </a:r>
            <a:r>
              <a:rPr lang="en-US" dirty="0" err="1"/>
              <a:t>Aktivity</a:t>
            </a:r>
            <a:r>
              <a:rPr lang="en-US" dirty="0"/>
              <a:t> pro </a:t>
            </a:r>
            <a:r>
              <a:rPr lang="cs-CZ" dirty="0"/>
              <a:t>základní </a:t>
            </a:r>
            <a:r>
              <a:rPr lang="en-US" dirty="0" err="1"/>
              <a:t>školy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914400"/>
            <a:ext cx="7098224" cy="56878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Aktivity rozvíjející ICT v ZŠ</a:t>
            </a:r>
          </a:p>
          <a:p>
            <a:r>
              <a:rPr lang="pl-PL" sz="2000" dirty="0"/>
              <a:t>2.II/15 Zapojení ICT technika do výuky v ZŠ</a:t>
            </a:r>
          </a:p>
          <a:p>
            <a:r>
              <a:rPr lang="cs-CZ" sz="2000" dirty="0"/>
              <a:t>2.II/16 Využití ICT ve vzdělávání v ZŠ</a:t>
            </a:r>
          </a:p>
          <a:p>
            <a:pPr marL="0" indent="0">
              <a:buNone/>
            </a:pPr>
            <a:r>
              <a:rPr lang="cs-CZ" sz="2000" dirty="0" err="1"/>
              <a:t>Extrakurikulární</a:t>
            </a:r>
            <a:r>
              <a:rPr lang="cs-CZ" sz="2000" dirty="0"/>
              <a:t> a rozvojové aktivity ZŠ</a:t>
            </a:r>
          </a:p>
          <a:p>
            <a:r>
              <a:rPr lang="pl-PL" sz="2000" dirty="0"/>
              <a:t>2.II/17 Klub pro žáky ZŠ </a:t>
            </a:r>
          </a:p>
          <a:p>
            <a:r>
              <a:rPr lang="cs-CZ" sz="2000" dirty="0"/>
              <a:t>2.II/18 Doučování žáků ZŠ ohrožených školním neúspěchem  </a:t>
            </a:r>
          </a:p>
          <a:p>
            <a:r>
              <a:rPr lang="da-DK" sz="2000" dirty="0"/>
              <a:t>2.II/19 Projektový den ve škole</a:t>
            </a:r>
          </a:p>
          <a:p>
            <a:r>
              <a:rPr lang="pl-PL" sz="2000" dirty="0"/>
              <a:t>2.II/20 Projektový den mimo školu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Spolupráce s rodiči žáků ZŠ a veřejností</a:t>
            </a:r>
          </a:p>
          <a:p>
            <a:r>
              <a:rPr lang="cs-CZ" sz="2000" dirty="0"/>
              <a:t>2.II/21 Odborně zaměřená tematická setkávání a spolupráce s rodiči žáků ZŠ </a:t>
            </a:r>
          </a:p>
          <a:p>
            <a:r>
              <a:rPr lang="cs-CZ" sz="2000" dirty="0"/>
              <a:t>2.II/22 Komunitně osvětová setkávání </a:t>
            </a:r>
          </a:p>
        </p:txBody>
      </p:sp>
    </p:spTree>
    <p:extLst>
      <p:ext uri="{BB962C8B-B14F-4D97-AF65-F5344CB8AC3E}">
        <p14:creationId xmlns:p14="http://schemas.microsoft.com/office/powerpoint/2010/main" val="3381715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0"/>
            <a:ext cx="6678343" cy="1239864"/>
          </a:xfrm>
        </p:spPr>
        <p:txBody>
          <a:bodyPr>
            <a:normAutofit/>
          </a:bodyPr>
          <a:lstStyle/>
          <a:p>
            <a:r>
              <a:rPr lang="cs-CZ" dirty="0"/>
              <a:t>V. Aktivity pro školní družiny a školní kluby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627322"/>
            <a:ext cx="7098224" cy="50369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Personální podpora </a:t>
            </a:r>
          </a:p>
          <a:p>
            <a:r>
              <a:rPr lang="cs-CZ" sz="2400" dirty="0"/>
              <a:t>2.V/1 Školní asistent – personální podpora ŠD/ŠK</a:t>
            </a:r>
          </a:p>
          <a:p>
            <a:r>
              <a:rPr lang="cs-CZ" sz="2400" dirty="0"/>
              <a:t>2.V/2 Speciální pedagog – personální podpora ŠD/ŠK</a:t>
            </a:r>
          </a:p>
          <a:p>
            <a:r>
              <a:rPr lang="cs-CZ" sz="2400" dirty="0"/>
              <a:t>2.V/3 Sociální pedagog – personální podpora ŠD/ŠK </a:t>
            </a:r>
          </a:p>
        </p:txBody>
      </p:sp>
    </p:spTree>
    <p:extLst>
      <p:ext uri="{BB962C8B-B14F-4D97-AF65-F5344CB8AC3E}">
        <p14:creationId xmlns:p14="http://schemas.microsoft.com/office/powerpoint/2010/main" val="2046197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0"/>
            <a:ext cx="6678343" cy="1239864"/>
          </a:xfrm>
        </p:spPr>
        <p:txBody>
          <a:bodyPr>
            <a:normAutofit/>
          </a:bodyPr>
          <a:lstStyle/>
          <a:p>
            <a:r>
              <a:rPr lang="cs-CZ" dirty="0"/>
              <a:t>V. Aktivity pro školní družiny a školní kluby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425844"/>
            <a:ext cx="7098224" cy="52384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Osobnostně sociální a profesní rozvoj pedagogů ŠD/ŠK</a:t>
            </a:r>
          </a:p>
          <a:p>
            <a:r>
              <a:rPr lang="cs-CZ" sz="2400" dirty="0"/>
              <a:t>2.V/4 Vzdělávání pedagogických pracovníků ŠD/ŠK – DVPP v rozsahu 8 hodin</a:t>
            </a:r>
          </a:p>
          <a:p>
            <a:r>
              <a:rPr lang="cs-CZ" sz="2400" dirty="0"/>
              <a:t>2.V/5 Vzájemná spolupráce pedagogů ŠD/ŠK </a:t>
            </a:r>
          </a:p>
          <a:p>
            <a:r>
              <a:rPr lang="cs-CZ" sz="2400" dirty="0"/>
              <a:t>2.V/6 Sdílení zkušeností pedagogů z různých škol/školských zařízení prostřednictvím vzájemných návštěv</a:t>
            </a:r>
          </a:p>
          <a:p>
            <a:r>
              <a:rPr lang="cs-CZ" sz="2400" dirty="0"/>
              <a:t>2.V/7 Tandemové vzdělávání v ŠD/ŠK</a:t>
            </a:r>
          </a:p>
          <a:p>
            <a:r>
              <a:rPr lang="cs-CZ" sz="2400" dirty="0"/>
              <a:t>2.V/8 Zapojení odborníka z praxe do vzdělávání v ŠD/ŠK </a:t>
            </a:r>
          </a:p>
          <a:p>
            <a:r>
              <a:rPr lang="cs-CZ" sz="2400" dirty="0"/>
              <a:t>2.V/9 Nové metody ve vzdělávání v ŠD/ŠK </a:t>
            </a:r>
          </a:p>
        </p:txBody>
      </p:sp>
    </p:spTree>
    <p:extLst>
      <p:ext uri="{BB962C8B-B14F-4D97-AF65-F5344CB8AC3E}">
        <p14:creationId xmlns:p14="http://schemas.microsoft.com/office/powerpoint/2010/main" val="60382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0"/>
            <a:ext cx="6678343" cy="1239864"/>
          </a:xfrm>
        </p:spPr>
        <p:txBody>
          <a:bodyPr>
            <a:normAutofit/>
          </a:bodyPr>
          <a:lstStyle/>
          <a:p>
            <a:r>
              <a:rPr lang="cs-CZ" dirty="0"/>
              <a:t>V. Aktivity pro školní družiny a školní kluby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627322"/>
            <a:ext cx="7098224" cy="50369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Aktivity rozvíjející ICT v ŠD/ŠK </a:t>
            </a:r>
          </a:p>
          <a:p>
            <a:r>
              <a:rPr lang="cs-CZ" sz="2400" dirty="0"/>
              <a:t>2.V/10 Využití ICT ve vzdělávání v ŠK/ŠK</a:t>
            </a:r>
          </a:p>
          <a:p>
            <a:pPr marL="0" indent="0">
              <a:buNone/>
            </a:pPr>
            <a:r>
              <a:rPr lang="cs-CZ" sz="2400" dirty="0"/>
              <a:t>Zájmové a rozvojové aktivity ŠD/ŠK</a:t>
            </a:r>
          </a:p>
          <a:p>
            <a:r>
              <a:rPr lang="cs-CZ" sz="2400" dirty="0"/>
              <a:t>2.V/11 Klub pro účastníky ŠD/ŠK (Činnost klubu nesmí být poskytována účastníkům za úplatu. Klub je pro ŠD/ŠK novou aktivitou. To bude promítnuto do ŠVP školského zařízení)</a:t>
            </a:r>
          </a:p>
          <a:p>
            <a:r>
              <a:rPr lang="da-DK" sz="2400" dirty="0"/>
              <a:t>2.V/12 Projektový den v ŠD/ŠK</a:t>
            </a:r>
          </a:p>
          <a:p>
            <a:r>
              <a:rPr lang="cs-CZ" sz="2400" dirty="0"/>
              <a:t>2.V/13 Projektový den mimo ŠD/ŠK </a:t>
            </a:r>
          </a:p>
        </p:txBody>
      </p:sp>
    </p:spTree>
    <p:extLst>
      <p:ext uri="{BB962C8B-B14F-4D97-AF65-F5344CB8AC3E}">
        <p14:creationId xmlns:p14="http://schemas.microsoft.com/office/powerpoint/2010/main" val="42400440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0"/>
            <a:ext cx="6678343" cy="1239864"/>
          </a:xfrm>
        </p:spPr>
        <p:txBody>
          <a:bodyPr>
            <a:normAutofit/>
          </a:bodyPr>
          <a:lstStyle/>
          <a:p>
            <a:r>
              <a:rPr lang="cs-CZ" dirty="0"/>
              <a:t>VI. Aktivity pro střediska volného času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627322"/>
            <a:ext cx="7098224" cy="50369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Personální podpora </a:t>
            </a:r>
          </a:p>
          <a:p>
            <a:pPr marL="0" indent="0">
              <a:buNone/>
            </a:pPr>
            <a:r>
              <a:rPr lang="cs-CZ" sz="2400" dirty="0"/>
              <a:t>Osobnostně sociální a profesní rozvoj pedagogů SVČ </a:t>
            </a:r>
          </a:p>
          <a:p>
            <a:pPr marL="0" indent="0">
              <a:buNone/>
            </a:pPr>
            <a:r>
              <a:rPr lang="cs-CZ" sz="2400" dirty="0"/>
              <a:t>Aktivity rozvíjející ICT v SVČ </a:t>
            </a:r>
          </a:p>
          <a:p>
            <a:pPr marL="0" indent="0">
              <a:buNone/>
            </a:pPr>
            <a:r>
              <a:rPr lang="cs-CZ" sz="2400" dirty="0"/>
              <a:t>Zájmové a rozvojové aktivity SVČ </a:t>
            </a:r>
          </a:p>
          <a:p>
            <a:pPr marL="0" indent="0">
              <a:buNone/>
            </a:pPr>
            <a:r>
              <a:rPr lang="cs-CZ" sz="2400" dirty="0"/>
              <a:t>Spolupráce s rodiči žáků SVČ a veřejností </a:t>
            </a:r>
          </a:p>
        </p:txBody>
      </p:sp>
    </p:spTree>
    <p:extLst>
      <p:ext uri="{BB962C8B-B14F-4D97-AF65-F5344CB8AC3E}">
        <p14:creationId xmlns:p14="http://schemas.microsoft.com/office/powerpoint/2010/main" val="24326486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108488"/>
            <a:ext cx="6678343" cy="1053885"/>
          </a:xfrm>
        </p:spPr>
        <p:txBody>
          <a:bodyPr>
            <a:normAutofit fontScale="90000"/>
          </a:bodyPr>
          <a:lstStyle/>
          <a:p>
            <a:r>
              <a:rPr lang="cs-CZ" dirty="0"/>
              <a:t>VII. Aktivity pro základní umělecké školy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565330"/>
            <a:ext cx="7098224" cy="44760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Personální podpora </a:t>
            </a:r>
          </a:p>
          <a:p>
            <a:r>
              <a:rPr lang="cs-CZ" sz="2400" dirty="0"/>
              <a:t>2.VII/1 Školní asistent – personální podpora ZUŠ </a:t>
            </a:r>
          </a:p>
          <a:p>
            <a:r>
              <a:rPr lang="cs-CZ" sz="2400" dirty="0"/>
              <a:t>2.VII/2 Školní speciální pedagog – personální podpora ZUŠ </a:t>
            </a:r>
          </a:p>
          <a:p>
            <a:r>
              <a:rPr lang="cs-CZ" sz="2400" dirty="0"/>
              <a:t>2.VII/3 Koordinátor spolupráce ZUŠ a příbuzných organizací – personální podpora ZUŠ </a:t>
            </a:r>
          </a:p>
        </p:txBody>
      </p:sp>
    </p:spTree>
    <p:extLst>
      <p:ext uri="{BB962C8B-B14F-4D97-AF65-F5344CB8AC3E}">
        <p14:creationId xmlns:p14="http://schemas.microsoft.com/office/powerpoint/2010/main" val="15137871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108488"/>
            <a:ext cx="6678343" cy="1053885"/>
          </a:xfrm>
        </p:spPr>
        <p:txBody>
          <a:bodyPr>
            <a:normAutofit fontScale="90000"/>
          </a:bodyPr>
          <a:lstStyle/>
          <a:p>
            <a:r>
              <a:rPr lang="cs-CZ" dirty="0"/>
              <a:t>VII. Aktivity pro základní umělecké školy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379349"/>
            <a:ext cx="7485682" cy="4649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/>
              <a:t>Osobnostně sociální a profesní rozvoj pedagogů ZUŠ </a:t>
            </a:r>
          </a:p>
          <a:p>
            <a:r>
              <a:rPr lang="cs-CZ" sz="2000" dirty="0"/>
              <a:t>2.VII/4 Vzdělávání pedagogických pracovníků ZUŠ v rozsahu 8 hodin</a:t>
            </a:r>
          </a:p>
          <a:p>
            <a:r>
              <a:rPr lang="cs-CZ" sz="2000" dirty="0"/>
              <a:t>2.VII/5 Vzdělávání pedagogického sboru ZUŠ zaměřené na inkluzi – vzdělávací akce v rozsahu 8 hodin</a:t>
            </a:r>
          </a:p>
          <a:p>
            <a:r>
              <a:rPr lang="cs-CZ" sz="2000" dirty="0"/>
              <a:t>2.VII/6 Vzájemná spolupráce pedagogů ZUŠ</a:t>
            </a:r>
          </a:p>
          <a:p>
            <a:r>
              <a:rPr lang="cs-CZ" sz="2000" dirty="0"/>
              <a:t>2.VII/7 Sdílení zkušeností pedagogů z různých škol/školských zařízení prostřednictvím vzájemných návštěv</a:t>
            </a:r>
          </a:p>
          <a:p>
            <a:r>
              <a:rPr lang="pt-BR" sz="2000" dirty="0"/>
              <a:t>2.VII/8 Tandemová výuka v ZUŠ</a:t>
            </a:r>
          </a:p>
          <a:p>
            <a:r>
              <a:rPr lang="pl-PL" sz="2000" dirty="0"/>
              <a:t>2.VII/9 Zapojení odborníka z praxe do výuky v ZUŠ</a:t>
            </a:r>
          </a:p>
          <a:p>
            <a:r>
              <a:rPr lang="cs-CZ" sz="2000" dirty="0"/>
              <a:t>2.VII/10 Nové metody ve výuce v ZUŠ</a:t>
            </a:r>
          </a:p>
          <a:p>
            <a:r>
              <a:rPr lang="cs-CZ" sz="2000" dirty="0"/>
              <a:t>2.VII/11 Profesní rozvoj pedagogů ZUŠ prostřednictvím supervize/</a:t>
            </a:r>
            <a:r>
              <a:rPr lang="cs-CZ" sz="2000" dirty="0" err="1"/>
              <a:t>mentoringu</a:t>
            </a:r>
            <a:r>
              <a:rPr lang="cs-CZ" sz="2000" dirty="0"/>
              <a:t>/</a:t>
            </a:r>
            <a:r>
              <a:rPr lang="cs-CZ" sz="2000" dirty="0" err="1"/>
              <a:t>koučinku</a:t>
            </a:r>
            <a:r>
              <a:rPr lang="cs-CZ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03425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8969" y="108488"/>
            <a:ext cx="6678343" cy="1053885"/>
          </a:xfrm>
        </p:spPr>
        <p:txBody>
          <a:bodyPr>
            <a:normAutofit fontScale="90000"/>
          </a:bodyPr>
          <a:lstStyle/>
          <a:p>
            <a:r>
              <a:rPr lang="cs-CZ" dirty="0"/>
              <a:t>VII. Aktivity pro základní umělecké školy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78969" y="1565330"/>
            <a:ext cx="7098224" cy="44760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/>
              <a:t>Aktivity rozvíjející ICT v ZUŠ</a:t>
            </a:r>
          </a:p>
          <a:p>
            <a:r>
              <a:rPr lang="pl-PL" sz="2400" dirty="0"/>
              <a:t>2.VII/12 Zapojení ICT technika do výuky v ZUŠ</a:t>
            </a:r>
          </a:p>
          <a:p>
            <a:r>
              <a:rPr lang="cs-CZ" sz="2400" dirty="0"/>
              <a:t>2.VII/13 Využití ICT ve vzdělávání v ZUŠ</a:t>
            </a:r>
          </a:p>
          <a:p>
            <a:pPr marL="0" indent="0">
              <a:buNone/>
            </a:pPr>
            <a:r>
              <a:rPr lang="cs-CZ" sz="2400" dirty="0"/>
              <a:t>Rozvojové aktivity ZUŠ</a:t>
            </a:r>
          </a:p>
          <a:p>
            <a:r>
              <a:rPr lang="da-DK" sz="2400" dirty="0"/>
              <a:t>2.VII/14 Projektový den ve škole</a:t>
            </a:r>
          </a:p>
          <a:p>
            <a:r>
              <a:rPr lang="pl-PL" sz="2400" dirty="0"/>
              <a:t>2.VII/15 Projektový den mimo školu</a:t>
            </a:r>
          </a:p>
          <a:p>
            <a:pPr marL="0" indent="0">
              <a:buNone/>
            </a:pPr>
            <a:r>
              <a:rPr lang="cs-CZ" sz="2400" dirty="0"/>
              <a:t>Spolupráce s rodiči žáků ZUŠ a veřejností</a:t>
            </a:r>
          </a:p>
          <a:p>
            <a:r>
              <a:rPr lang="cs-CZ" sz="2400" dirty="0"/>
              <a:t>2.VII/16 Komunitně osvětová setkání </a:t>
            </a:r>
          </a:p>
        </p:txBody>
      </p:sp>
    </p:spTree>
    <p:extLst>
      <p:ext uri="{BB962C8B-B14F-4D97-AF65-F5344CB8AC3E}">
        <p14:creationId xmlns:p14="http://schemas.microsoft.com/office/powerpoint/2010/main" val="14934570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1478" y="2898183"/>
            <a:ext cx="7516678" cy="991891"/>
          </a:xfrm>
        </p:spPr>
        <p:txBody>
          <a:bodyPr>
            <a:normAutofit fontScale="90000"/>
          </a:bodyPr>
          <a:lstStyle/>
          <a:p>
            <a:r>
              <a:rPr lang="cs-CZ" altLang="cs-CZ" sz="5400" b="1" dirty="0">
                <a:cs typeface="Arial" panose="020B0604020202020204" pitchFamily="34" charset="0"/>
              </a:rPr>
              <a:t>Změny oproti šablonám I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92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1478" y="2898183"/>
            <a:ext cx="7346196" cy="991891"/>
          </a:xfrm>
        </p:spPr>
        <p:txBody>
          <a:bodyPr>
            <a:normAutofit/>
          </a:bodyPr>
          <a:lstStyle/>
          <a:p>
            <a:r>
              <a:rPr lang="cs-CZ" altLang="cs-CZ" sz="5400" b="1" dirty="0">
                <a:cs typeface="Arial" panose="020B0604020202020204" pitchFamily="34" charset="0"/>
              </a:rPr>
              <a:t>Základní informace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570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628650" y="464904"/>
            <a:ext cx="6655553" cy="898525"/>
          </a:xfrm>
        </p:spPr>
        <p:txBody>
          <a:bodyPr>
            <a:normAutofit/>
          </a:bodyPr>
          <a:lstStyle/>
          <a:p>
            <a:pPr algn="ctr"/>
            <a:r>
              <a:rPr lang="cs-CZ" altLang="cs-CZ" dirty="0"/>
              <a:t>Z</a:t>
            </a:r>
            <a:r>
              <a:rPr lang="cs-CZ" altLang="cs-CZ" sz="3600" dirty="0"/>
              <a:t>měny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975855" y="2865537"/>
            <a:ext cx="5961141" cy="567536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200" b="1" dirty="0">
                <a:latin typeface="+mn-lt"/>
              </a:rPr>
              <a:t>Naplnění bagatelní podpory není u šablon II povinné!</a:t>
            </a:r>
          </a:p>
        </p:txBody>
      </p:sp>
    </p:spTree>
    <p:extLst>
      <p:ext uri="{BB962C8B-B14F-4D97-AF65-F5344CB8AC3E}">
        <p14:creationId xmlns:p14="http://schemas.microsoft.com/office/powerpoint/2010/main" val="25565770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551159" y="464904"/>
            <a:ext cx="7886700" cy="898525"/>
          </a:xfrm>
        </p:spPr>
        <p:txBody>
          <a:bodyPr>
            <a:normAutofit/>
          </a:bodyPr>
          <a:lstStyle/>
          <a:p>
            <a:r>
              <a:rPr lang="cs-CZ" altLang="cs-CZ" dirty="0"/>
              <a:t>Z</a:t>
            </a:r>
            <a:r>
              <a:rPr lang="cs-CZ" altLang="cs-CZ" sz="3600" dirty="0"/>
              <a:t>měny - </a:t>
            </a:r>
            <a:r>
              <a:rPr lang="cs-CZ" dirty="0"/>
              <a:t>Personální šablony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13290" y="1218166"/>
            <a:ext cx="7031429" cy="5198131"/>
          </a:xfrm>
        </p:spPr>
        <p:txBody>
          <a:bodyPr rtlCol="0">
            <a:noAutofit/>
          </a:bodyPr>
          <a:lstStyle/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sz="2400" b="1" dirty="0"/>
              <a:t>Snížení úvazku na 0,1 (kromě psychologa) 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sz="2400" b="1" dirty="0"/>
              <a:t>Odstranění podmínky min. 12 měsíců práce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sz="2400" b="1" dirty="0"/>
              <a:t>Doplnění možnosti řešení OČR/PN od 15. dne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sz="2400" b="1" dirty="0"/>
              <a:t>Číst kapitolu 7.2 přílohy č. 3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sz="2400" b="1" dirty="0"/>
              <a:t>Sociální pedagog: rozšíření kvalifikace: </a:t>
            </a:r>
            <a:r>
              <a:rPr lang="cs-CZ" sz="2400" dirty="0"/>
              <a:t>VOŠ vzdělání v oblasti sociální práce (dle zákona č. 108/2006 Sb. – pozice sociální pracovník).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8022593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865749" cy="898237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Školní asistent – využití výjimky v kvalifikaci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179" y="1241435"/>
            <a:ext cx="7136001" cy="5422835"/>
          </a:xfrm>
        </p:spPr>
        <p:txBody>
          <a:bodyPr>
            <a:normAutofit fontScale="92500" lnSpcReduction="20000"/>
          </a:bodyPr>
          <a:lstStyle/>
          <a:p>
            <a:r>
              <a:rPr lang="cs-CZ" sz="2600" dirty="0">
                <a:latin typeface="+mn-lt"/>
              </a:rPr>
              <a:t>Obecně: kvalifikační požadavky musí být splněny nejpozději v den nástupu </a:t>
            </a:r>
          </a:p>
          <a:p>
            <a:r>
              <a:rPr lang="cs-CZ" sz="2600" dirty="0">
                <a:latin typeface="+mn-lt"/>
              </a:rPr>
              <a:t>Výjimka – školní asistent: </a:t>
            </a:r>
          </a:p>
          <a:p>
            <a:r>
              <a:rPr lang="cs-CZ" sz="2600" b="1" dirty="0">
                <a:latin typeface="+mn-lt"/>
              </a:rPr>
              <a:t>Možnost využít §22 odst</a:t>
            </a:r>
            <a:r>
              <a:rPr lang="cs-CZ" sz="2600" dirty="0">
                <a:latin typeface="+mn-lt"/>
              </a:rPr>
              <a:t>.</a:t>
            </a:r>
            <a:r>
              <a:rPr lang="cs-CZ" sz="2600" b="1" dirty="0">
                <a:latin typeface="+mn-lt"/>
              </a:rPr>
              <a:t> 7 </a:t>
            </a:r>
            <a:r>
              <a:rPr lang="cs-CZ" sz="2600" dirty="0">
                <a:latin typeface="+mn-lt"/>
              </a:rPr>
              <a:t>zákona o </a:t>
            </a:r>
            <a:r>
              <a:rPr lang="cs-CZ" sz="2600" dirty="0" err="1">
                <a:latin typeface="+mn-lt"/>
              </a:rPr>
              <a:t>pg</a:t>
            </a:r>
            <a:r>
              <a:rPr lang="cs-CZ" sz="2600" dirty="0">
                <a:latin typeface="+mn-lt"/>
              </a:rPr>
              <a:t>. pracovnících a jeho výklad ČŠI</a:t>
            </a:r>
          </a:p>
          <a:p>
            <a:pPr marL="342900" indent="-342900">
              <a:buFontTx/>
              <a:buChar char="-"/>
            </a:pPr>
            <a:r>
              <a:rPr lang="cs-CZ" sz="2600" dirty="0">
                <a:latin typeface="+mn-lt"/>
              </a:rPr>
              <a:t>skutečná snaha o zaměstnání kvalifikovaného pracovníka</a:t>
            </a:r>
          </a:p>
          <a:p>
            <a:pPr lvl="1"/>
            <a:r>
              <a:rPr lang="cs-CZ" sz="2400" dirty="0">
                <a:latin typeface="+mn-lt"/>
              </a:rPr>
              <a:t>(doložit min. 1 inzerát a min. 1 kontakt na úřad práce) – min. 30 dnů před zaměstnáním nekvalifikovaného</a:t>
            </a:r>
          </a:p>
          <a:p>
            <a:pPr marL="342900" indent="-342900">
              <a:buFontTx/>
              <a:buChar char="-"/>
            </a:pPr>
            <a:r>
              <a:rPr lang="cs-CZ" sz="2600" dirty="0">
                <a:latin typeface="+mn-lt"/>
              </a:rPr>
              <a:t>Nekvalifikovaný pracovník musí získat kvalifikaci do roka od nástupu na danou pozici pro účely výzvy Šablony II</a:t>
            </a:r>
          </a:p>
          <a:p>
            <a:endParaRPr lang="cs-CZ" sz="2600" dirty="0">
              <a:latin typeface="+mn-lt"/>
            </a:endParaRPr>
          </a:p>
          <a:p>
            <a:r>
              <a:rPr lang="cs-CZ" sz="2600" dirty="0">
                <a:latin typeface="+mn-lt"/>
              </a:rPr>
              <a:t>Viz Příloha č. 3 – kap. 7.2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96978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628650" y="464904"/>
            <a:ext cx="7886700" cy="898525"/>
          </a:xfrm>
        </p:spPr>
        <p:txBody>
          <a:bodyPr>
            <a:normAutofit/>
          </a:bodyPr>
          <a:lstStyle/>
          <a:p>
            <a:r>
              <a:rPr lang="cs-CZ" altLang="cs-CZ" dirty="0"/>
              <a:t>Z</a:t>
            </a:r>
            <a:r>
              <a:rPr lang="cs-CZ" altLang="cs-CZ" sz="3600" dirty="0"/>
              <a:t>měny - </a:t>
            </a:r>
            <a:r>
              <a:rPr lang="cs-CZ" dirty="0"/>
              <a:t>DVPP individuální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30267" y="1280161"/>
            <a:ext cx="7651360" cy="4562700"/>
          </a:xfrm>
        </p:spPr>
        <p:txBody>
          <a:bodyPr rtlCol="0">
            <a:noAutofit/>
          </a:bodyPr>
          <a:lstStyle/>
          <a:p>
            <a:pPr marL="742950" indent="-457200">
              <a:defRPr/>
            </a:pPr>
            <a:r>
              <a:rPr lang="cs-CZ" sz="3000" dirty="0">
                <a:latin typeface="+mn-lt"/>
              </a:rPr>
              <a:t>1 šablona = 8 hodin, šablona je volena násobně dle počtu hodin trvání kurzu</a:t>
            </a:r>
          </a:p>
          <a:p>
            <a:pPr marL="742950" indent="-457200">
              <a:defRPr/>
            </a:pPr>
            <a:r>
              <a:rPr lang="cs-CZ" sz="3000" dirty="0">
                <a:latin typeface="+mn-lt"/>
              </a:rPr>
              <a:t>pro jeden kurz lze zvolit max. 10 šablon</a:t>
            </a:r>
          </a:p>
          <a:p>
            <a:pPr marL="742950" indent="-457200">
              <a:defRPr/>
            </a:pPr>
            <a:r>
              <a:rPr lang="cs-CZ" sz="3000" dirty="0">
                <a:latin typeface="+mn-lt"/>
              </a:rPr>
              <a:t>šablonu není nutné volit do maximálního možného násobku hodin trvání kurzu</a:t>
            </a:r>
          </a:p>
          <a:p>
            <a:pPr marL="742950" indent="-457200">
              <a:defRPr/>
            </a:pPr>
            <a:r>
              <a:rPr lang="cs-CZ" sz="3000" dirty="0">
                <a:latin typeface="+mn-lt"/>
              </a:rPr>
              <a:t>Varianta e) inkluze – není možná změna aktivity (jiný SC)</a:t>
            </a:r>
          </a:p>
          <a:p>
            <a:pPr marL="742950" indent="-457200">
              <a:defRPr/>
            </a:pPr>
            <a:r>
              <a:rPr lang="cs-CZ" sz="3000" dirty="0">
                <a:latin typeface="+mn-lt"/>
              </a:rPr>
              <a:t>PEČLIVĚ PLÁNOVAT!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endParaRPr lang="cs-CZ" sz="3600" b="1" dirty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cs-CZ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10396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11188"/>
            <a:ext cx="7886700" cy="898237"/>
          </a:xfrm>
        </p:spPr>
        <p:txBody>
          <a:bodyPr/>
          <a:lstStyle/>
          <a:p>
            <a:pPr algn="ctr"/>
            <a:r>
              <a:rPr lang="cs-CZ" dirty="0"/>
              <a:t>DVPP - varianty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628649" y="1209425"/>
            <a:ext cx="8111089" cy="475823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Čtenářská gramotnost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Matematická gramotnost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Cizí jazyky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Osobnostně sociální rozvoj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Inkluze – ne pro školy speciální (Není možné měnit! Jiný SC)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Kariérové vzdělávání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Polytechnické vzdělávání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ICT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Projektová výuka</a:t>
            </a:r>
          </a:p>
          <a:p>
            <a:pPr marL="457200" indent="-457200">
              <a:buAutoNum type="alphaLcParenR"/>
            </a:pPr>
            <a:r>
              <a:rPr lang="cs-CZ" sz="2400" dirty="0">
                <a:latin typeface="+mn-lt"/>
              </a:rPr>
              <a:t>Kulturní povědomí a vyjádření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10136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657306" y="381637"/>
            <a:ext cx="7886700" cy="737480"/>
          </a:xfrm>
        </p:spPr>
        <p:txBody>
          <a:bodyPr>
            <a:normAutofit/>
          </a:bodyPr>
          <a:lstStyle/>
          <a:p>
            <a:r>
              <a:rPr lang="cs-CZ" altLang="cs-CZ" dirty="0"/>
              <a:t>Z</a:t>
            </a:r>
            <a:r>
              <a:rPr lang="cs-CZ" altLang="cs-CZ" sz="3600" dirty="0"/>
              <a:t>měny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30267" y="1023583"/>
            <a:ext cx="8540778" cy="4858172"/>
          </a:xfrm>
        </p:spPr>
        <p:txBody>
          <a:bodyPr rtlCol="0">
            <a:no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Sdílení zkušeností – odstraněn výstup dohoda mezi školami – postačí záznam;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Tandemová výuka, spolupráce s odborníkem – není nutné dokládat </a:t>
            </a:r>
            <a:r>
              <a:rPr lang="cs-CZ" sz="2400" dirty="0" err="1">
                <a:latin typeface="+mn-lt"/>
              </a:rPr>
              <a:t>skeny</a:t>
            </a:r>
            <a:r>
              <a:rPr lang="cs-CZ" sz="2400" dirty="0">
                <a:latin typeface="+mn-lt"/>
              </a:rPr>
              <a:t> TK v </a:t>
            </a:r>
            <a:r>
              <a:rPr lang="cs-CZ" sz="2400" dirty="0" err="1">
                <a:latin typeface="+mn-lt"/>
              </a:rPr>
              <a:t>ZoR</a:t>
            </a:r>
            <a:r>
              <a:rPr lang="cs-CZ" sz="2400" dirty="0">
                <a:latin typeface="+mn-lt"/>
              </a:rPr>
              <a:t> (postačí seznam hodin v záznamu);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Šablony spolupráce – úprava možných </a:t>
            </a:r>
            <a:r>
              <a:rPr lang="cs-CZ" sz="2400" dirty="0" err="1">
                <a:latin typeface="+mn-lt"/>
              </a:rPr>
              <a:t>spolupracujícíh</a:t>
            </a:r>
            <a:r>
              <a:rPr lang="cs-CZ" sz="2400" dirty="0">
                <a:latin typeface="+mn-lt"/>
              </a:rPr>
              <a:t> subjektů, rozšíření variant – dle typu šablony;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Pedagog z jiné školy/student – možno pro všechny žadatele bez ohledu na velikost;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Rozšíření tematického zaměření klubů.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Supervize/</a:t>
            </a:r>
            <a:r>
              <a:rPr lang="cs-CZ" sz="2400" dirty="0" err="1">
                <a:latin typeface="+mn-lt"/>
              </a:rPr>
              <a:t>mentoring</a:t>
            </a:r>
            <a:r>
              <a:rPr lang="cs-CZ" sz="2400" dirty="0">
                <a:latin typeface="+mn-lt"/>
              </a:rPr>
              <a:t>/</a:t>
            </a:r>
            <a:r>
              <a:rPr lang="cs-CZ" sz="2400" dirty="0" err="1">
                <a:latin typeface="+mn-lt"/>
              </a:rPr>
              <a:t>koučink</a:t>
            </a:r>
            <a:r>
              <a:rPr lang="cs-CZ" sz="2400" dirty="0">
                <a:latin typeface="+mn-lt"/>
              </a:rPr>
              <a:t> + změna v kvalifikaci – pracovník nebyl kmenovým pracovníkem daného subjektu minimálně </a:t>
            </a:r>
            <a:r>
              <a:rPr lang="cs-CZ" sz="2400" u="sng" dirty="0">
                <a:latin typeface="+mn-lt"/>
              </a:rPr>
              <a:t>1 rok</a:t>
            </a:r>
            <a:r>
              <a:rPr lang="cs-CZ" sz="2400" dirty="0">
                <a:latin typeface="+mn-lt"/>
              </a:rPr>
              <a:t> před startem aktivity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400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3600" b="1" dirty="0"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cs-CZ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20975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257476" y="464904"/>
            <a:ext cx="6732260" cy="898525"/>
          </a:xfrm>
        </p:spPr>
        <p:txBody>
          <a:bodyPr>
            <a:normAutofit fontScale="90000"/>
          </a:bodyPr>
          <a:lstStyle/>
          <a:p>
            <a:r>
              <a:rPr lang="cs-CZ" altLang="cs-CZ" sz="3600" dirty="0"/>
              <a:t>Šablony nové – převzaté ze Šablon pro SŠ+VOŠ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257476" y="1193532"/>
            <a:ext cx="7553670" cy="476450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endParaRPr lang="cs-CZ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Školní kariérový poradce – doplnění o identifikaci a podporu nadání každého žáka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b="1" dirty="0">
                <a:latin typeface="+mn-lt"/>
              </a:rPr>
              <a:t>Zapojení odborníka z praxe do výuky (10 výuky+15 hodin přípravy+reflexe)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b="1" dirty="0">
                <a:latin typeface="+mn-lt"/>
              </a:rPr>
              <a:t>Zapojení ICT technika do výuky (25 hodin + příprava, reflexe úklid zařízení)</a:t>
            </a:r>
          </a:p>
        </p:txBody>
      </p:sp>
    </p:spTree>
    <p:extLst>
      <p:ext uri="{BB962C8B-B14F-4D97-AF65-F5344CB8AC3E}">
        <p14:creationId xmlns:p14="http://schemas.microsoft.com/office/powerpoint/2010/main" val="10914610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3089" y="330438"/>
            <a:ext cx="7886700" cy="898237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Školní kariérový poradce/Kariérový poradce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6136" y="1068404"/>
            <a:ext cx="8460606" cy="530352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pro ZŠ a SVČ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pedagogický pracovník (dané školy)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0,1/měsíc</a:t>
            </a:r>
            <a:endParaRPr lang="cs-CZ" sz="2400" strike="sngStrike" dirty="0">
              <a:solidFill>
                <a:srgbClr val="FF0000"/>
              </a:solidFill>
              <a:latin typeface="+mn-lt"/>
            </a:endParaRPr>
          </a:p>
          <a:p>
            <a:endParaRPr lang="cs-CZ" sz="2400" dirty="0">
              <a:latin typeface="+mn-lt"/>
            </a:endParaRPr>
          </a:p>
          <a:p>
            <a:r>
              <a:rPr lang="cs-CZ" sz="2400" dirty="0">
                <a:latin typeface="+mn-lt"/>
              </a:rPr>
              <a:t>Kvalifikace: pedagogický pracovník dané školy </a:t>
            </a:r>
          </a:p>
          <a:p>
            <a:r>
              <a:rPr lang="cs-CZ" sz="2400" dirty="0">
                <a:latin typeface="+mn-lt"/>
              </a:rPr>
              <a:t>Činnosti: 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latin typeface="+mn-lt"/>
              </a:rPr>
              <a:t>Kariérové poradenství, další vzdělávání žáků, identifikace nadání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latin typeface="+mn-lt"/>
              </a:rPr>
              <a:t>pro úvazek 0,1 zrealizuje každý měsíc min. 2 individuální setkání s žáky/studenty (vhodné směry vzdělávání, profesní orientace)</a:t>
            </a:r>
          </a:p>
          <a:p>
            <a:pPr marL="342900" indent="-342900">
              <a:buFontTx/>
              <a:buChar char="-"/>
            </a:pPr>
            <a:r>
              <a:rPr lang="cs-CZ" sz="2400" dirty="0">
                <a:latin typeface="+mn-lt"/>
              </a:rPr>
              <a:t>1 setkání s žákem lze nahradit workshopem pro pedagogy/rodiče za účelem získání kompetencí pedagogů/rodičů při identifikaci nadání/potenciálu, nebo za účelem přípravy systému identifikace a podpory nadání</a:t>
            </a:r>
          </a:p>
        </p:txBody>
      </p:sp>
    </p:spTree>
    <p:extLst>
      <p:ext uri="{BB962C8B-B14F-4D97-AF65-F5344CB8AC3E}">
        <p14:creationId xmlns:p14="http://schemas.microsoft.com/office/powerpoint/2010/main" val="13819146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20996"/>
            <a:ext cx="7886700" cy="898237"/>
          </a:xfrm>
        </p:spPr>
        <p:txBody>
          <a:bodyPr/>
          <a:lstStyle/>
          <a:p>
            <a:pPr algn="ctr"/>
            <a:r>
              <a:rPr lang="cs-CZ" dirty="0"/>
              <a:t>Zapojení odborníka z praxe do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219233"/>
            <a:ext cx="7886700" cy="488318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pro MŠ, ZŠ, ŠD, ŠK, SVČ, ZUŠ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spolupráce pedagoga a odborníka </a:t>
            </a:r>
            <a:r>
              <a:rPr lang="cs-CZ" sz="2400" u="sng" dirty="0">
                <a:latin typeface="+mn-lt"/>
              </a:rPr>
              <a:t>z praxe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spolupráce může probíhat napříč předměty i ročníky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společně zrealizují 10 hodin výuky + 15 hodin přípravy/reflexe, tj. na 1 hodinu výuky = 1 hodina společné přípravy a 30 minut následné reflexe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latin typeface="+mn-lt"/>
              </a:rPr>
              <a:t>Bg</a:t>
            </a:r>
            <a:r>
              <a:rPr lang="cs-CZ" sz="2400" dirty="0">
                <a:latin typeface="+mn-lt"/>
              </a:rPr>
              <a:t>. podpora: celkem 25 hodin vzdělávání pedagoga </a:t>
            </a:r>
          </a:p>
          <a:p>
            <a:endParaRPr lang="cs-CZ" sz="2400" dirty="0">
              <a:latin typeface="+mn-lt"/>
            </a:endParaRPr>
          </a:p>
          <a:p>
            <a:r>
              <a:rPr lang="cs-CZ" sz="2400" dirty="0">
                <a:latin typeface="+mn-lt"/>
              </a:rPr>
              <a:t>1 hodina výuky = 45 minut</a:t>
            </a:r>
          </a:p>
          <a:p>
            <a:r>
              <a:rPr lang="cs-CZ" sz="2400" dirty="0">
                <a:latin typeface="+mn-lt"/>
              </a:rPr>
              <a:t>1 hodina přípravy = 60 minut</a:t>
            </a:r>
          </a:p>
          <a:p>
            <a:r>
              <a:rPr lang="cs-CZ" sz="2400" dirty="0">
                <a:latin typeface="+mn-lt"/>
              </a:rPr>
              <a:t>Změna v dokládání </a:t>
            </a:r>
            <a:r>
              <a:rPr lang="cs-CZ" sz="2400" dirty="0" err="1">
                <a:latin typeface="+mn-lt"/>
              </a:rPr>
              <a:t>ZoR</a:t>
            </a:r>
            <a:r>
              <a:rPr lang="cs-CZ" sz="2400" dirty="0">
                <a:latin typeface="+mn-lt"/>
              </a:rPr>
              <a:t> – odstraněny </a:t>
            </a:r>
            <a:r>
              <a:rPr lang="cs-CZ" sz="2400" dirty="0" err="1">
                <a:latin typeface="+mn-lt"/>
              </a:rPr>
              <a:t>skeny</a:t>
            </a:r>
            <a:r>
              <a:rPr lang="cs-CZ" sz="2400" dirty="0">
                <a:latin typeface="+mn-lt"/>
              </a:rPr>
              <a:t> TK – dokládání hodin je možné v záznamu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8798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30622"/>
            <a:ext cx="6593560" cy="898237"/>
          </a:xfrm>
        </p:spPr>
        <p:txBody>
          <a:bodyPr/>
          <a:lstStyle/>
          <a:p>
            <a:pPr algn="ctr"/>
            <a:r>
              <a:rPr lang="cs-CZ" dirty="0"/>
              <a:t>Zapojení ICT technika do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49155"/>
            <a:ext cx="7886700" cy="497626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pro ZŠ, ZUŠ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ICT technik působí přímo ve vyučování (spolu s pedagogem) –technická podpora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Pouze ve vyučování, kdy každý žák/účastník má ICT mobilní zařízení (notebook, tablet, </a:t>
            </a:r>
            <a:r>
              <a:rPr lang="cs-CZ" sz="2200" dirty="0" err="1">
                <a:latin typeface="+mn-lt"/>
              </a:rPr>
              <a:t>smartphone</a:t>
            </a:r>
            <a:r>
              <a:rPr lang="cs-CZ" sz="2200" dirty="0">
                <a:latin typeface="+mn-lt"/>
              </a:rPr>
              <a:t>) – školní a/nebo vlastní zařízení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>
                <a:latin typeface="+mn-lt"/>
              </a:rPr>
              <a:t>ICT technik ZŠ, ZUŠ:  25 vyučovacích hodin – napříč předměty, třídami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na každou vyučovací hodinu: 1 příprava výuky (technické zajištění, domluva nad průběhem hodiny), popis hodiny a reflexe.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ICT technik po hodině uskladní a zabezpečí techniku</a:t>
            </a:r>
          </a:p>
          <a:p>
            <a:r>
              <a:rPr lang="cs-CZ" sz="2200" dirty="0">
                <a:latin typeface="+mn-lt"/>
              </a:rPr>
              <a:t>1 hodina výuky = 45 minut, není </a:t>
            </a:r>
            <a:r>
              <a:rPr lang="cs-CZ" sz="2200" dirty="0" err="1">
                <a:latin typeface="+mn-lt"/>
              </a:rPr>
              <a:t>bg</a:t>
            </a:r>
            <a:r>
              <a:rPr lang="cs-CZ" sz="2200" dirty="0">
                <a:latin typeface="+mn-lt"/>
              </a:rPr>
              <a:t>. podpora.</a:t>
            </a:r>
          </a:p>
        </p:txBody>
      </p:sp>
    </p:spTree>
    <p:extLst>
      <p:ext uri="{BB962C8B-B14F-4D97-AF65-F5344CB8AC3E}">
        <p14:creationId xmlns:p14="http://schemas.microsoft.com/office/powerpoint/2010/main" val="2684419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20813"/>
            <a:ext cx="4842252" cy="898237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Základní informace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219051"/>
            <a:ext cx="6531567" cy="4835240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+mn-lt"/>
              </a:rPr>
              <a:t>Výzva č. 02_18_063: pro oprávněné žadatele v MRR (13 krajů)</a:t>
            </a:r>
          </a:p>
          <a:p>
            <a:endParaRPr lang="cs-CZ" dirty="0"/>
          </a:p>
          <a:p>
            <a:r>
              <a:rPr lang="cs-CZ" sz="2400" dirty="0">
                <a:latin typeface="+mn-lt"/>
              </a:rPr>
              <a:t>Místo realizace projektu: EU (v IS KP14+ úroveň jakéhokoliv kraje v ČR)</a:t>
            </a:r>
          </a:p>
          <a:p>
            <a:endParaRPr lang="cs-CZ" sz="2400" dirty="0">
              <a:latin typeface="+mn-lt"/>
            </a:endParaRPr>
          </a:p>
          <a:p>
            <a:r>
              <a:rPr lang="cs-CZ" sz="2400" dirty="0">
                <a:latin typeface="+mn-lt"/>
              </a:rPr>
              <a:t>Místo dopadu: méně rozvinutý region</a:t>
            </a:r>
          </a:p>
          <a:p>
            <a:endParaRPr lang="cs-CZ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99760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257476" y="464904"/>
            <a:ext cx="8629048" cy="898525"/>
          </a:xfrm>
        </p:spPr>
        <p:txBody>
          <a:bodyPr>
            <a:normAutofit/>
          </a:bodyPr>
          <a:lstStyle/>
          <a:p>
            <a:pPr algn="ctr"/>
            <a:r>
              <a:rPr lang="cs-CZ" altLang="cs-CZ" sz="3600" dirty="0"/>
              <a:t>Šablony nové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257476" y="1193532"/>
            <a:ext cx="8629048" cy="4764505"/>
          </a:xfrm>
        </p:spPr>
        <p:txBody>
          <a:bodyPr rtlCol="0">
            <a:no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Využití ICT ve výuce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Projektový den ve škole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Projektový den mimo školu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Komunitně osvětová setkávání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Koordinátor spolupráce ZUŠ a příbuzných organizací </a:t>
            </a:r>
          </a:p>
        </p:txBody>
      </p:sp>
    </p:spTree>
    <p:extLst>
      <p:ext uri="{BB962C8B-B14F-4D97-AF65-F5344CB8AC3E}">
        <p14:creationId xmlns:p14="http://schemas.microsoft.com/office/powerpoint/2010/main" val="27109043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30621"/>
            <a:ext cx="7886700" cy="898237"/>
          </a:xfrm>
        </p:spPr>
        <p:txBody>
          <a:bodyPr/>
          <a:lstStyle/>
          <a:p>
            <a:pPr algn="ctr"/>
            <a:r>
              <a:rPr lang="cs-CZ" dirty="0"/>
              <a:t>Využití ICT ve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228858"/>
            <a:ext cx="7886700" cy="4817099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Cíl: využívání nových výukových metod s využitím ICT (= notebooky a tablety)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16/32/48/64 hodin výuky = 16/32/48/64 týdnů výuky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1 šablona = 10 dětí/žáků/účastníků (min. 3 ohrožení školním neúspěchem) = 10 mobilních zařízení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výuka pravidelně každý týden (1h/1týden)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napříč předměty (mimo ICT), třídami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Každý zapojený pedagog = výuka min. 1 hodina s expertem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>
                <a:latin typeface="+mn-lt"/>
              </a:rPr>
              <a:t>Maximálně v hodnotě dosahující poloviny maximální výše finanční podpory pro daný subjekt (vždy zvlášť pro MŠ/ZŠ/ŠD/ŠK/SVČ/ZUŠ – kontroluje kalkulačka)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>
                <a:latin typeface="+mn-lt"/>
              </a:rPr>
              <a:t>Využití nových inovativních metod a scénářů s ICT v </a:t>
            </a:r>
            <a:r>
              <a:rPr lang="cs-CZ" sz="2400" b="1" u="sng" dirty="0">
                <a:latin typeface="+mn-lt"/>
              </a:rPr>
              <a:t>běžné</a:t>
            </a:r>
            <a:r>
              <a:rPr lang="cs-CZ" sz="2400" b="1" dirty="0">
                <a:latin typeface="+mn-lt"/>
              </a:rPr>
              <a:t> výuce/vzdělávání</a:t>
            </a:r>
            <a:endParaRPr lang="cs-CZ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72944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6009" y="234186"/>
            <a:ext cx="5943794" cy="898237"/>
          </a:xfrm>
        </p:spPr>
        <p:txBody>
          <a:bodyPr/>
          <a:lstStyle/>
          <a:p>
            <a:pPr algn="ctr"/>
            <a:r>
              <a:rPr lang="cs-CZ" dirty="0"/>
              <a:t>Projektový den ve škole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1970" y="1058779"/>
            <a:ext cx="7010206" cy="4899259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600" dirty="0">
                <a:latin typeface="+mn-lt"/>
              </a:rPr>
              <a:t>Pedagog a odborník z praxe naplánují a zrealizují projektový den ve škole nebo v jejím blízkém okolí v délce 4 vyučovacích hodin – v rámci běžné výuky/vzdělávání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600" dirty="0">
                <a:latin typeface="+mn-lt"/>
              </a:rPr>
              <a:t>Projektové vzdělávání = vedení dětí/žáků/účastníků k samostatnému zpracování úkolů/řešení problémů, vzájemné spolupráci a odpovědnosti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600" dirty="0">
                <a:latin typeface="+mn-lt"/>
              </a:rPr>
              <a:t>Výběr odborníka: v kompetenci ředitele školy (osoba z praxe)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600" dirty="0">
                <a:latin typeface="+mn-lt"/>
              </a:rPr>
              <a:t>Za 1 projektový den: doložení 1 přípravy PD, popis jeho průběhu a společná reflexe pedagoga a odborníka</a:t>
            </a:r>
          </a:p>
        </p:txBody>
      </p:sp>
    </p:spTree>
    <p:extLst>
      <p:ext uri="{BB962C8B-B14F-4D97-AF65-F5344CB8AC3E}">
        <p14:creationId xmlns:p14="http://schemas.microsoft.com/office/powerpoint/2010/main" val="19391255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6009" y="234186"/>
            <a:ext cx="6067781" cy="898237"/>
          </a:xfrm>
        </p:spPr>
        <p:txBody>
          <a:bodyPr/>
          <a:lstStyle/>
          <a:p>
            <a:pPr algn="ctr"/>
            <a:r>
              <a:rPr lang="cs-CZ" dirty="0"/>
              <a:t>Projektový den mimo školu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882" y="991402"/>
            <a:ext cx="7427278" cy="586659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Pedagog a odborník z praxe naplánují a zrealizují projektový den pro skupinu 10 dětí/žáků/účastníků (min. 3 ohroženi školním neúspěchem) v délce 4 vyučovacích hodin v rámci běžné výuky/vzdělávání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Cestovní vzdálenost min. 10 km od místa školy – dle kalkulátoru: </a:t>
            </a:r>
            <a:r>
              <a:rPr lang="cs-CZ" sz="2400" dirty="0">
                <a:latin typeface="+mn-lt"/>
                <a:hlinkClick r:id="rId2"/>
              </a:rPr>
              <a:t>http://ec.europa.eu/programmes/erasmus-plus/resources/distance-calculator_cs</a:t>
            </a:r>
            <a:endParaRPr lang="cs-CZ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Projektové vzdělávání = vedení dětí/žáků/účastníků k samostatnému zpracování úkolů/řešení problémů, vzájemné spolupráci a odpovědnosti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Výběr odborníka: v kompetenci ředitele školy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Po skončení aktivity: interní sdílení zkušeností ve škole pro ostatní PP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Za 1 projektový den: doložení 1 přípravy PD, popis jeho průběhu a společná reflexe pedagoga a odborníka</a:t>
            </a:r>
            <a:endParaRPr lang="cs-CZ" sz="2400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88236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01563"/>
            <a:ext cx="6562564" cy="898237"/>
          </a:xfrm>
        </p:spPr>
        <p:txBody>
          <a:bodyPr/>
          <a:lstStyle/>
          <a:p>
            <a:pPr algn="ctr"/>
            <a:r>
              <a:rPr lang="cs-CZ" dirty="0"/>
              <a:t>Komunitně osvětová setkání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99800"/>
            <a:ext cx="7886700" cy="484486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pro MŠ, ZŠ, SVČ, ZUŠ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cílem je podpořit komunitní charakter škol/SVČ – akce ve škole nebo v okolí školy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Jedno 2hodinové setkání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spolupráce s externistou nebo jinou organizací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Zaměření setkání např. : 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Přednášky s diskusí veřejnosti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Workshopy, výstavy, divadelní a kulturní aktivity – posílení soudržnosti </a:t>
            </a:r>
          </a:p>
          <a:p>
            <a:pPr marL="342900" indent="-342900">
              <a:buFontTx/>
              <a:buChar char="-"/>
            </a:pPr>
            <a:r>
              <a:rPr lang="cs-CZ" sz="2400" dirty="0"/>
              <a:t>Další aktivity ve spolupráci s místními organizacemi (domovy pro seniory, NNO, jiné školy a SVČ, …)</a:t>
            </a:r>
          </a:p>
        </p:txBody>
      </p:sp>
    </p:spTree>
    <p:extLst>
      <p:ext uri="{BB962C8B-B14F-4D97-AF65-F5344CB8AC3E}">
        <p14:creationId xmlns:p14="http://schemas.microsoft.com/office/powerpoint/2010/main" val="5353417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6555" y="407063"/>
            <a:ext cx="6485072" cy="898237"/>
          </a:xfrm>
        </p:spPr>
        <p:txBody>
          <a:bodyPr>
            <a:normAutofit fontScale="90000"/>
          </a:bodyPr>
          <a:lstStyle/>
          <a:p>
            <a:r>
              <a:rPr lang="cs-CZ" dirty="0"/>
              <a:t>Koordinátor spolupráce ZUŠ a příbuzných organizací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1091" y="1565329"/>
            <a:ext cx="7584907" cy="5176434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0,1/měsíc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není stanovena podmínka pro výběr šablony</a:t>
            </a:r>
          </a:p>
          <a:p>
            <a:r>
              <a:rPr lang="cs-CZ" sz="2400" dirty="0"/>
              <a:t>Kvalifikace: minimálně střední vzděláním s výučním listem</a:t>
            </a:r>
          </a:p>
          <a:p>
            <a:r>
              <a:rPr lang="cs-CZ" sz="2400" dirty="0"/>
              <a:t>Činnosti: </a:t>
            </a:r>
          </a:p>
          <a:p>
            <a:r>
              <a:rPr lang="cs-CZ" sz="2400" dirty="0"/>
              <a:t>komunikace a hledání vhodných forem spolupráce se zástupci různých organizací v oblasti kultury a umění (školy, školská zařízení, neziskové organizace, spolky, úřady, aj.), případně v oblasti sociálních služeb.</a:t>
            </a:r>
          </a:p>
          <a:p>
            <a:r>
              <a:rPr lang="cs-CZ" sz="2400" dirty="0"/>
              <a:t>pro úvazek 0,1 zrealizuje za jeden měsíc 1 workshop/kulatý stůl – spolupráce pedagogů a spolupracujících organizací, stáže, příklady dobré praxe, úpravy ŠVP, zapojení odborníků. S násobkem úvazku se násobí počet akcí.</a:t>
            </a:r>
          </a:p>
        </p:txBody>
      </p:sp>
    </p:spTree>
    <p:extLst>
      <p:ext uri="{BB962C8B-B14F-4D97-AF65-F5344CB8AC3E}">
        <p14:creationId xmlns:p14="http://schemas.microsoft.com/office/powerpoint/2010/main" val="34388112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Verze 3 </a:t>
            </a:r>
            <a:r>
              <a:rPr lang="cs-CZ" dirty="0" err="1"/>
              <a:t>PpŽP</a:t>
            </a:r>
            <a:r>
              <a:rPr lang="cs-CZ" dirty="0"/>
              <a:t> ZP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38325"/>
            <a:ext cx="7886700" cy="400367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Účinnost od 28.2.2018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Výzva 63, 64: řídí se verzí 3 </a:t>
            </a:r>
            <a:r>
              <a:rPr lang="cs-CZ" sz="2400" dirty="0" err="1">
                <a:latin typeface="+mn-lt"/>
              </a:rPr>
              <a:t>PpŽP</a:t>
            </a:r>
            <a:r>
              <a:rPr lang="cs-CZ" sz="2400" dirty="0">
                <a:latin typeface="+mn-lt"/>
              </a:rPr>
              <a:t> </a:t>
            </a:r>
          </a:p>
          <a:p>
            <a:endParaRPr lang="cs-CZ" sz="24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+mn-lt"/>
              </a:rPr>
              <a:t>Určena výhradně pro PO 3</a:t>
            </a:r>
          </a:p>
        </p:txBody>
      </p:sp>
    </p:spTree>
    <p:extLst>
      <p:ext uri="{BB962C8B-B14F-4D97-AF65-F5344CB8AC3E}">
        <p14:creationId xmlns:p14="http://schemas.microsoft.com/office/powerpoint/2010/main" val="4135155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1478" y="2898183"/>
            <a:ext cx="7516678" cy="991891"/>
          </a:xfrm>
        </p:spPr>
        <p:txBody>
          <a:bodyPr>
            <a:normAutofit/>
          </a:bodyPr>
          <a:lstStyle/>
          <a:p>
            <a:r>
              <a:rPr lang="cs-CZ" altLang="cs-CZ" sz="5400" b="1" dirty="0">
                <a:cs typeface="Arial" panose="020B0604020202020204" pitchFamily="34" charset="0"/>
              </a:rPr>
              <a:t>Proces hodnocení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2225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Hodnoticí proces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690688"/>
            <a:ext cx="7758605" cy="4257725"/>
          </a:xfrm>
        </p:spPr>
        <p:txBody>
          <a:bodyPr>
            <a:normAutofit fontScale="925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Přijetí žádostí</a:t>
            </a:r>
            <a:r>
              <a:rPr lang="cs-CZ" sz="2400" dirty="0"/>
              <a:t>: dnem podání (= finalizovat, elektronicky podepsat + nastavení automatického podání)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Kontrola</a:t>
            </a:r>
            <a:r>
              <a:rPr lang="cs-CZ" sz="2400" dirty="0"/>
              <a:t> formálních náležitostí  a přijatelnosti: opravitelná kritéria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Vyrozumění</a:t>
            </a:r>
            <a:r>
              <a:rPr lang="cs-CZ" sz="2400" dirty="0"/>
              <a:t>: formou interní depeše a zároveň výzva ke kontrole/doplnění podkladů pro právní akt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Příprava </a:t>
            </a:r>
            <a:r>
              <a:rPr lang="cs-CZ" sz="2400" b="1" dirty="0"/>
              <a:t>právního aktu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Zaslání </a:t>
            </a:r>
            <a:r>
              <a:rPr lang="cs-CZ" sz="2400" b="1" dirty="0"/>
              <a:t>zálohové platby </a:t>
            </a:r>
          </a:p>
          <a:p>
            <a:pPr algn="just"/>
            <a:endParaRPr lang="cs-CZ" sz="2400" dirty="0"/>
          </a:p>
          <a:p>
            <a:pPr algn="just"/>
            <a:r>
              <a:rPr lang="cs-CZ" sz="2400" dirty="0"/>
              <a:t>Délka hodnoticího procesu: cca 5 měsíců </a:t>
            </a:r>
          </a:p>
        </p:txBody>
      </p:sp>
    </p:spTree>
    <p:extLst>
      <p:ext uri="{BB962C8B-B14F-4D97-AF65-F5344CB8AC3E}">
        <p14:creationId xmlns:p14="http://schemas.microsoft.com/office/powerpoint/2010/main" val="29996814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407063"/>
            <a:ext cx="2703486" cy="898237"/>
          </a:xfrm>
        </p:spPr>
        <p:txBody>
          <a:bodyPr>
            <a:noAutofit/>
          </a:bodyPr>
          <a:lstStyle/>
          <a:p>
            <a:pPr algn="ctr"/>
            <a:r>
              <a:rPr lang="cs-CZ" sz="6000" dirty="0"/>
              <a:t>Dotazy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3332136" y="2107769"/>
            <a:ext cx="4838143" cy="309966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0" b="1" dirty="0"/>
              <a:t>?</a:t>
            </a:r>
            <a:endParaRPr lang="cs-CZ" sz="160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32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8939"/>
            <a:ext cx="5276204" cy="898237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Základní data k výzvě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74282"/>
            <a:ext cx="6748543" cy="4653081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Vyhlášení výzvy: 28. 2.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Žádosti je možné podávat do: 28. 6. 2019 do 14 hod.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Projekty je možné realizovat do: 31. 8. 2021 (začátek realizace nejpozději 1.9.2019)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Délka realizace: 24 měsíců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Alokace: celkem 6 mld. Kč (5.420 mil +580 mil.)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b="1" dirty="0">
                <a:latin typeface="+mn-lt"/>
              </a:rPr>
              <a:t>Výše dotace: 100.000 Kč – 5 mil. Kč (resp. režim de </a:t>
            </a:r>
            <a:r>
              <a:rPr lang="cs-CZ" sz="2800" b="1" dirty="0" err="1">
                <a:latin typeface="+mn-lt"/>
              </a:rPr>
              <a:t>minimis</a:t>
            </a:r>
            <a:r>
              <a:rPr lang="cs-CZ" sz="2800" b="1" dirty="0">
                <a:latin typeface="+mn-lt"/>
              </a:rPr>
              <a:t>: 200.000 EUR za poslední 3 po sobě jdoucí účetní období)</a:t>
            </a:r>
          </a:p>
        </p:txBody>
      </p:sp>
    </p:spTree>
    <p:extLst>
      <p:ext uri="{BB962C8B-B14F-4D97-AF65-F5344CB8AC3E}">
        <p14:creationId xmlns:p14="http://schemas.microsoft.com/office/powerpoint/2010/main" val="9120648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1695788"/>
          </a:xfrm>
        </p:spPr>
        <p:txBody>
          <a:bodyPr>
            <a:normAutofit/>
          </a:bodyPr>
          <a:lstStyle/>
          <a:p>
            <a:pPr algn="ctr"/>
            <a:r>
              <a:rPr lang="cs-CZ" sz="3200" dirty="0"/>
              <a:t>Děkuji za pozornost.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357797"/>
            <a:ext cx="6858000" cy="1900003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2400" dirty="0">
                <a:latin typeface="+mn-lt"/>
              </a:rPr>
              <a:t>Mgr. Jaroslav Křivánek</a:t>
            </a:r>
          </a:p>
          <a:p>
            <a:pPr algn="ctr"/>
            <a:r>
              <a:rPr lang="cs-CZ" sz="2400" dirty="0"/>
              <a:t>Prostějov venkov o.p.s.</a:t>
            </a:r>
          </a:p>
          <a:p>
            <a:pPr algn="ctr"/>
            <a:r>
              <a:rPr lang="cs-CZ" sz="2400" dirty="0">
                <a:latin typeface="+mn-lt"/>
                <a:hlinkClick r:id="rId3"/>
              </a:rPr>
              <a:t>Krivanek.maspvvenkov@seznam.cz</a:t>
            </a:r>
            <a:endParaRPr lang="cs-CZ" sz="2400" dirty="0">
              <a:latin typeface="+mn-lt"/>
            </a:endParaRPr>
          </a:p>
          <a:p>
            <a:pPr algn="ctr"/>
            <a:r>
              <a:rPr lang="cs-CZ" sz="2400" dirty="0"/>
              <a:t>725 177 677</a:t>
            </a:r>
            <a:endParaRPr lang="cs-CZ" sz="2400" dirty="0">
              <a:latin typeface="+mn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82" y="5532273"/>
            <a:ext cx="6049603" cy="99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0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5397" y="330438"/>
            <a:ext cx="6245817" cy="898237"/>
          </a:xfrm>
        </p:spPr>
        <p:txBody>
          <a:bodyPr>
            <a:normAutofit fontScale="90000"/>
          </a:bodyPr>
          <a:lstStyle/>
          <a:p>
            <a:r>
              <a:rPr lang="cs-CZ" dirty="0"/>
              <a:t>Realizace projektu a sledovaná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49" y="1029903"/>
            <a:ext cx="7105005" cy="4995512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200" b="1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prstClr val="black"/>
                </a:solidFill>
                <a:latin typeface="Calibri" panose="020F0502020204030204"/>
              </a:rPr>
              <a:t>Zahájení realizace projektu</a:t>
            </a:r>
            <a:r>
              <a:rPr lang="cs-CZ" sz="2200" dirty="0">
                <a:solidFill>
                  <a:prstClr val="black"/>
                </a:solidFill>
                <a:latin typeface="Calibri" panose="020F0502020204030204"/>
              </a:rPr>
              <a:t>: n</a:t>
            </a:r>
            <a:r>
              <a:rPr lang="cs-CZ" sz="2200" dirty="0">
                <a:latin typeface="+mn-lt"/>
              </a:rPr>
              <a:t>ejdříve v den předložení žádosti o podporu, nejdříve však od 1. 8.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Začátek projektu je nastaven vždy na první kalendářní den v měsíci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Od tohoto data vznikají způsobilé výdaje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Od tohoto data se odvíjí první sledované období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Trvání sledovaného období: každé fixně 8 měsíců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3 </a:t>
            </a:r>
            <a:r>
              <a:rPr lang="cs-CZ" sz="2200" dirty="0" err="1">
                <a:latin typeface="+mn-lt"/>
              </a:rPr>
              <a:t>ZoR</a:t>
            </a:r>
            <a:r>
              <a:rPr lang="cs-CZ" sz="2200" dirty="0">
                <a:latin typeface="+mn-lt"/>
              </a:rPr>
              <a:t> – první, druhá, třetí = závěrečná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Podání 1. a 2. </a:t>
            </a:r>
            <a:r>
              <a:rPr lang="cs-CZ" sz="2200" dirty="0" err="1">
                <a:latin typeface="+mn-lt"/>
              </a:rPr>
              <a:t>ZoR</a:t>
            </a:r>
            <a:r>
              <a:rPr lang="cs-CZ" sz="2200" dirty="0">
                <a:latin typeface="+mn-lt"/>
              </a:rPr>
              <a:t>: do 20 pracovních dní od konce sledovaného období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+mn-lt"/>
              </a:rPr>
              <a:t>Podání 3. závěrečné </a:t>
            </a:r>
            <a:r>
              <a:rPr lang="cs-CZ" sz="2200" dirty="0" err="1">
                <a:latin typeface="+mn-lt"/>
              </a:rPr>
              <a:t>ZoR</a:t>
            </a:r>
            <a:r>
              <a:rPr lang="cs-CZ" sz="2200" dirty="0">
                <a:latin typeface="+mn-lt"/>
              </a:rPr>
              <a:t>: do 40 pracovních dní od data ukončení fyzické realizace projektu</a:t>
            </a:r>
          </a:p>
        </p:txBody>
      </p:sp>
    </p:spTree>
    <p:extLst>
      <p:ext uri="{BB962C8B-B14F-4D97-AF65-F5344CB8AC3E}">
        <p14:creationId xmlns:p14="http://schemas.microsoft.com/office/powerpoint/2010/main" val="3802842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628650" y="464904"/>
            <a:ext cx="7886700" cy="898525"/>
          </a:xfrm>
        </p:spPr>
        <p:txBody>
          <a:bodyPr>
            <a:normAutofit/>
          </a:bodyPr>
          <a:lstStyle/>
          <a:p>
            <a:r>
              <a:rPr lang="cs-CZ" altLang="cs-CZ" sz="3600" dirty="0"/>
              <a:t>Oprávnění</a:t>
            </a:r>
            <a:r>
              <a:rPr altLang="cs-CZ" sz="3600" dirty="0"/>
              <a:t> žadatelé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628650" y="1453415"/>
            <a:ext cx="7886700" cy="4398745"/>
          </a:xfrm>
        </p:spPr>
        <p:txBody>
          <a:bodyPr rtlCol="0">
            <a:no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200" b="1" dirty="0">
                <a:latin typeface="+mn-lt"/>
              </a:rPr>
              <a:t>Mateřské školy, Základní školy, MŠ+ZŠ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200" b="1" dirty="0">
                <a:latin typeface="+mn-lt"/>
              </a:rPr>
              <a:t>Školní družiny (ŠD)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200" b="1" dirty="0">
                <a:latin typeface="+mn-lt"/>
              </a:rPr>
              <a:t>Školní kluby (ŠK)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200" b="1" dirty="0">
                <a:latin typeface="+mn-lt"/>
              </a:rPr>
              <a:t>Střediska volného času (SVČ)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3200" b="1" dirty="0">
                <a:latin typeface="+mn-lt"/>
              </a:rPr>
              <a:t>Základní umělecké školy (ZUŠ)</a:t>
            </a:r>
          </a:p>
          <a:p>
            <a:pPr marL="457200" indent="-457200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endParaRPr lang="cs-CZ" sz="24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1 IČ = jedna žádost</a:t>
            </a:r>
          </a:p>
        </p:txBody>
      </p:sp>
    </p:spTree>
    <p:extLst>
      <p:ext uri="{BB962C8B-B14F-4D97-AF65-F5344CB8AC3E}">
        <p14:creationId xmlns:p14="http://schemas.microsoft.com/office/powerpoint/2010/main" val="839584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315677" y="539785"/>
            <a:ext cx="6875538" cy="898525"/>
          </a:xfrm>
        </p:spPr>
        <p:txBody>
          <a:bodyPr>
            <a:noAutofit/>
          </a:bodyPr>
          <a:lstStyle/>
          <a:p>
            <a:pPr algn="ctr"/>
            <a:r>
              <a:rPr lang="cs-CZ" altLang="cs-CZ" sz="3600" u="sng" dirty="0"/>
              <a:t>Maximální</a:t>
            </a:r>
            <a:r>
              <a:rPr lang="cs-CZ" altLang="cs-CZ" sz="3600" dirty="0"/>
              <a:t> alokace pro 1 projekt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15677" y="1564677"/>
            <a:ext cx="6999523" cy="4398745"/>
          </a:xfrm>
        </p:spPr>
        <p:txBody>
          <a:bodyPr rtlCol="0">
            <a:no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MŠ, ZŠ:</a:t>
            </a:r>
          </a:p>
          <a:p>
            <a:pPr marL="1143000" lvl="1" indent="-45720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cs-CZ" sz="2800" b="1" dirty="0">
                <a:latin typeface="+mn-lt"/>
              </a:rPr>
              <a:t>300 000 Kč na subjekt + 2 500 Kč na dítě/žáka</a:t>
            </a:r>
          </a:p>
          <a:p>
            <a:pPr marL="1143000" lvl="1" indent="-45720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endParaRPr lang="cs-CZ" sz="2800" b="1" dirty="0">
              <a:latin typeface="+mn-lt"/>
            </a:endParaRP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800" b="1" dirty="0">
                <a:latin typeface="+mn-lt"/>
              </a:rPr>
              <a:t>ŠD, ŠK, SVČ, ZUŠ:</a:t>
            </a:r>
          </a:p>
          <a:p>
            <a:pPr marL="1143000" lvl="1" indent="-457200" fontAlgn="auto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cs-CZ" sz="2800" b="1" dirty="0">
                <a:latin typeface="+mn-lt"/>
              </a:rPr>
              <a:t>100 000 Kč na subjekt + 1 800 Kč na dítě/žáka/studenta</a:t>
            </a:r>
          </a:p>
        </p:txBody>
      </p:sp>
    </p:spTree>
    <p:extLst>
      <p:ext uri="{BB962C8B-B14F-4D97-AF65-F5344CB8AC3E}">
        <p14:creationId xmlns:p14="http://schemas.microsoft.com/office/powerpoint/2010/main" val="4059458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628650" y="464904"/>
            <a:ext cx="7886700" cy="898525"/>
          </a:xfrm>
        </p:spPr>
        <p:txBody>
          <a:bodyPr>
            <a:normAutofit/>
          </a:bodyPr>
          <a:lstStyle/>
          <a:p>
            <a:r>
              <a:rPr lang="cs-CZ" altLang="cs-CZ" sz="3600" dirty="0"/>
              <a:t>Příklad:</a:t>
            </a:r>
            <a:endParaRPr altLang="cs-CZ" sz="3600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628650" y="1251535"/>
            <a:ext cx="7886700" cy="4650501"/>
          </a:xfrm>
        </p:spPr>
        <p:txBody>
          <a:bodyPr rtlCol="0">
            <a:noAutofit/>
          </a:bodyPr>
          <a:lstStyle/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b="1" dirty="0" err="1">
                <a:latin typeface="+mn-lt"/>
              </a:rPr>
              <a:t>MAXImální</a:t>
            </a:r>
            <a:r>
              <a:rPr lang="cs-CZ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400" b="1" dirty="0">
                <a:latin typeface="+mn-lt"/>
              </a:rPr>
              <a:t>varianta:</a:t>
            </a:r>
          </a:p>
          <a:p>
            <a:pPr marL="1143000" lvl="1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1 IČ = MŠ+ZŠ+ŠD+ŠK+SVČ+ZUŠ =</a:t>
            </a:r>
          </a:p>
          <a:p>
            <a:pPr marL="1600200" lvl="2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300 000 Kč (MŠ) +</a:t>
            </a:r>
          </a:p>
          <a:p>
            <a:pPr marL="1600200" lvl="2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300 000 Kč (ZŠ) +</a:t>
            </a:r>
          </a:p>
          <a:p>
            <a:pPr marL="1600200" lvl="2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100 000 Kč (ŠD) +</a:t>
            </a:r>
          </a:p>
          <a:p>
            <a:pPr marL="1600200" lvl="2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100 000 Kč (ŠK) +</a:t>
            </a:r>
          </a:p>
          <a:p>
            <a:pPr marL="1600200" lvl="2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100 000 Kč (ZUŠ) </a:t>
            </a:r>
          </a:p>
          <a:p>
            <a:pPr marL="2057400" lvl="3" indent="-457200">
              <a:defRPr/>
            </a:pPr>
            <a:r>
              <a:rPr lang="cs-CZ" sz="2200" b="1" dirty="0">
                <a:latin typeface="+mn-lt"/>
              </a:rPr>
              <a:t>= celkem 900 000 Kč na IČ</a:t>
            </a:r>
          </a:p>
          <a:p>
            <a:pPr marL="1600200" lvl="2" indent="-457200" fontAlgn="auto">
              <a:spcAft>
                <a:spcPts val="0"/>
              </a:spcAft>
              <a:defRPr/>
            </a:pPr>
            <a:r>
              <a:rPr lang="cs-CZ" sz="2400" b="1" dirty="0">
                <a:latin typeface="+mn-lt"/>
              </a:rPr>
              <a:t>+ částky na děti/žáky/studenty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cs-CZ" sz="2400" b="1" dirty="0">
                <a:latin typeface="+mn-lt"/>
              </a:rPr>
              <a:t>Současně platí, že maximální částka na 1 projekt je 5 000 000 Kč (nebo 200 000 EUR v de </a:t>
            </a:r>
            <a:r>
              <a:rPr lang="cs-CZ" sz="2400" b="1" dirty="0" err="1">
                <a:latin typeface="+mn-lt"/>
              </a:rPr>
              <a:t>minimis</a:t>
            </a:r>
            <a:r>
              <a:rPr lang="cs-CZ" sz="2400" b="1" dirty="0">
                <a:latin typeface="+mn-lt"/>
              </a:rPr>
              <a:t> – 3 účetní období).</a:t>
            </a:r>
          </a:p>
          <a:p>
            <a:pPr marL="45720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cs-CZ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0695834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_opvvv_prezentace (1) [režim kompatibility]" id="{DA703A08-D6F4-42ED-9A42-4325FB56D4EB}" vid="{E9B53D6E-C1B4-47F6-B453-122E81F271C3}"/>
    </a:ext>
  </a:extLst>
</a:theme>
</file>

<file path=ppt/theme/theme2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lastní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DCA75A58C97E438F3C819E8D8D88E5" ma:contentTypeVersion="5" ma:contentTypeDescription="Vytvoří nový dokument" ma:contentTypeScope="" ma:versionID="65bad2ce7ad43b578ba6f17a3b5d2fcb">
  <xsd:schema xmlns:xsd="http://www.w3.org/2001/XMLSchema" xmlns:xs="http://www.w3.org/2001/XMLSchema" xmlns:p="http://schemas.microsoft.com/office/2006/metadata/properties" xmlns:ns1="http://schemas.microsoft.com/sharepoint/v3" xmlns:ns2="0104a4cd-1400-468e-be1b-c7aad71d7d5a" targetNamespace="http://schemas.microsoft.com/office/2006/metadata/properties" ma:root="true" ma:fieldsID="7b796d3f5dbe204093f5eaef157c0cde" ns1:_="" ns2:_="">
    <xsd:import namespace="http://schemas.microsoft.com/sharepoint/v3"/>
    <xsd:import namespace="0104a4cd-1400-468e-be1b-c7aad71d7d5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um zahájení plánování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Datum ukončení plánování" ma:hidden="true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4a4cd-1400-468e-be1b-c7aad71d7d5a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11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 ma:index="13" ma:displayName="Komentář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8FE4FF-3BFE-43F8-B5B3-12CF22EBBEC4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0104a4cd-1400-468e-be1b-c7aad71d7d5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2111D6C-3597-408A-B9C2-D71CDA0D6866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281EB1A4-4A50-425C-A788-3E0DA2990E03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49E3F576-9F89-4CD9-AF0A-E8DFAE7A16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04a4cd-1400-468e-be1b-c7aad71d7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2517</TotalTime>
  <Words>2988</Words>
  <Application>Microsoft Office PowerPoint</Application>
  <PresentationFormat>Předvádění na obrazovce (4:3)</PresentationFormat>
  <Paragraphs>370</Paragraphs>
  <Slides>50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50</vt:i4>
      </vt:variant>
    </vt:vector>
  </HeadingPairs>
  <TitlesOfParts>
    <vt:vector size="60" baseType="lpstr">
      <vt:lpstr>Arial</vt:lpstr>
      <vt:lpstr>Calibri</vt:lpstr>
      <vt:lpstr>Calibri Light</vt:lpstr>
      <vt:lpstr>Courier New</vt:lpstr>
      <vt:lpstr>Trebuchet MS</vt:lpstr>
      <vt:lpstr>Wingdings</vt:lpstr>
      <vt:lpstr>Wingdings 3</vt:lpstr>
      <vt:lpstr>Vlastní návrh</vt:lpstr>
      <vt:lpstr>1_Vlastní návrh</vt:lpstr>
      <vt:lpstr>Faseta</vt:lpstr>
      <vt:lpstr>Šablony II Výzva č. 02_18_063 OP VVV  Semináře 22.3.2018 Kralice na Hané  Mgr. Jaroslav Křivánek Prostějov venkov o.p.s. </vt:lpstr>
      <vt:lpstr>Program</vt:lpstr>
      <vt:lpstr>Základní informace</vt:lpstr>
      <vt:lpstr>Základní informace</vt:lpstr>
      <vt:lpstr>Základní data k výzvě </vt:lpstr>
      <vt:lpstr>Realizace projektu a sledovaná období</vt:lpstr>
      <vt:lpstr>Oprávnění žadatelé</vt:lpstr>
      <vt:lpstr>Maximální alokace pro 1 projekt</vt:lpstr>
      <vt:lpstr>Příklad:</vt:lpstr>
      <vt:lpstr>Minimální alokace pro 1 projekt (předpokládaná částka)</vt:lpstr>
      <vt:lpstr>Dotazníkové šetření</vt:lpstr>
      <vt:lpstr>Dotazníkové šetření</vt:lpstr>
      <vt:lpstr>Dotazníkové šetření</vt:lpstr>
      <vt:lpstr>MŠ, ZŠ, které realizují Šablony I</vt:lpstr>
      <vt:lpstr>Šablony II - seznam</vt:lpstr>
      <vt:lpstr>I. Aktivity pro mateřské školy</vt:lpstr>
      <vt:lpstr>I. Aktivity pro mateřské školy</vt:lpstr>
      <vt:lpstr>I. Aktivity pro mateřské školy</vt:lpstr>
      <vt:lpstr>II. Aktivity pro základní školy</vt:lpstr>
      <vt:lpstr>II. Aktivity pro základní školy</vt:lpstr>
      <vt:lpstr>II. Aktivity pro základní školy</vt:lpstr>
      <vt:lpstr>V. Aktivity pro školní družiny a školní kluby </vt:lpstr>
      <vt:lpstr>V. Aktivity pro školní družiny a školní kluby </vt:lpstr>
      <vt:lpstr>V. Aktivity pro školní družiny a školní kluby </vt:lpstr>
      <vt:lpstr>VI. Aktivity pro střediska volného času </vt:lpstr>
      <vt:lpstr>VII. Aktivity pro základní umělecké školy </vt:lpstr>
      <vt:lpstr>VII. Aktivity pro základní umělecké školy </vt:lpstr>
      <vt:lpstr>VII. Aktivity pro základní umělecké školy </vt:lpstr>
      <vt:lpstr>Změny oproti šablonám I</vt:lpstr>
      <vt:lpstr>Změny</vt:lpstr>
      <vt:lpstr>Změny - Personální šablony</vt:lpstr>
      <vt:lpstr>Školní asistent – využití výjimky v kvalifikaci</vt:lpstr>
      <vt:lpstr>Změny - DVPP individuální</vt:lpstr>
      <vt:lpstr>DVPP - varianty</vt:lpstr>
      <vt:lpstr>Změny</vt:lpstr>
      <vt:lpstr>Šablony nové – převzaté ze Šablon pro SŠ+VOŠ</vt:lpstr>
      <vt:lpstr>Školní kariérový poradce/Kariérový poradce </vt:lpstr>
      <vt:lpstr>Zapojení odborníka z praxe do výuky</vt:lpstr>
      <vt:lpstr>Zapojení ICT technika do výuky</vt:lpstr>
      <vt:lpstr>Šablony nové</vt:lpstr>
      <vt:lpstr>Využití ICT ve vzdělávání</vt:lpstr>
      <vt:lpstr>Projektový den ve škole</vt:lpstr>
      <vt:lpstr>Projektový den mimo školu</vt:lpstr>
      <vt:lpstr>Komunitně osvětová setkání </vt:lpstr>
      <vt:lpstr>Koordinátor spolupráce ZUŠ a příbuzných organizací</vt:lpstr>
      <vt:lpstr>Verze 3 PpŽP ZP</vt:lpstr>
      <vt:lpstr>Proces hodnocení</vt:lpstr>
      <vt:lpstr>Hodnoticí proces </vt:lpstr>
      <vt:lpstr>Dotazy</vt:lpstr>
      <vt:lpstr>Děkuji za pozornost.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Prezentace_obecná šablona</dc:title>
  <dc:creator>Presová Eva</dc:creator>
  <cp:lastModifiedBy>MAP</cp:lastModifiedBy>
  <cp:revision>122</cp:revision>
  <cp:lastPrinted>2018-11-27T06:16:18Z</cp:lastPrinted>
  <dcterms:created xsi:type="dcterms:W3CDTF">2015-09-11T08:58:50Z</dcterms:created>
  <dcterms:modified xsi:type="dcterms:W3CDTF">2018-11-27T06:21:20Z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0x0101005BDCA75A58C97E438F3C819E8D8D88E5</vt:lpwstr>
  </property>
  <property fmtid="{D5CDD505-2E9C-101B-9397-08002B2CF9AE}" pid="3" name="_dlc_DocIdItemGuid">
    <vt:lpwstr>de197c94-d562-4c93-a17c-6233561b67ba</vt:lpwstr>
  </property>
  <property fmtid="{D5CDD505-2E9C-101B-9397-08002B2CF9AE}" pid="4" name="Komentář">
    <vt:lpwstr>předepsané písmo Calibri, daná velikost a barva písma</vt:lpwstr>
  </property>
  <property fmtid="{D5CDD505-2E9C-101B-9397-08002B2CF9AE}" pid="5" name="_dlc_DocId">
    <vt:lpwstr>15OPMSMT0001-3-2874</vt:lpwstr>
  </property>
  <property fmtid="{D5CDD505-2E9C-101B-9397-08002B2CF9AE}" pid="6" name="_dlc_DocIdUrl">
    <vt:lpwstr>http://op.msmt.cz/_layouts/15/DocIdRedir.aspx?ID=15OPMSMT0001-3-2874, 15OPMSMT0001-3-2874</vt:lpwstr>
  </property>
</Properties>
</file>