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1" r:id="rId1"/>
  </p:sldMasterIdLst>
  <p:handoutMasterIdLst>
    <p:handoutMasterId r:id="rId21"/>
  </p:handoutMasterIdLst>
  <p:sldIdLst>
    <p:sldId id="256" r:id="rId2"/>
    <p:sldId id="273" r:id="rId3"/>
    <p:sldId id="274" r:id="rId4"/>
    <p:sldId id="275" r:id="rId5"/>
    <p:sldId id="257" r:id="rId6"/>
    <p:sldId id="269" r:id="rId7"/>
    <p:sldId id="258" r:id="rId8"/>
    <p:sldId id="260" r:id="rId9"/>
    <p:sldId id="263" r:id="rId10"/>
    <p:sldId id="264" r:id="rId11"/>
    <p:sldId id="270" r:id="rId12"/>
    <p:sldId id="259" r:id="rId13"/>
    <p:sldId id="261" r:id="rId14"/>
    <p:sldId id="271" r:id="rId15"/>
    <p:sldId id="268" r:id="rId16"/>
    <p:sldId id="272" r:id="rId17"/>
    <p:sldId id="265" r:id="rId18"/>
    <p:sldId id="266" r:id="rId19"/>
    <p:sldId id="276" r:id="rId20"/>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2" y="0"/>
            <a:ext cx="4301311" cy="341297"/>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5623008" y="0"/>
            <a:ext cx="4301310" cy="341297"/>
          </a:xfrm>
          <a:prstGeom prst="rect">
            <a:avLst/>
          </a:prstGeom>
        </p:spPr>
        <p:txBody>
          <a:bodyPr vert="horz" lIns="91440" tIns="45720" rIns="91440" bIns="45720" rtlCol="0"/>
          <a:lstStyle>
            <a:lvl1pPr algn="r">
              <a:defRPr sz="1200"/>
            </a:lvl1pPr>
          </a:lstStyle>
          <a:p>
            <a:fld id="{6BE6C73E-1255-4F10-A178-FEA9EB809B50}" type="datetimeFigureOut">
              <a:rPr lang="cs-CZ" smtClean="0"/>
              <a:t>15.01.2019</a:t>
            </a:fld>
            <a:endParaRPr lang="cs-CZ"/>
          </a:p>
        </p:txBody>
      </p:sp>
      <p:sp>
        <p:nvSpPr>
          <p:cNvPr id="4" name="Zástupný symbol pro zápatí 3"/>
          <p:cNvSpPr>
            <a:spLocks noGrp="1"/>
          </p:cNvSpPr>
          <p:nvPr>
            <p:ph type="ftr" sz="quarter" idx="2"/>
          </p:nvPr>
        </p:nvSpPr>
        <p:spPr>
          <a:xfrm>
            <a:off x="2" y="6456379"/>
            <a:ext cx="4301311" cy="34129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623008" y="6456379"/>
            <a:ext cx="4301310" cy="341297"/>
          </a:xfrm>
          <a:prstGeom prst="rect">
            <a:avLst/>
          </a:prstGeom>
        </p:spPr>
        <p:txBody>
          <a:bodyPr vert="horz" lIns="91440" tIns="45720" rIns="91440" bIns="45720" rtlCol="0" anchor="b"/>
          <a:lstStyle>
            <a:lvl1pPr algn="r">
              <a:defRPr sz="1200"/>
            </a:lvl1pPr>
          </a:lstStyle>
          <a:p>
            <a:fld id="{A72C075A-C658-468F-B161-B2B9C7EE6965}" type="slidenum">
              <a:rPr lang="cs-CZ" smtClean="0"/>
              <a:t>‹#›</a:t>
            </a:fld>
            <a:endParaRPr lang="cs-CZ"/>
          </a:p>
        </p:txBody>
      </p:sp>
    </p:spTree>
    <p:extLst>
      <p:ext uri="{BB962C8B-B14F-4D97-AF65-F5344CB8AC3E}">
        <p14:creationId xmlns:p14="http://schemas.microsoft.com/office/powerpoint/2010/main" val="298520868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24107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23691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10821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903061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65887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90298CD5-6C1E-4009-B41F-6DF62E31D3BE}" type="datetimeFigureOut">
              <a:rPr lang="en-US" smtClean="0"/>
              <a:pPr/>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87811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60737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03658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31946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5A61015F-7CC6-4D0A-9D87-873EA4C304CC}" type="datetimeFigureOut">
              <a:rPr lang="en-US" smtClean="0"/>
              <a:t>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8008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6994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75285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00247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33103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05C68B11-C5A8-448C-8CE9-B1A273C79CFC}" type="datetimeFigureOut">
              <a:rPr lang="en-US" smtClean="0"/>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80745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C7616CA0-919D-4A49-9C8A-62FDFB3A5183}" type="datetimeFigureOut">
              <a:rPr lang="en-US" smtClean="0"/>
              <a:t>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224459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0298CD5-6C1E-4009-B41F-6DF62E31D3BE}" type="datetimeFigureOut">
              <a:rPr lang="en-US" smtClean="0"/>
              <a:pPr/>
              <a:t>1/15/2019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491354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07067" y="2606240"/>
            <a:ext cx="7766936" cy="1646302"/>
          </a:xfrm>
        </p:spPr>
        <p:txBody>
          <a:bodyPr>
            <a:normAutofit fontScale="90000"/>
          </a:bodyPr>
          <a:lstStyle/>
          <a:p>
            <a:pPr algn="ctr"/>
            <a:r>
              <a:rPr lang="cs-CZ" b="1" dirty="0" smtClean="0"/>
              <a:t>Seminář k 3. výzvě PRV  15.1.2019</a:t>
            </a:r>
            <a:endParaRPr lang="cs-CZ" dirty="0"/>
          </a:p>
        </p:txBody>
      </p:sp>
      <p:sp>
        <p:nvSpPr>
          <p:cNvPr id="3" name="Podnadpis 2"/>
          <p:cNvSpPr>
            <a:spLocks noGrp="1"/>
          </p:cNvSpPr>
          <p:nvPr>
            <p:ph type="subTitle" idx="1"/>
          </p:nvPr>
        </p:nvSpPr>
        <p:spPr>
          <a:xfrm>
            <a:off x="1507067" y="4494586"/>
            <a:ext cx="7766936" cy="1096899"/>
          </a:xfrm>
        </p:spPr>
        <p:txBody>
          <a:bodyPr>
            <a:noAutofit/>
          </a:bodyPr>
          <a:lstStyle/>
          <a:p>
            <a:r>
              <a:rPr lang="cs-CZ" sz="2400" dirty="0" err="1" smtClean="0"/>
              <a:t>Fiche</a:t>
            </a:r>
            <a:r>
              <a:rPr lang="cs-CZ" sz="2400" dirty="0" smtClean="0"/>
              <a:t> Z2</a:t>
            </a:r>
          </a:p>
          <a:p>
            <a:endParaRPr lang="cs-CZ" sz="2400" dirty="0"/>
          </a:p>
          <a:p>
            <a:r>
              <a:rPr lang="cs-CZ" sz="2400" dirty="0" smtClean="0"/>
              <a:t>Prostějov venkov o.p.s.</a:t>
            </a:r>
            <a:endParaRPr lang="cs-CZ" sz="2400" dirty="0"/>
          </a:p>
        </p:txBody>
      </p:sp>
      <p:pic>
        <p:nvPicPr>
          <p:cNvPr id="6" name="Obrázek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4306" y="-79631"/>
            <a:ext cx="10058400" cy="1658263"/>
          </a:xfrm>
          <a:prstGeom prst="rect">
            <a:avLst/>
          </a:prstGeom>
        </p:spPr>
      </p:pic>
    </p:spTree>
    <p:extLst>
      <p:ext uri="{BB962C8B-B14F-4D97-AF65-F5344CB8AC3E}">
        <p14:creationId xmlns:p14="http://schemas.microsoft.com/office/powerpoint/2010/main" val="3809781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Vybrané ekonomické činnosti dle CZ NACE</a:t>
            </a:r>
          </a:p>
        </p:txBody>
      </p:sp>
      <p:sp>
        <p:nvSpPr>
          <p:cNvPr id="3" name="Zástupný symbol pro obsah 2"/>
          <p:cNvSpPr>
            <a:spLocks noGrp="1"/>
          </p:cNvSpPr>
          <p:nvPr>
            <p:ph idx="1"/>
          </p:nvPr>
        </p:nvSpPr>
        <p:spPr>
          <a:xfrm>
            <a:off x="677334" y="2093355"/>
            <a:ext cx="8596668" cy="3594751"/>
          </a:xfrm>
        </p:spPr>
        <p:txBody>
          <a:bodyPr>
            <a:normAutofit lnSpcReduction="10000"/>
          </a:bodyPr>
          <a:lstStyle/>
          <a:p>
            <a:pPr>
              <a:buFont typeface="Wingdings" panose="05000000000000000000" pitchFamily="2" charset="2"/>
              <a:buChar char="q"/>
            </a:pPr>
            <a:r>
              <a:rPr lang="pt-BR" sz="2400" b="1" dirty="0"/>
              <a:t>SEKCE N - ADMINISTRATIVNÍ A PODPŮRNÉ ČINNOSTI</a:t>
            </a:r>
            <a:r>
              <a:rPr lang="cs-CZ" sz="2400" b="1" dirty="0"/>
              <a:t> (jen vyjmenované)</a:t>
            </a:r>
          </a:p>
          <a:p>
            <a:pPr marL="901700" lvl="4" indent="-261938">
              <a:buFont typeface="Wingdings" panose="05000000000000000000" pitchFamily="2" charset="2"/>
              <a:buChar char="q"/>
            </a:pPr>
            <a:r>
              <a:rPr lang="cs-CZ" sz="2200" dirty="0"/>
              <a:t>N 79 Činnosti cestovních kanceláří a agentur a ostatní rezervační služby </a:t>
            </a:r>
          </a:p>
          <a:p>
            <a:pPr marL="901700" lvl="4" indent="-261938">
              <a:buFont typeface="Wingdings" panose="05000000000000000000" pitchFamily="2" charset="2"/>
              <a:buChar char="q"/>
            </a:pPr>
            <a:r>
              <a:rPr lang="cs-CZ" sz="2200" dirty="0"/>
              <a:t>N 81 Činnosti související se stavbami a úpravou krajiny (s výjimkou skupiny 81.1) </a:t>
            </a:r>
          </a:p>
          <a:p>
            <a:pPr marL="901700" lvl="4" indent="-261938">
              <a:buFont typeface="Wingdings" panose="05000000000000000000" pitchFamily="2" charset="2"/>
              <a:buChar char="q"/>
            </a:pPr>
            <a:r>
              <a:rPr lang="cs-CZ" sz="2200" dirty="0"/>
              <a:t>N 82.1 Administrativní a kancelářské činnosti </a:t>
            </a:r>
          </a:p>
          <a:p>
            <a:pPr marL="901700" lvl="4" indent="-261938">
              <a:buFont typeface="Wingdings" panose="05000000000000000000" pitchFamily="2" charset="2"/>
              <a:buChar char="q"/>
            </a:pPr>
            <a:r>
              <a:rPr lang="cs-CZ" sz="2200" dirty="0"/>
              <a:t>N 82.3 Pořádání konferencí a hospodářských výstav</a:t>
            </a:r>
          </a:p>
          <a:p>
            <a:pPr marL="901700" lvl="4" indent="-261938">
              <a:buFont typeface="Wingdings" panose="05000000000000000000" pitchFamily="2" charset="2"/>
              <a:buChar char="q"/>
            </a:pPr>
            <a:r>
              <a:rPr lang="cs-CZ" sz="2200" dirty="0"/>
              <a:t>N 82.92 Balicí činnosti</a:t>
            </a:r>
            <a:endParaRPr lang="cs-CZ" sz="2200" b="1" dirty="0"/>
          </a:p>
          <a:p>
            <a:endParaRPr lang="cs-CZ" dirty="0"/>
          </a:p>
        </p:txBody>
      </p:sp>
    </p:spTree>
    <p:extLst>
      <p:ext uri="{BB962C8B-B14F-4D97-AF65-F5344CB8AC3E}">
        <p14:creationId xmlns:p14="http://schemas.microsoft.com/office/powerpoint/2010/main" val="2194903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192741"/>
            <a:ext cx="8596668" cy="1320800"/>
          </a:xfrm>
        </p:spPr>
        <p:txBody>
          <a:bodyPr/>
          <a:lstStyle/>
          <a:p>
            <a:r>
              <a:rPr lang="cs-CZ" dirty="0"/>
              <a:t>Vybrané ekonomické činnosti dle CZ NACE</a:t>
            </a:r>
          </a:p>
        </p:txBody>
      </p:sp>
      <p:sp>
        <p:nvSpPr>
          <p:cNvPr id="3" name="Zástupný symbol pro obsah 2"/>
          <p:cNvSpPr>
            <a:spLocks noGrp="1"/>
          </p:cNvSpPr>
          <p:nvPr>
            <p:ph idx="1"/>
          </p:nvPr>
        </p:nvSpPr>
        <p:spPr>
          <a:xfrm>
            <a:off x="677334" y="1513541"/>
            <a:ext cx="8596668" cy="5183094"/>
          </a:xfrm>
        </p:spPr>
        <p:txBody>
          <a:bodyPr>
            <a:normAutofit fontScale="92500" lnSpcReduction="20000"/>
          </a:bodyPr>
          <a:lstStyle/>
          <a:p>
            <a:pPr>
              <a:buFont typeface="Wingdings" panose="05000000000000000000" pitchFamily="2" charset="2"/>
              <a:buChar char="q"/>
            </a:pPr>
            <a:r>
              <a:rPr lang="cs-CZ" sz="2600" b="1" dirty="0"/>
              <a:t>SEKCE P – VZDĚLÁVÁNÍ (jen vyjmenované)</a:t>
            </a:r>
          </a:p>
          <a:p>
            <a:pPr marL="901700" lvl="4" indent="-261938">
              <a:buFont typeface="Wingdings" panose="05000000000000000000" pitchFamily="2" charset="2"/>
              <a:buChar char="q"/>
            </a:pPr>
            <a:r>
              <a:rPr lang="cs-CZ" sz="2600" dirty="0"/>
              <a:t>P 85.59 Ostatní vzdělávání jinde nezařazené </a:t>
            </a:r>
          </a:p>
          <a:p>
            <a:pPr marL="1038860" lvl="5" indent="-261938">
              <a:buFont typeface="Wingdings" panose="05000000000000000000" pitchFamily="2" charset="2"/>
              <a:buChar char="q"/>
            </a:pPr>
            <a:r>
              <a:rPr lang="cs-CZ" sz="2000" dirty="0"/>
              <a:t>Vzdělávání v jazykových školách</a:t>
            </a:r>
          </a:p>
          <a:p>
            <a:pPr marL="1038860" lvl="5" indent="-261938">
              <a:buFont typeface="Wingdings" panose="05000000000000000000" pitchFamily="2" charset="2"/>
              <a:buChar char="q"/>
            </a:pPr>
            <a:r>
              <a:rPr lang="cs-CZ" sz="2000" dirty="0"/>
              <a:t>Environmentální vzdělávání</a:t>
            </a:r>
          </a:p>
          <a:p>
            <a:pPr marL="1038860" lvl="5" indent="-261938">
              <a:buFont typeface="Wingdings" panose="05000000000000000000" pitchFamily="2" charset="2"/>
              <a:buChar char="q"/>
            </a:pPr>
            <a:r>
              <a:rPr lang="cs-CZ" sz="2000" dirty="0"/>
              <a:t>Inovační vzdělávání</a:t>
            </a:r>
          </a:p>
          <a:p>
            <a:pPr marL="1038860" lvl="5" indent="-261938">
              <a:buFont typeface="Wingdings" panose="05000000000000000000" pitchFamily="2" charset="2"/>
              <a:buChar char="q"/>
            </a:pPr>
            <a:r>
              <a:rPr lang="cs-CZ" sz="2000" dirty="0"/>
              <a:t>Jiné vzdělávání jinde nezařazené</a:t>
            </a:r>
            <a:endParaRPr lang="cs-CZ" sz="2000" b="1" dirty="0"/>
          </a:p>
          <a:p>
            <a:pPr>
              <a:buFont typeface="Wingdings" panose="05000000000000000000" pitchFamily="2" charset="2"/>
              <a:buChar char="q"/>
            </a:pPr>
            <a:r>
              <a:rPr lang="cs-CZ" sz="2600" b="1" dirty="0" smtClean="0"/>
              <a:t>SEKCE </a:t>
            </a:r>
            <a:r>
              <a:rPr lang="cs-CZ" sz="2600" b="1" dirty="0"/>
              <a:t>R - KULTURNÍ, ZÁBAVNÍ A REKREAČNÍ ČINNOSTI (jen vyjmenované)</a:t>
            </a:r>
          </a:p>
          <a:p>
            <a:pPr marL="901700" lvl="4" indent="-261938">
              <a:buFont typeface="Wingdings" panose="05000000000000000000" pitchFamily="2" charset="2"/>
              <a:buChar char="q"/>
            </a:pPr>
            <a:r>
              <a:rPr lang="cs-CZ" sz="2400" dirty="0"/>
              <a:t>R 93 Sportovní, zábavní a rekreační činnosti </a:t>
            </a:r>
            <a:endParaRPr lang="cs-CZ" sz="2400" b="1" dirty="0"/>
          </a:p>
          <a:p>
            <a:pPr>
              <a:buFont typeface="Wingdings" panose="05000000000000000000" pitchFamily="2" charset="2"/>
              <a:buChar char="q"/>
            </a:pPr>
            <a:r>
              <a:rPr lang="cs-CZ" sz="2800" b="1" dirty="0" smtClean="0"/>
              <a:t>SEKCE </a:t>
            </a:r>
            <a:r>
              <a:rPr lang="cs-CZ" sz="2800" b="1" dirty="0"/>
              <a:t>S - OSTATNÍ ČINNOSTI (jen vyjmenované)</a:t>
            </a:r>
          </a:p>
          <a:p>
            <a:pPr marL="901700" lvl="4" indent="-261938">
              <a:buFont typeface="Wingdings" panose="05000000000000000000" pitchFamily="2" charset="2"/>
              <a:buChar char="q"/>
            </a:pPr>
            <a:r>
              <a:rPr lang="cs-CZ" sz="2600" dirty="0"/>
              <a:t>S 95 Opravy počítačů a výrobků pro osobní potřebu a převážně pro domácnost</a:t>
            </a:r>
          </a:p>
          <a:p>
            <a:pPr marL="901700" lvl="4" indent="-261938">
              <a:buFont typeface="Wingdings" panose="05000000000000000000" pitchFamily="2" charset="2"/>
              <a:buChar char="q"/>
            </a:pPr>
            <a:r>
              <a:rPr lang="cs-CZ" sz="2600" dirty="0"/>
              <a:t>S 96 Poskytování ostatních osobních služeb </a:t>
            </a:r>
          </a:p>
          <a:p>
            <a:endParaRPr lang="cs-CZ" dirty="0"/>
          </a:p>
        </p:txBody>
      </p:sp>
    </p:spTree>
    <p:extLst>
      <p:ext uri="{BB962C8B-B14F-4D97-AF65-F5344CB8AC3E}">
        <p14:creationId xmlns:p14="http://schemas.microsoft.com/office/powerpoint/2010/main" val="27565970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434789"/>
            <a:ext cx="8596668" cy="1320800"/>
          </a:xfrm>
        </p:spPr>
        <p:txBody>
          <a:bodyPr>
            <a:normAutofit/>
          </a:bodyPr>
          <a:lstStyle/>
          <a:p>
            <a:r>
              <a:rPr lang="cs-CZ" b="1" dirty="0" smtClean="0"/>
              <a:t>Způsobilé </a:t>
            </a:r>
            <a:r>
              <a:rPr lang="cs-CZ" b="1" dirty="0"/>
              <a:t>výdaje </a:t>
            </a:r>
            <a:endParaRPr lang="cs-CZ" dirty="0"/>
          </a:p>
        </p:txBody>
      </p:sp>
      <p:sp>
        <p:nvSpPr>
          <p:cNvPr id="3" name="Zástupný symbol pro obsah 2"/>
          <p:cNvSpPr>
            <a:spLocks noGrp="1"/>
          </p:cNvSpPr>
          <p:nvPr>
            <p:ph idx="1"/>
          </p:nvPr>
        </p:nvSpPr>
        <p:spPr>
          <a:xfrm>
            <a:off x="677334" y="1313425"/>
            <a:ext cx="8596668" cy="5248740"/>
          </a:xfrm>
        </p:spPr>
        <p:txBody>
          <a:bodyPr>
            <a:normAutofit/>
          </a:bodyPr>
          <a:lstStyle/>
          <a:p>
            <a:pPr marL="0" indent="0">
              <a:lnSpc>
                <a:spcPct val="120000"/>
              </a:lnSpc>
              <a:buNone/>
            </a:pPr>
            <a:r>
              <a:rPr lang="cs-CZ" dirty="0" smtClean="0"/>
              <a:t>Dotaci </a:t>
            </a:r>
            <a:r>
              <a:rPr lang="cs-CZ" dirty="0"/>
              <a:t>lze poskytnout pouze na investiční výdaje, jak jsou definovány v kapitole 1 Obecných podmínek </a:t>
            </a:r>
            <a:r>
              <a:rPr lang="cs-CZ" dirty="0" smtClean="0"/>
              <a:t>Pravidel: </a:t>
            </a:r>
            <a:endParaRPr lang="cs-CZ" dirty="0"/>
          </a:p>
          <a:p>
            <a:pPr marL="363538" indent="-363538" algn="just">
              <a:lnSpc>
                <a:spcPct val="120000"/>
              </a:lnSpc>
              <a:buFont typeface="+mj-lt"/>
              <a:buAutoNum type="arabicPeriod"/>
            </a:pPr>
            <a:r>
              <a:rPr lang="cs-CZ" dirty="0" smtClean="0"/>
              <a:t>stavební </a:t>
            </a:r>
            <a:r>
              <a:rPr lang="cs-CZ" dirty="0"/>
              <a:t>obnova (přestavba, modernizace, statické zabezpečení) či nová výstavba provozovny, kanceláře (včetně nezbytného zázemí pro zaměstnance) či malokapacitního ubytovacího zařízení (včetně stravování a dalších budov a ploch v rámci turistické infrastruktury, sportoviště a příslušné zázemí) </a:t>
            </a:r>
          </a:p>
          <a:p>
            <a:pPr marL="363538" indent="-363538" algn="just">
              <a:lnSpc>
                <a:spcPct val="120000"/>
              </a:lnSpc>
              <a:buFont typeface="+mj-lt"/>
              <a:buAutoNum type="arabicPeriod"/>
            </a:pPr>
            <a:r>
              <a:rPr lang="cs-CZ" dirty="0" smtClean="0"/>
              <a:t>pořízení </a:t>
            </a:r>
            <a:r>
              <a:rPr lang="cs-CZ" dirty="0"/>
              <a:t>strojů, technologií a dalšího vybavení sloužícího pro nezemědělskou činnost (nákup zařízení, užitkových vozů kategorie N1, vybavení, hardware, software) v souvislosti s projektem (včetně montáže a zkoušky před uvedením pořizovaného majetku do stavu způsobilého k užívání) </a:t>
            </a:r>
          </a:p>
          <a:p>
            <a:pPr marL="363538" indent="-363538" algn="just">
              <a:lnSpc>
                <a:spcPct val="120000"/>
              </a:lnSpc>
              <a:buFont typeface="+mj-lt"/>
              <a:buAutoNum type="arabicPeriod"/>
            </a:pPr>
            <a:r>
              <a:rPr lang="cs-CZ" dirty="0" smtClean="0"/>
              <a:t>doplňující </a:t>
            </a:r>
            <a:r>
              <a:rPr lang="cs-CZ" dirty="0"/>
              <a:t>výdaje jako součást projektu (úprava povrchů, náklady na výstavbu odstavných a parkovacích stání, oplocení, nákup a výsadba doprovodné zeleně) </a:t>
            </a:r>
          </a:p>
          <a:p>
            <a:pPr marL="363538" indent="-363538" algn="just">
              <a:lnSpc>
                <a:spcPct val="120000"/>
              </a:lnSpc>
              <a:buFont typeface="+mj-lt"/>
              <a:buAutoNum type="arabicPeriod"/>
            </a:pPr>
            <a:r>
              <a:rPr lang="cs-CZ" dirty="0" smtClean="0"/>
              <a:t>nákup </a:t>
            </a:r>
            <a:r>
              <a:rPr lang="cs-CZ" dirty="0"/>
              <a:t>nemovitosti </a:t>
            </a:r>
          </a:p>
          <a:p>
            <a:pPr algn="just"/>
            <a:endParaRPr lang="cs-CZ" dirty="0"/>
          </a:p>
        </p:txBody>
      </p:sp>
    </p:spTree>
    <p:extLst>
      <p:ext uri="{BB962C8B-B14F-4D97-AF65-F5344CB8AC3E}">
        <p14:creationId xmlns:p14="http://schemas.microsoft.com/office/powerpoint/2010/main" val="3246840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923365"/>
          </a:xfrm>
        </p:spPr>
        <p:txBody>
          <a:bodyPr>
            <a:normAutofit/>
          </a:bodyPr>
          <a:lstStyle/>
          <a:p>
            <a:r>
              <a:rPr lang="cs-CZ" b="1" dirty="0" smtClean="0"/>
              <a:t>Kritéria </a:t>
            </a:r>
            <a:r>
              <a:rPr lang="cs-CZ" b="1" dirty="0"/>
              <a:t>přijatelnosti </a:t>
            </a:r>
            <a:endParaRPr lang="cs-CZ" dirty="0"/>
          </a:p>
        </p:txBody>
      </p:sp>
      <p:sp>
        <p:nvSpPr>
          <p:cNvPr id="3" name="Zástupný symbol pro obsah 2"/>
          <p:cNvSpPr>
            <a:spLocks noGrp="1"/>
          </p:cNvSpPr>
          <p:nvPr>
            <p:ph idx="1"/>
          </p:nvPr>
        </p:nvSpPr>
        <p:spPr>
          <a:xfrm>
            <a:off x="677334" y="1532965"/>
            <a:ext cx="8596668" cy="5056094"/>
          </a:xfrm>
        </p:spPr>
        <p:txBody>
          <a:bodyPr>
            <a:normAutofit/>
          </a:bodyPr>
          <a:lstStyle/>
          <a:p>
            <a:endParaRPr lang="cs-CZ" dirty="0"/>
          </a:p>
          <a:p>
            <a:pPr marL="363538" indent="-363538" algn="just">
              <a:lnSpc>
                <a:spcPct val="120000"/>
              </a:lnSpc>
              <a:buFont typeface="Wingdings" panose="05000000000000000000" pitchFamily="2" charset="2"/>
              <a:buChar char="q"/>
            </a:pPr>
            <a:r>
              <a:rPr lang="cs-CZ" dirty="0" smtClean="0"/>
              <a:t>Činnosti </a:t>
            </a:r>
            <a:r>
              <a:rPr lang="cs-CZ" dirty="0"/>
              <a:t>R 93 (Sportovní, zábavní a rekreační činnosti) a I 56 (Stravování a pohostinství) mohou být realizovány pouze ve vazbě na venkovskou </a:t>
            </a:r>
            <a:r>
              <a:rPr lang="cs-CZ" dirty="0" smtClean="0"/>
              <a:t>turistiku </a:t>
            </a:r>
            <a:r>
              <a:rPr lang="cs-CZ" dirty="0"/>
              <a:t>nebo ubytovací </a:t>
            </a:r>
            <a:r>
              <a:rPr lang="cs-CZ" dirty="0" smtClean="0"/>
              <a:t>kapacitu</a:t>
            </a:r>
          </a:p>
          <a:p>
            <a:pPr marL="537274" lvl="1" indent="-363538" algn="just">
              <a:lnSpc>
                <a:spcPct val="120000"/>
              </a:lnSpc>
              <a:buFont typeface="Wingdings" panose="05000000000000000000" pitchFamily="2" charset="2"/>
              <a:buChar char="q"/>
            </a:pPr>
            <a:r>
              <a:rPr lang="cs-CZ" dirty="0"/>
              <a:t>Žadatel doloží, že v okruhu 10 km od místa realizace se nachází objekt venkovské turistiky s návštěvností min. 2000 osob/rok. Objekt venkovské turistiky se musí nacházet na území obce do 25 tis. obyvatel. </a:t>
            </a:r>
            <a:endParaRPr lang="cs-CZ" dirty="0" smtClean="0"/>
          </a:p>
          <a:p>
            <a:pPr marL="537274" lvl="1" indent="-363538" algn="just">
              <a:lnSpc>
                <a:spcPct val="120000"/>
              </a:lnSpc>
              <a:buFont typeface="Wingdings" panose="05000000000000000000" pitchFamily="2" charset="2"/>
              <a:buChar char="q"/>
            </a:pPr>
            <a:r>
              <a:rPr lang="cs-CZ" dirty="0"/>
              <a:t>Ubytovací kapacita musí být ve vlastnictví žadatele, případně ubytovací kapacita je součástí projektu, případně žadatel má uzavřenou smlouvu o spolupráci s provozovatelem ubytovací kapacity (např. o zajištění stravování pro hosty</a:t>
            </a:r>
            <a:r>
              <a:rPr lang="cs-CZ" dirty="0" smtClean="0"/>
              <a:t>).  </a:t>
            </a:r>
          </a:p>
        </p:txBody>
      </p:sp>
    </p:spTree>
    <p:extLst>
      <p:ext uri="{BB962C8B-B14F-4D97-AF65-F5344CB8AC3E}">
        <p14:creationId xmlns:p14="http://schemas.microsoft.com/office/powerpoint/2010/main" val="3904872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77334" y="1532965"/>
            <a:ext cx="8596668" cy="5109882"/>
          </a:xfrm>
        </p:spPr>
        <p:txBody>
          <a:bodyPr>
            <a:normAutofit lnSpcReduction="10000"/>
          </a:bodyPr>
          <a:lstStyle/>
          <a:p>
            <a:pPr marL="363538" indent="-363538" algn="just">
              <a:lnSpc>
                <a:spcPct val="120000"/>
              </a:lnSpc>
              <a:buFont typeface="Wingdings" panose="05000000000000000000" pitchFamily="2" charset="2"/>
              <a:buChar char="q"/>
            </a:pPr>
            <a:r>
              <a:rPr lang="cs-CZ" dirty="0"/>
              <a:t>V případě uvádění produktů na trh, jsou na trh uváděny produkty, které nejsou uvedeny v příloze I Smlouvy o fungování EU, případně v kombinaci s produkty uvedenými v příloze I Smlouvy o fungování EU (převažovat musí produkty neuvedené v příloze I Smlouvy o fungování EU). Bude tedy možné podpořit </a:t>
            </a:r>
            <a:r>
              <a:rPr lang="cs-CZ" b="1" dirty="0"/>
              <a:t>maloobchod se smíšeným zbožím</a:t>
            </a:r>
            <a:r>
              <a:rPr lang="cs-CZ" dirty="0"/>
              <a:t>, ve kterém jsou prodávány jak produkty uvedené v příloze I Smlouvy o fungování EU, tak produkty zde </a:t>
            </a:r>
            <a:r>
              <a:rPr lang="cs-CZ" dirty="0" smtClean="0"/>
              <a:t>neuvedené, ale jen částečně viz. </a:t>
            </a:r>
            <a:r>
              <a:rPr lang="cs-CZ" dirty="0"/>
              <a:t>n</a:t>
            </a:r>
            <a:r>
              <a:rPr lang="cs-CZ" dirty="0" smtClean="0"/>
              <a:t>íže:</a:t>
            </a:r>
            <a:endParaRPr lang="cs-CZ" dirty="0"/>
          </a:p>
          <a:p>
            <a:pPr marL="173736" lvl="1" indent="0" algn="just">
              <a:lnSpc>
                <a:spcPct val="120000"/>
              </a:lnSpc>
              <a:buNone/>
            </a:pPr>
            <a:r>
              <a:rPr lang="cs-CZ" dirty="0" smtClean="0"/>
              <a:t>	Žadatel/příjemce </a:t>
            </a:r>
            <a:r>
              <a:rPr lang="cs-CZ" dirty="0"/>
              <a:t>dotace je povinen vést analytickou účetní evidenci (pokud je účetní jednotkou)/podrobnou evidenci (pokud není účetní jednotkou) zvlášť pro </a:t>
            </a:r>
            <a:r>
              <a:rPr lang="cs-CZ" dirty="0" err="1"/>
              <a:t>annexové</a:t>
            </a:r>
            <a:r>
              <a:rPr lang="cs-CZ" dirty="0"/>
              <a:t> a </a:t>
            </a:r>
            <a:r>
              <a:rPr lang="cs-CZ" dirty="0" err="1"/>
              <a:t>neannexové</a:t>
            </a:r>
            <a:r>
              <a:rPr lang="cs-CZ" dirty="0"/>
              <a:t> produkty v příslušné provozovně. </a:t>
            </a:r>
          </a:p>
          <a:p>
            <a:pPr marL="363538" indent="-363538" algn="just">
              <a:lnSpc>
                <a:spcPct val="120000"/>
              </a:lnSpc>
              <a:buFont typeface="Wingdings" panose="05000000000000000000" pitchFamily="2" charset="2"/>
              <a:buChar char="q"/>
            </a:pPr>
            <a:r>
              <a:rPr lang="cs-CZ" dirty="0" smtClean="0"/>
              <a:t>V </a:t>
            </a:r>
            <a:r>
              <a:rPr lang="cs-CZ" dirty="0"/>
              <a:t>případě zpracování produktů, jsou výstupem procesu produkty, které nejsou uvedeny v příloze I Smlouvy o fungování EU</a:t>
            </a:r>
            <a:r>
              <a:rPr lang="cs-CZ" dirty="0" smtClean="0"/>
              <a:t>. (</a:t>
            </a:r>
            <a:r>
              <a:rPr lang="cs-CZ" i="1" dirty="0" smtClean="0"/>
              <a:t>nelze podpořit potravináře</a:t>
            </a:r>
            <a:r>
              <a:rPr lang="cs-CZ" dirty="0" smtClean="0"/>
              <a:t>)</a:t>
            </a:r>
            <a:endParaRPr lang="cs-CZ" dirty="0"/>
          </a:p>
          <a:p>
            <a:pPr marL="363538" indent="-363538" algn="just">
              <a:lnSpc>
                <a:spcPct val="120000"/>
              </a:lnSpc>
              <a:buFont typeface="Wingdings" panose="05000000000000000000" pitchFamily="2" charset="2"/>
              <a:buChar char="q"/>
            </a:pPr>
            <a:r>
              <a:rPr lang="cs-CZ" dirty="0"/>
              <a:t>V případě výstavby a modernizace zařízení na výrobu tvarovaných biopaliv musí většina vyrobeného paliva žadatelem (více než 50 %) sloužit k prodeji nebo být využita pro nezemědělskou činnost.</a:t>
            </a:r>
          </a:p>
          <a:p>
            <a:pPr marL="363538" indent="-363538">
              <a:buFont typeface="Wingdings" panose="05000000000000000000" pitchFamily="2" charset="2"/>
              <a:buChar char="q"/>
            </a:pPr>
            <a:endParaRPr lang="cs-CZ" dirty="0"/>
          </a:p>
          <a:p>
            <a:endParaRPr lang="cs-CZ" dirty="0"/>
          </a:p>
        </p:txBody>
      </p:sp>
      <p:sp>
        <p:nvSpPr>
          <p:cNvPr id="4" name="Nadpis 1"/>
          <p:cNvSpPr txBox="1">
            <a:spLocks/>
          </p:cNvSpPr>
          <p:nvPr/>
        </p:nvSpPr>
        <p:spPr>
          <a:xfrm>
            <a:off x="677334" y="609600"/>
            <a:ext cx="8596668" cy="92336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cs-CZ" b="1" smtClean="0"/>
              <a:t>Kritéria přijatelnosti </a:t>
            </a:r>
            <a:endParaRPr lang="cs-CZ" dirty="0"/>
          </a:p>
        </p:txBody>
      </p:sp>
    </p:spTree>
    <p:extLst>
      <p:ext uri="{BB962C8B-B14F-4D97-AF65-F5344CB8AC3E}">
        <p14:creationId xmlns:p14="http://schemas.microsoft.com/office/powerpoint/2010/main" val="475654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1084729"/>
          </a:xfrm>
        </p:spPr>
        <p:txBody>
          <a:bodyPr>
            <a:normAutofit/>
          </a:bodyPr>
          <a:lstStyle/>
          <a:p>
            <a:r>
              <a:rPr lang="cs-CZ" b="1" dirty="0" smtClean="0"/>
              <a:t>Další </a:t>
            </a:r>
            <a:r>
              <a:rPr lang="cs-CZ" b="1" dirty="0"/>
              <a:t>podmínky </a:t>
            </a:r>
            <a:endParaRPr lang="cs-CZ" dirty="0"/>
          </a:p>
        </p:txBody>
      </p:sp>
      <p:sp>
        <p:nvSpPr>
          <p:cNvPr id="3" name="Zástupný symbol pro obsah 2"/>
          <p:cNvSpPr>
            <a:spLocks noGrp="1"/>
          </p:cNvSpPr>
          <p:nvPr>
            <p:ph idx="1"/>
          </p:nvPr>
        </p:nvSpPr>
        <p:spPr>
          <a:xfrm>
            <a:off x="677334" y="1694329"/>
            <a:ext cx="8991101" cy="5069542"/>
          </a:xfrm>
        </p:spPr>
        <p:txBody>
          <a:bodyPr>
            <a:normAutofit/>
          </a:bodyPr>
          <a:lstStyle/>
          <a:p>
            <a:pPr marL="268288" indent="-268288" algn="just">
              <a:lnSpc>
                <a:spcPct val="120000"/>
              </a:lnSpc>
              <a:buFont typeface="Wingdings" panose="05000000000000000000" pitchFamily="2" charset="2"/>
              <a:buChar char="q"/>
            </a:pPr>
            <a:r>
              <a:rPr lang="cs-CZ" dirty="0" smtClean="0"/>
              <a:t>O </a:t>
            </a:r>
            <a:r>
              <a:rPr lang="cs-CZ" dirty="0"/>
              <a:t>dotaci nemůže žádat žadatel, který v posledních dvou letech před podáním Žádosti o dotaci na MAS ukončil stejnou nebo podobnou </a:t>
            </a:r>
            <a:r>
              <a:rPr lang="cs-CZ" dirty="0" smtClean="0"/>
              <a:t>činnost </a:t>
            </a:r>
            <a:r>
              <a:rPr lang="cs-CZ" dirty="0"/>
              <a:t>v Evropském hospodářském prostoru nebo v době podání Žádosti o dotaci na MAS zahájil konkrétní plány, že takovou činnost v dotyčné oblasti ukončí během dvou let od realizace projektu, který je předmětem </a:t>
            </a:r>
            <a:r>
              <a:rPr lang="cs-CZ" dirty="0" smtClean="0"/>
              <a:t>dotace</a:t>
            </a:r>
            <a:endParaRPr lang="cs-CZ" dirty="0"/>
          </a:p>
          <a:p>
            <a:pPr marL="268288" indent="-268288" algn="just">
              <a:lnSpc>
                <a:spcPct val="120000"/>
              </a:lnSpc>
              <a:buFont typeface="Wingdings" panose="05000000000000000000" pitchFamily="2" charset="2"/>
              <a:buChar char="q"/>
            </a:pPr>
            <a:r>
              <a:rPr lang="cs-CZ" dirty="0" smtClean="0"/>
              <a:t>Dotaci </a:t>
            </a:r>
            <a:r>
              <a:rPr lang="cs-CZ" dirty="0"/>
              <a:t>nelze poskytnout </a:t>
            </a:r>
            <a:r>
              <a:rPr lang="cs-CZ" dirty="0" smtClean="0"/>
              <a:t>na </a:t>
            </a:r>
            <a:r>
              <a:rPr lang="cs-CZ" dirty="0"/>
              <a:t>nákup zemědělských a lesnických </a:t>
            </a:r>
            <a:r>
              <a:rPr lang="cs-CZ" dirty="0" smtClean="0"/>
              <a:t>strojů a </a:t>
            </a:r>
            <a:r>
              <a:rPr lang="cs-CZ" dirty="0" err="1"/>
              <a:t>fotovoltaické</a:t>
            </a:r>
            <a:r>
              <a:rPr lang="cs-CZ" dirty="0"/>
              <a:t> panely sloužící pouze pro výrobu elektrické energie k dodávkám do veřejné </a:t>
            </a:r>
            <a:r>
              <a:rPr lang="cs-CZ" dirty="0" smtClean="0"/>
              <a:t>sítě</a:t>
            </a:r>
            <a:endParaRPr lang="cs-CZ" dirty="0"/>
          </a:p>
          <a:p>
            <a:pPr marL="268288" indent="-268288" algn="just">
              <a:lnSpc>
                <a:spcPct val="120000"/>
              </a:lnSpc>
              <a:buFont typeface="Wingdings" panose="05000000000000000000" pitchFamily="2" charset="2"/>
              <a:buChar char="q"/>
            </a:pPr>
            <a:r>
              <a:rPr lang="cs-CZ" dirty="0" smtClean="0"/>
              <a:t>Žadatel/příjemce </a:t>
            </a:r>
            <a:r>
              <a:rPr lang="cs-CZ" dirty="0"/>
              <a:t>dotace </a:t>
            </a:r>
            <a:r>
              <a:rPr lang="cs-CZ" b="1" dirty="0"/>
              <a:t>musí dodržet kategorii podniku </a:t>
            </a:r>
            <a:r>
              <a:rPr lang="cs-CZ" dirty="0"/>
              <a:t>(malý, střední), kterou deklaroval při podání Žádosti o dotaci na MAS, i ke dni podpisu Dohody, případně může svoji kategorii </a:t>
            </a:r>
            <a:r>
              <a:rPr lang="cs-CZ" dirty="0" smtClean="0"/>
              <a:t>zmenšit</a:t>
            </a:r>
            <a:endParaRPr lang="cs-CZ" dirty="0"/>
          </a:p>
        </p:txBody>
      </p:sp>
    </p:spTree>
    <p:extLst>
      <p:ext uri="{BB962C8B-B14F-4D97-AF65-F5344CB8AC3E}">
        <p14:creationId xmlns:p14="http://schemas.microsoft.com/office/powerpoint/2010/main" val="8692652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77334" y="1622707"/>
            <a:ext cx="8596668" cy="4818434"/>
          </a:xfrm>
        </p:spPr>
        <p:txBody>
          <a:bodyPr>
            <a:normAutofit fontScale="85000" lnSpcReduction="20000"/>
          </a:bodyPr>
          <a:lstStyle/>
          <a:p>
            <a:pPr marL="268288" indent="-268288" algn="just">
              <a:lnSpc>
                <a:spcPct val="120000"/>
              </a:lnSpc>
              <a:buFont typeface="Wingdings" panose="05000000000000000000" pitchFamily="2" charset="2"/>
              <a:buChar char="q"/>
            </a:pPr>
            <a:r>
              <a:rPr lang="cs-CZ" dirty="0"/>
              <a:t>Je-li součástí projektu ubytovací zařízení, musí se jednat o zařízení v souladu s § 2 odst. c) vyhlášky č. 501/2006 Sb., a dále o zařízení s </a:t>
            </a:r>
            <a:r>
              <a:rPr lang="cs-CZ" b="1" dirty="0"/>
              <a:t>kapacitou nejméně 6 lůžek, maximálně však 40 lůžek</a:t>
            </a:r>
            <a:r>
              <a:rPr lang="cs-CZ" dirty="0"/>
              <a:t>. Kapacita 40 lůžek se vztahuje k ubytovacímu zařízení splňujícímu samostatný funkční celek</a:t>
            </a:r>
          </a:p>
          <a:p>
            <a:pPr marL="268288" indent="-268288" algn="just">
              <a:lnSpc>
                <a:spcPct val="120000"/>
              </a:lnSpc>
              <a:buFont typeface="Wingdings" panose="05000000000000000000" pitchFamily="2" charset="2"/>
              <a:buChar char="q"/>
            </a:pPr>
            <a:r>
              <a:rPr lang="cs-CZ" dirty="0"/>
              <a:t>V případě, že se na území obce, ve které je realizován projekt týkající se ubytování, vybírají místní poplatky z cestovního ruchu, se žadatel přihlásí k poplatkové povinnosti u příslušné obce, a to nejpozději k datu předložení Žádosti o platbu na MAS </a:t>
            </a:r>
          </a:p>
          <a:p>
            <a:pPr marL="268288" indent="-268288" algn="just">
              <a:lnSpc>
                <a:spcPct val="120000"/>
              </a:lnSpc>
              <a:buFont typeface="Wingdings" panose="05000000000000000000" pitchFamily="2" charset="2"/>
              <a:buChar char="q"/>
            </a:pPr>
            <a:r>
              <a:rPr lang="cs-CZ" dirty="0"/>
              <a:t>Přípustné způsoby uspořádání právních vztahů k nemovitostem, na kterých jsou realizovány stavební výdaje, jsou: </a:t>
            </a:r>
            <a:endParaRPr lang="cs-CZ" dirty="0" smtClean="0"/>
          </a:p>
          <a:p>
            <a:pPr marL="268288" indent="-268288" algn="just">
              <a:lnSpc>
                <a:spcPct val="120000"/>
              </a:lnSpc>
              <a:buFont typeface="Wingdings" panose="05000000000000000000" pitchFamily="2" charset="2"/>
              <a:buChar char="q"/>
            </a:pPr>
            <a:r>
              <a:rPr lang="cs-CZ" b="1" i="1" dirty="0" smtClean="0"/>
              <a:t>vlastnictví</a:t>
            </a:r>
            <a:r>
              <a:rPr lang="cs-CZ" b="1" i="1" dirty="0"/>
              <a:t>, </a:t>
            </a:r>
            <a:endParaRPr lang="cs-CZ" b="1" i="1" dirty="0" smtClean="0"/>
          </a:p>
          <a:p>
            <a:pPr marL="268288" indent="-268288" algn="just">
              <a:lnSpc>
                <a:spcPct val="120000"/>
              </a:lnSpc>
              <a:buFont typeface="Wingdings" panose="05000000000000000000" pitchFamily="2" charset="2"/>
              <a:buChar char="q"/>
            </a:pPr>
            <a:r>
              <a:rPr lang="cs-CZ" b="1" i="1" dirty="0" smtClean="0"/>
              <a:t>spoluvlastnictví </a:t>
            </a:r>
            <a:r>
              <a:rPr lang="cs-CZ" b="1" i="1" dirty="0"/>
              <a:t>s min. 50% spoluvlastnickým podílem, </a:t>
            </a:r>
            <a:endParaRPr lang="cs-CZ" b="1" i="1" dirty="0" smtClean="0"/>
          </a:p>
          <a:p>
            <a:pPr marL="268288" indent="-268288" algn="just">
              <a:lnSpc>
                <a:spcPct val="120000"/>
              </a:lnSpc>
              <a:buFont typeface="Wingdings" panose="05000000000000000000" pitchFamily="2" charset="2"/>
              <a:buChar char="q"/>
            </a:pPr>
            <a:r>
              <a:rPr lang="cs-CZ" b="1" i="1" dirty="0" smtClean="0"/>
              <a:t>věcné břemeno</a:t>
            </a:r>
            <a:endParaRPr lang="cs-CZ" b="1" i="1" dirty="0"/>
          </a:p>
          <a:p>
            <a:pPr marL="268288" indent="-268288" algn="just">
              <a:lnSpc>
                <a:spcPct val="120000"/>
              </a:lnSpc>
              <a:buFont typeface="Wingdings" panose="05000000000000000000" pitchFamily="2" charset="2"/>
              <a:buChar char="q"/>
            </a:pPr>
            <a:r>
              <a:rPr lang="cs-CZ" b="1" i="1" dirty="0"/>
              <a:t>p</a:t>
            </a:r>
            <a:r>
              <a:rPr lang="cs-CZ" b="1" i="1" dirty="0" smtClean="0"/>
              <a:t>rávo stavby</a:t>
            </a:r>
          </a:p>
          <a:p>
            <a:pPr marL="268288" indent="-268288" algn="just">
              <a:lnSpc>
                <a:spcPct val="120000"/>
              </a:lnSpc>
              <a:buFont typeface="Wingdings" panose="05000000000000000000" pitchFamily="2" charset="2"/>
              <a:buChar char="q"/>
            </a:pPr>
            <a:r>
              <a:rPr lang="cs-CZ" b="1" i="1" dirty="0" smtClean="0"/>
              <a:t>V </a:t>
            </a:r>
            <a:r>
              <a:rPr lang="cs-CZ" b="1" i="1" dirty="0"/>
              <a:t>případě pozemku pod stavbou je přípustný také nájem. </a:t>
            </a:r>
            <a:endParaRPr lang="cs-CZ" b="1" i="1" dirty="0" smtClean="0"/>
          </a:p>
          <a:p>
            <a:pPr marL="268288" indent="-268288" algn="just">
              <a:lnSpc>
                <a:spcPct val="120000"/>
              </a:lnSpc>
              <a:buFont typeface="Wingdings" panose="05000000000000000000" pitchFamily="2" charset="2"/>
              <a:buChar char="q"/>
            </a:pPr>
            <a:r>
              <a:rPr lang="cs-CZ" b="1" i="1" dirty="0" smtClean="0"/>
              <a:t>V případě pořízení strojů je přípustný  i nájem a výpůjčka</a:t>
            </a:r>
            <a:endParaRPr lang="cs-CZ" b="1" i="1" dirty="0"/>
          </a:p>
          <a:p>
            <a:endParaRPr lang="cs-CZ" dirty="0"/>
          </a:p>
        </p:txBody>
      </p:sp>
      <p:sp>
        <p:nvSpPr>
          <p:cNvPr id="4" name="Nadpis 1"/>
          <p:cNvSpPr>
            <a:spLocks noGrp="1"/>
          </p:cNvSpPr>
          <p:nvPr>
            <p:ph type="title"/>
          </p:nvPr>
        </p:nvSpPr>
        <p:spPr/>
        <p:txBody>
          <a:bodyPr>
            <a:normAutofit/>
          </a:bodyPr>
          <a:lstStyle/>
          <a:p>
            <a:r>
              <a:rPr lang="cs-CZ" b="1" dirty="0" smtClean="0"/>
              <a:t>Další </a:t>
            </a:r>
            <a:r>
              <a:rPr lang="cs-CZ" b="1" dirty="0"/>
              <a:t>podmínky </a:t>
            </a:r>
            <a:endParaRPr lang="cs-CZ" dirty="0"/>
          </a:p>
        </p:txBody>
      </p:sp>
    </p:spTree>
    <p:extLst>
      <p:ext uri="{BB962C8B-B14F-4D97-AF65-F5344CB8AC3E}">
        <p14:creationId xmlns:p14="http://schemas.microsoft.com/office/powerpoint/2010/main" val="1160622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Další podmínky platné pro režim blokové výjimky</a:t>
            </a:r>
            <a:endParaRPr lang="cs-CZ" dirty="0"/>
          </a:p>
        </p:txBody>
      </p:sp>
      <p:sp>
        <p:nvSpPr>
          <p:cNvPr id="3" name="Zástupný symbol pro obsah 2"/>
          <p:cNvSpPr>
            <a:spLocks noGrp="1"/>
          </p:cNvSpPr>
          <p:nvPr>
            <p:ph idx="1"/>
          </p:nvPr>
        </p:nvSpPr>
        <p:spPr>
          <a:xfrm>
            <a:off x="677334" y="1930400"/>
            <a:ext cx="8596668" cy="4497293"/>
          </a:xfrm>
        </p:spPr>
        <p:txBody>
          <a:bodyPr>
            <a:normAutofit/>
          </a:bodyPr>
          <a:lstStyle/>
          <a:p>
            <a:pPr marL="363538" indent="-363538" algn="just">
              <a:buFont typeface="Wingdings" panose="05000000000000000000" pitchFamily="2" charset="2"/>
              <a:buChar char="q"/>
            </a:pPr>
            <a:r>
              <a:rPr lang="cs-CZ" sz="2000" dirty="0" smtClean="0"/>
              <a:t>Podpora </a:t>
            </a:r>
            <a:r>
              <a:rPr lang="cs-CZ" sz="2000" dirty="0"/>
              <a:t>musí mít motivační účinek v souladu s článkem 6 nařízení Komise (EU) č. 651/2014 ze dne 17. června </a:t>
            </a:r>
            <a:r>
              <a:rPr lang="cs-CZ" sz="2000" dirty="0" smtClean="0"/>
              <a:t>2014.</a:t>
            </a:r>
            <a:endParaRPr lang="cs-CZ" sz="2000" dirty="0"/>
          </a:p>
          <a:p>
            <a:pPr marL="631825" lvl="1" indent="-320675" algn="just">
              <a:buFont typeface="Wingdings" panose="05000000000000000000" pitchFamily="2" charset="2"/>
              <a:buChar char="q"/>
            </a:pPr>
            <a:r>
              <a:rPr lang="cs-CZ" sz="1800" dirty="0" smtClean="0"/>
              <a:t>Podporou podle tohoto nařízení </a:t>
            </a:r>
            <a:r>
              <a:rPr lang="cs-CZ" sz="1800" dirty="0"/>
              <a:t>se považuje za podporu s motivačním účinkem, pokud žadatel/příjemce dotace </a:t>
            </a:r>
            <a:r>
              <a:rPr lang="cs-CZ" sz="1800" b="1" dirty="0"/>
              <a:t>před zahájením prací na projektu předložil Žádost o dotaci</a:t>
            </a:r>
            <a:r>
              <a:rPr lang="cs-CZ" sz="1800" dirty="0"/>
              <a:t>. Zahájením prací se rozumí zahájení stavebních prací, a dále první právně vymahatelný závazek objednat zařízení či jiný závazek, v jehož důsledku se investice stává nezvratnou. </a:t>
            </a:r>
            <a:r>
              <a:rPr lang="cs-CZ" sz="1800" b="1" dirty="0"/>
              <a:t>Za zahájení prací se nepovažují přípravné práce</a:t>
            </a:r>
            <a:r>
              <a:rPr lang="cs-CZ" sz="1800" dirty="0"/>
              <a:t>, jako je získání odpovídajícího povolení stavebního úřadu. Nelze však zahájit práce, které jsou obsahem tohoto povolení. Projektem se pro tento účel nerozumí pouze výdaje, ze kterých je stanovena dotace, ale celý komplex činností realizovaných žadatelem za účelem dosažení cíle projektu – např. představovaný obsahem stavebního povolení. </a:t>
            </a:r>
            <a:endParaRPr lang="cs-CZ" sz="1800" dirty="0" smtClean="0"/>
          </a:p>
          <a:p>
            <a:pPr marL="631825" lvl="1" indent="-320675" algn="just">
              <a:buFont typeface="Wingdings" panose="05000000000000000000" pitchFamily="2" charset="2"/>
              <a:buChar char="q"/>
            </a:pPr>
            <a:r>
              <a:rPr lang="cs-CZ" sz="1800" dirty="0" smtClean="0"/>
              <a:t>Další podmínky naleznete v Pravidlech.</a:t>
            </a:r>
          </a:p>
          <a:p>
            <a:endParaRPr lang="cs-CZ" dirty="0"/>
          </a:p>
        </p:txBody>
      </p:sp>
    </p:spTree>
    <p:extLst>
      <p:ext uri="{BB962C8B-B14F-4D97-AF65-F5344CB8AC3E}">
        <p14:creationId xmlns:p14="http://schemas.microsoft.com/office/powerpoint/2010/main" val="2586343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69757" y="192741"/>
            <a:ext cx="8596668" cy="681318"/>
          </a:xfrm>
        </p:spPr>
        <p:txBody>
          <a:bodyPr>
            <a:normAutofit fontScale="90000"/>
          </a:bodyPr>
          <a:lstStyle/>
          <a:p>
            <a:r>
              <a:rPr lang="cs-CZ" b="1" dirty="0" smtClean="0"/>
              <a:t>Další </a:t>
            </a:r>
            <a:r>
              <a:rPr lang="cs-CZ" b="1" dirty="0"/>
              <a:t>podmínky platné pro režim de </a:t>
            </a:r>
            <a:r>
              <a:rPr lang="cs-CZ" b="1" dirty="0" err="1"/>
              <a:t>minimis</a:t>
            </a:r>
            <a:r>
              <a:rPr lang="cs-CZ" b="1" dirty="0"/>
              <a:t> </a:t>
            </a:r>
            <a:endParaRPr lang="cs-CZ" dirty="0"/>
          </a:p>
        </p:txBody>
      </p:sp>
      <p:sp>
        <p:nvSpPr>
          <p:cNvPr id="3" name="Zástupný symbol pro obsah 2"/>
          <p:cNvSpPr>
            <a:spLocks noGrp="1"/>
          </p:cNvSpPr>
          <p:nvPr>
            <p:ph idx="1"/>
          </p:nvPr>
        </p:nvSpPr>
        <p:spPr>
          <a:xfrm>
            <a:off x="569757" y="874059"/>
            <a:ext cx="9058337" cy="5795682"/>
          </a:xfrm>
        </p:spPr>
        <p:txBody>
          <a:bodyPr>
            <a:normAutofit fontScale="70000" lnSpcReduction="20000"/>
          </a:bodyPr>
          <a:lstStyle/>
          <a:p>
            <a:pPr marL="0" indent="0" algn="just">
              <a:lnSpc>
                <a:spcPct val="120000"/>
              </a:lnSpc>
              <a:buNone/>
            </a:pPr>
            <a:r>
              <a:rPr lang="cs-CZ" sz="2800" dirty="0" smtClean="0"/>
              <a:t>Celková </a:t>
            </a:r>
            <a:r>
              <a:rPr lang="cs-CZ" sz="2800" dirty="0"/>
              <a:t>výše podpory </a:t>
            </a:r>
            <a:r>
              <a:rPr lang="cs-CZ" sz="2800" i="1" dirty="0"/>
              <a:t>de </a:t>
            </a:r>
            <a:r>
              <a:rPr lang="cs-CZ" sz="2800" i="1" dirty="0" err="1"/>
              <a:t>minimis</a:t>
            </a:r>
            <a:r>
              <a:rPr lang="cs-CZ" sz="2800" dirty="0"/>
              <a:t>, kterou členský stát poskytne jednomu </a:t>
            </a:r>
            <a:r>
              <a:rPr lang="cs-CZ" sz="2800" dirty="0" smtClean="0"/>
              <a:t>podniku, </a:t>
            </a:r>
            <a:r>
              <a:rPr lang="cs-CZ" sz="2800" dirty="0"/>
              <a:t>nesmí </a:t>
            </a:r>
            <a:r>
              <a:rPr lang="cs-CZ" sz="2800" dirty="0" smtClean="0"/>
              <a:t>za </a:t>
            </a:r>
            <a:r>
              <a:rPr lang="cs-CZ" sz="2800" dirty="0"/>
              <a:t>tři po sobě </a:t>
            </a:r>
            <a:r>
              <a:rPr lang="cs-CZ" sz="2800" dirty="0" smtClean="0"/>
              <a:t>jdoucí </a:t>
            </a:r>
            <a:r>
              <a:rPr lang="cs-CZ" sz="2800" dirty="0"/>
              <a:t>účetní období překročit 200 000 EUR. </a:t>
            </a:r>
          </a:p>
          <a:p>
            <a:pPr marL="363538" lvl="1" indent="-234950" algn="just">
              <a:lnSpc>
                <a:spcPct val="120000"/>
              </a:lnSpc>
              <a:buFont typeface="Wingdings" panose="05000000000000000000" pitchFamily="2" charset="2"/>
              <a:buChar char="q"/>
            </a:pPr>
            <a:r>
              <a:rPr lang="cs-CZ" sz="2900" dirty="0"/>
              <a:t>Jeden podnik zahrnuje veškeré subjekty, které mezi sebou mají alespoň jeden z následujících vztahů</a:t>
            </a:r>
            <a:r>
              <a:rPr lang="cs-CZ" sz="2000" dirty="0"/>
              <a:t>: </a:t>
            </a:r>
          </a:p>
          <a:p>
            <a:pPr marL="725488" indent="-457200" algn="just">
              <a:lnSpc>
                <a:spcPct val="120000"/>
              </a:lnSpc>
              <a:buFont typeface="+mj-lt"/>
              <a:buAutoNum type="alphaLcParenR"/>
            </a:pPr>
            <a:r>
              <a:rPr lang="cs-CZ" sz="2300" dirty="0" smtClean="0"/>
              <a:t>jeden </a:t>
            </a:r>
            <a:r>
              <a:rPr lang="cs-CZ" sz="2300" dirty="0"/>
              <a:t>subjekt vlastní většinu hlasovacích práv, která náležejí akcionářům nebo společníkům v jiném subjektu </a:t>
            </a:r>
          </a:p>
          <a:p>
            <a:pPr marL="725488" indent="-457200" algn="just">
              <a:lnSpc>
                <a:spcPct val="120000"/>
              </a:lnSpc>
              <a:buFont typeface="+mj-lt"/>
              <a:buAutoNum type="alphaLcParenR"/>
            </a:pPr>
            <a:r>
              <a:rPr lang="cs-CZ" sz="2300" dirty="0" smtClean="0"/>
              <a:t>jeden </a:t>
            </a:r>
            <a:r>
              <a:rPr lang="cs-CZ" sz="2300" dirty="0"/>
              <a:t>subjekt má právo jmenovat nebo odvolat většinu členů správního, řídícího nebo dozorčího orgánu jiného subjektu, </a:t>
            </a:r>
          </a:p>
          <a:p>
            <a:pPr marL="725488" indent="-457200" algn="just">
              <a:lnSpc>
                <a:spcPct val="120000"/>
              </a:lnSpc>
              <a:buFont typeface="+mj-lt"/>
              <a:buAutoNum type="alphaLcParenR"/>
            </a:pPr>
            <a:r>
              <a:rPr lang="cs-CZ" sz="2300" dirty="0" smtClean="0"/>
              <a:t>jeden </a:t>
            </a:r>
            <a:r>
              <a:rPr lang="cs-CZ" sz="2300" dirty="0"/>
              <a:t>subjekt má právo uplatňovat rozhodující vliv v jiném subjektu podle smlouvy uzavřené s daným subjektem nebo dle ustanovení v zakladatelské smlouvě nebo ve stanovách tohoto subjektu </a:t>
            </a:r>
          </a:p>
          <a:p>
            <a:pPr marL="725488" indent="-457200" algn="just">
              <a:lnSpc>
                <a:spcPct val="120000"/>
              </a:lnSpc>
              <a:buFont typeface="+mj-lt"/>
              <a:buAutoNum type="alphaLcParenR"/>
            </a:pPr>
            <a:r>
              <a:rPr lang="cs-CZ" sz="2300" dirty="0" smtClean="0"/>
              <a:t>jeden </a:t>
            </a:r>
            <a:r>
              <a:rPr lang="cs-CZ" sz="2300" dirty="0"/>
              <a:t>subjekt, který je akcionářem nebo společníkem jiného subjektu, ovládá sám, v souladu s dohodou uzavřenou s jinými akcionáři nebo společníky daného subjektu většinu hlasovacích práv, náležejících akcionářům nebo společníkům v daném subjektu. </a:t>
            </a:r>
          </a:p>
          <a:p>
            <a:pPr marL="0" indent="0" algn="just">
              <a:lnSpc>
                <a:spcPct val="120000"/>
              </a:lnSpc>
              <a:buNone/>
            </a:pPr>
            <a:r>
              <a:rPr lang="cs-CZ" sz="2900" dirty="0"/>
              <a:t>Subjekty, které mají jakýkoli vztah uvedený v písm. a. až d. prostřednictvím jednoho nebo více subjektů, jsou také považovány za jeden podnik. </a:t>
            </a:r>
          </a:p>
        </p:txBody>
      </p:sp>
    </p:spTree>
    <p:extLst>
      <p:ext uri="{BB962C8B-B14F-4D97-AF65-F5344CB8AC3E}">
        <p14:creationId xmlns:p14="http://schemas.microsoft.com/office/powerpoint/2010/main" val="23334621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Povinné přílohy</a:t>
            </a:r>
            <a:endParaRPr lang="cs-CZ" dirty="0"/>
          </a:p>
        </p:txBody>
      </p:sp>
      <p:sp>
        <p:nvSpPr>
          <p:cNvPr id="3" name="Zástupný symbol pro obsah 2"/>
          <p:cNvSpPr>
            <a:spLocks noGrp="1"/>
          </p:cNvSpPr>
          <p:nvPr>
            <p:ph idx="1"/>
          </p:nvPr>
        </p:nvSpPr>
        <p:spPr/>
        <p:txBody>
          <a:bodyPr/>
          <a:lstStyle/>
          <a:p>
            <a:pPr marL="0" indent="0">
              <a:buNone/>
            </a:pPr>
            <a:r>
              <a:rPr lang="cs-CZ" dirty="0"/>
              <a:t>Přílohy jsou uvedeny v pravidlech v článku </a:t>
            </a:r>
            <a:r>
              <a:rPr lang="cs-CZ" dirty="0" smtClean="0"/>
              <a:t>19  </a:t>
            </a:r>
            <a:r>
              <a:rPr lang="cs-CZ" dirty="0"/>
              <a:t>a v části B  Společné podmínky pro všechny aktivity</a:t>
            </a:r>
          </a:p>
          <a:p>
            <a:pPr marL="0" indent="0">
              <a:buNone/>
            </a:pPr>
            <a:r>
              <a:rPr lang="cs-CZ" dirty="0"/>
              <a:t>Pozor na limity uvedené v příloze 3 Pravidel:</a:t>
            </a:r>
          </a:p>
          <a:p>
            <a:r>
              <a:rPr lang="cs-CZ" dirty="0"/>
              <a:t>Nákup nemovitosti do 10% CZV projektu</a:t>
            </a:r>
          </a:p>
          <a:p>
            <a:endParaRPr lang="cs-CZ" dirty="0"/>
          </a:p>
        </p:txBody>
      </p:sp>
    </p:spTree>
    <p:extLst>
      <p:ext uri="{BB962C8B-B14F-4D97-AF65-F5344CB8AC3E}">
        <p14:creationId xmlns:p14="http://schemas.microsoft.com/office/powerpoint/2010/main" val="461762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Výzva</a:t>
            </a:r>
            <a:endParaRPr lang="cs-CZ" dirty="0"/>
          </a:p>
        </p:txBody>
      </p:sp>
      <p:sp>
        <p:nvSpPr>
          <p:cNvPr id="3" name="Zástupný symbol pro obsah 2"/>
          <p:cNvSpPr>
            <a:spLocks noGrp="1"/>
          </p:cNvSpPr>
          <p:nvPr>
            <p:ph idx="1"/>
          </p:nvPr>
        </p:nvSpPr>
        <p:spPr>
          <a:xfrm>
            <a:off x="677334" y="1930401"/>
            <a:ext cx="8596668" cy="4110962"/>
          </a:xfrm>
        </p:spPr>
        <p:txBody>
          <a:bodyPr/>
          <a:lstStyle/>
          <a:p>
            <a:r>
              <a:rPr lang="cs-CZ" dirty="0" smtClean="0"/>
              <a:t>Z1 Investice do zemědělských podniků 		–     334 910 Kč</a:t>
            </a:r>
          </a:p>
          <a:p>
            <a:r>
              <a:rPr lang="cs-CZ" dirty="0" smtClean="0"/>
              <a:t>Z2 Investice do nezemědělských činností 		- </a:t>
            </a:r>
            <a:r>
              <a:rPr lang="cs-CZ" smtClean="0"/>
              <a:t>3 849 </a:t>
            </a:r>
            <a:r>
              <a:rPr lang="cs-CZ" dirty="0" smtClean="0"/>
              <a:t>210 Kč</a:t>
            </a:r>
          </a:p>
          <a:p>
            <a:endParaRPr lang="cs-CZ" dirty="0" smtClean="0"/>
          </a:p>
          <a:p>
            <a:r>
              <a:rPr lang="cs-CZ" dirty="0" smtClean="0"/>
              <a:t>Příjem žádostí do 6.2.2019</a:t>
            </a:r>
          </a:p>
          <a:p>
            <a:r>
              <a:rPr lang="cs-CZ" dirty="0" smtClean="0"/>
              <a:t>Administrativní kontrola</a:t>
            </a:r>
          </a:p>
          <a:p>
            <a:r>
              <a:rPr lang="cs-CZ" dirty="0" smtClean="0"/>
              <a:t>Jednání výběrové komise – hodnocení projektů</a:t>
            </a:r>
          </a:p>
          <a:p>
            <a:r>
              <a:rPr lang="cs-CZ" dirty="0" smtClean="0"/>
              <a:t>Jednání Programového výboru – schválení projektů k podpoření ze strany MAS</a:t>
            </a:r>
          </a:p>
          <a:p>
            <a:r>
              <a:rPr lang="cs-CZ" dirty="0" smtClean="0"/>
              <a:t>Registrace na SZIF do 31.5.2019</a:t>
            </a:r>
          </a:p>
          <a:p>
            <a:r>
              <a:rPr lang="cs-CZ" dirty="0" smtClean="0"/>
              <a:t>Kontrola projektu  pracovníky SZIF</a:t>
            </a:r>
          </a:p>
          <a:p>
            <a:r>
              <a:rPr lang="cs-CZ" dirty="0" smtClean="0"/>
              <a:t>Podpis Dohody – vznik právního nároku na dotaci (cca listopad 2019)</a:t>
            </a:r>
            <a:endParaRPr lang="cs-CZ" dirty="0"/>
          </a:p>
          <a:p>
            <a:endParaRPr lang="cs-CZ" dirty="0"/>
          </a:p>
          <a:p>
            <a:endParaRPr lang="cs-CZ" dirty="0"/>
          </a:p>
        </p:txBody>
      </p:sp>
    </p:spTree>
    <p:extLst>
      <p:ext uri="{BB962C8B-B14F-4D97-AF65-F5344CB8AC3E}">
        <p14:creationId xmlns:p14="http://schemas.microsoft.com/office/powerpoint/2010/main" val="40265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Z1 Investice do zemědělských podniků</a:t>
            </a:r>
          </a:p>
        </p:txBody>
      </p:sp>
      <p:sp>
        <p:nvSpPr>
          <p:cNvPr id="3" name="Zástupný symbol pro obsah 2"/>
          <p:cNvSpPr>
            <a:spLocks noGrp="1"/>
          </p:cNvSpPr>
          <p:nvPr>
            <p:ph idx="1"/>
          </p:nvPr>
        </p:nvSpPr>
        <p:spPr>
          <a:xfrm>
            <a:off x="677334" y="2160589"/>
            <a:ext cx="8596668" cy="3880773"/>
          </a:xfrm>
        </p:spPr>
        <p:txBody>
          <a:bodyPr/>
          <a:lstStyle/>
          <a:p>
            <a:r>
              <a:rPr lang="cs-CZ" dirty="0"/>
              <a:t>Ž</a:t>
            </a:r>
            <a:r>
              <a:rPr lang="cs-CZ" dirty="0" smtClean="0"/>
              <a:t>adatelem – FO  a PO  podnikající v zemědělství</a:t>
            </a:r>
          </a:p>
          <a:p>
            <a:r>
              <a:rPr lang="cs-CZ" dirty="0" smtClean="0"/>
              <a:t>Projekt v rozsahu 50 000 CZV do výše vyhlášené dotace </a:t>
            </a:r>
          </a:p>
          <a:p>
            <a:r>
              <a:rPr lang="cs-CZ" dirty="0" smtClean="0"/>
              <a:t>Výše podpory – 50 %</a:t>
            </a:r>
          </a:p>
          <a:p>
            <a:r>
              <a:rPr lang="cs-CZ" dirty="0" smtClean="0"/>
              <a:t>Mladý zemědělec  + 10 %</a:t>
            </a:r>
          </a:p>
          <a:p>
            <a:r>
              <a:rPr lang="cs-CZ" dirty="0" smtClean="0"/>
              <a:t>LFA oblasti + 10%</a:t>
            </a:r>
          </a:p>
          <a:p>
            <a:r>
              <a:rPr lang="cs-CZ" dirty="0" smtClean="0"/>
              <a:t>Způsobilé výdaje: stavby,  stroje, nákup nemovitosti, </a:t>
            </a:r>
            <a:r>
              <a:rPr lang="cs-CZ" dirty="0" err="1" smtClean="0"/>
              <a:t>peletárny</a:t>
            </a:r>
            <a:r>
              <a:rPr lang="cs-CZ" dirty="0" smtClean="0"/>
              <a:t> pro potřebu podniku (nesmí prodávat)</a:t>
            </a:r>
          </a:p>
          <a:p>
            <a:r>
              <a:rPr lang="cs-CZ" dirty="0" smtClean="0"/>
              <a:t>Předmět dotace musí odpovídat výrobnímu zaměření  žadatele – posuzuje se u ŽOP</a:t>
            </a:r>
          </a:p>
          <a:p>
            <a:r>
              <a:rPr lang="cs-CZ" dirty="0" smtClean="0"/>
              <a:t>Předmět nesmí sloužit pouze pro poskytování služeb</a:t>
            </a:r>
            <a:endParaRPr lang="cs-CZ" dirty="0"/>
          </a:p>
        </p:txBody>
      </p:sp>
    </p:spTree>
    <p:extLst>
      <p:ext uri="{BB962C8B-B14F-4D97-AF65-F5344CB8AC3E}">
        <p14:creationId xmlns:p14="http://schemas.microsoft.com/office/powerpoint/2010/main" val="69180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Další podmínky</a:t>
            </a:r>
            <a:endParaRPr lang="cs-CZ" dirty="0"/>
          </a:p>
        </p:txBody>
      </p:sp>
      <p:sp>
        <p:nvSpPr>
          <p:cNvPr id="3" name="Zástupný symbol pro obsah 2"/>
          <p:cNvSpPr>
            <a:spLocks noGrp="1"/>
          </p:cNvSpPr>
          <p:nvPr>
            <p:ph idx="1"/>
          </p:nvPr>
        </p:nvSpPr>
        <p:spPr>
          <a:xfrm>
            <a:off x="677334" y="1598886"/>
            <a:ext cx="8596668" cy="4854165"/>
          </a:xfrm>
        </p:spPr>
        <p:txBody>
          <a:bodyPr>
            <a:normAutofit/>
          </a:bodyPr>
          <a:lstStyle/>
          <a:p>
            <a:pPr marL="0" indent="0">
              <a:buNone/>
            </a:pPr>
            <a:r>
              <a:rPr lang="cs-CZ" dirty="0" smtClean="0"/>
              <a:t>Přílohy jsou uvedeny v pravidlech v článku 17  a v části B  Společné podmínky pro všechny aktivity</a:t>
            </a:r>
          </a:p>
          <a:p>
            <a:pPr marL="0" indent="0">
              <a:buNone/>
            </a:pPr>
            <a:r>
              <a:rPr lang="cs-CZ" dirty="0" smtClean="0"/>
              <a:t>Pozor na limity uvedené v příloze 3 Pravidel:</a:t>
            </a:r>
          </a:p>
          <a:p>
            <a:r>
              <a:rPr lang="cs-CZ" dirty="0" smtClean="0"/>
              <a:t>Nákup nemovitosti do 10% CZV projektu</a:t>
            </a:r>
          </a:p>
          <a:p>
            <a:r>
              <a:rPr lang="cs-CZ" dirty="0" smtClean="0"/>
              <a:t>Stáje podle typu zvířat (kozy 10 000 Kč/ 1 </a:t>
            </a:r>
            <a:r>
              <a:rPr lang="cs-CZ" dirty="0" err="1" smtClean="0"/>
              <a:t>ustajovací</a:t>
            </a:r>
            <a:r>
              <a:rPr lang="cs-CZ" dirty="0" smtClean="0"/>
              <a:t> místo, Koně 45 000 Kč)</a:t>
            </a:r>
          </a:p>
          <a:p>
            <a:r>
              <a:rPr lang="cs-CZ" dirty="0" smtClean="0"/>
              <a:t>Dojírny – krávy 400 000kč/místo, kozy 150 000 Kč/ místo</a:t>
            </a:r>
          </a:p>
          <a:p>
            <a:r>
              <a:rPr lang="cs-CZ" dirty="0" smtClean="0"/>
              <a:t>Sklady RV 8 000 Kč/m3, ŽV 4 000 Kč/ m3</a:t>
            </a:r>
          </a:p>
          <a:p>
            <a:r>
              <a:rPr lang="cs-CZ" dirty="0" smtClean="0"/>
              <a:t>Samojízdné zemědělské stroje na sklizeň zeleniny  max. 4 mil. </a:t>
            </a:r>
          </a:p>
          <a:p>
            <a:r>
              <a:rPr lang="cs-CZ" dirty="0" smtClean="0"/>
              <a:t>Traktory a samojízdné stroje max. 2 000 000 Kč</a:t>
            </a:r>
          </a:p>
          <a:p>
            <a:r>
              <a:rPr lang="cs-CZ" dirty="0" smtClean="0"/>
              <a:t>Zem. </a:t>
            </a:r>
            <a:r>
              <a:rPr lang="cs-CZ" dirty="0"/>
              <a:t>s</a:t>
            </a:r>
            <a:r>
              <a:rPr lang="cs-CZ" dirty="0" smtClean="0"/>
              <a:t>troje přívěsné 1 200 000 Kč</a:t>
            </a:r>
          </a:p>
          <a:p>
            <a:r>
              <a:rPr lang="cs-CZ" dirty="0" smtClean="0"/>
              <a:t>Zem. stroje nesené 500 000 Kč</a:t>
            </a:r>
          </a:p>
          <a:p>
            <a:endParaRPr lang="cs-CZ" dirty="0" smtClean="0"/>
          </a:p>
          <a:p>
            <a:endParaRPr lang="cs-CZ" dirty="0"/>
          </a:p>
        </p:txBody>
      </p:sp>
    </p:spTree>
    <p:extLst>
      <p:ext uri="{BB962C8B-B14F-4D97-AF65-F5344CB8AC3E}">
        <p14:creationId xmlns:p14="http://schemas.microsoft.com/office/powerpoint/2010/main" val="514154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smtClean="0"/>
              <a:t>Z2 Investic </a:t>
            </a:r>
            <a:r>
              <a:rPr lang="cs-CZ" b="1" dirty="0"/>
              <a:t>na založení nebo rozvoj nezemědělských činností </a:t>
            </a:r>
            <a:r>
              <a:rPr lang="cs-CZ" b="1" dirty="0" smtClean="0"/>
              <a:t/>
            </a:r>
            <a:br>
              <a:rPr lang="cs-CZ" b="1" dirty="0" smtClean="0"/>
            </a:br>
            <a:r>
              <a:rPr lang="cs-CZ" dirty="0" smtClean="0"/>
              <a:t>Žadatel/příjemce dotace</a:t>
            </a:r>
            <a:endParaRPr lang="cs-CZ" dirty="0"/>
          </a:p>
        </p:txBody>
      </p:sp>
      <p:sp>
        <p:nvSpPr>
          <p:cNvPr id="3" name="Zástupný symbol pro obsah 2"/>
          <p:cNvSpPr>
            <a:spLocks noGrp="1"/>
          </p:cNvSpPr>
          <p:nvPr>
            <p:ph idx="1"/>
          </p:nvPr>
        </p:nvSpPr>
        <p:spPr>
          <a:xfrm>
            <a:off x="677333" y="2168434"/>
            <a:ext cx="9165913" cy="4487860"/>
          </a:xfrm>
        </p:spPr>
        <p:txBody>
          <a:bodyPr>
            <a:normAutofit/>
          </a:bodyPr>
          <a:lstStyle/>
          <a:p>
            <a:pPr>
              <a:buFont typeface="Wingdings" panose="05000000000000000000" pitchFamily="2" charset="2"/>
              <a:buChar char="q"/>
            </a:pPr>
            <a:r>
              <a:rPr lang="cs-CZ" sz="2400" dirty="0" smtClean="0"/>
              <a:t>Podnikatelské </a:t>
            </a:r>
            <a:r>
              <a:rPr lang="cs-CZ" sz="2400" dirty="0"/>
              <a:t>subjekty (FO a PO) - </a:t>
            </a:r>
            <a:r>
              <a:rPr lang="cs-CZ" sz="2400" dirty="0" err="1"/>
              <a:t>mikropodniky</a:t>
            </a:r>
            <a:r>
              <a:rPr lang="cs-CZ" sz="2400" dirty="0"/>
              <a:t> a malé podniky </a:t>
            </a:r>
            <a:endParaRPr lang="cs-CZ" sz="2400" dirty="0" smtClean="0"/>
          </a:p>
          <a:p>
            <a:pPr>
              <a:buFont typeface="Wingdings" panose="05000000000000000000" pitchFamily="2" charset="2"/>
              <a:buChar char="q"/>
            </a:pPr>
            <a:r>
              <a:rPr lang="cs-CZ" sz="2400" dirty="0" smtClean="0"/>
              <a:t>Zemědělci bez omezení velikosti podniku</a:t>
            </a:r>
          </a:p>
          <a:p>
            <a:pPr>
              <a:buFont typeface="Wingdings" panose="05000000000000000000" pitchFamily="2" charset="2"/>
              <a:buChar char="q"/>
            </a:pPr>
            <a:endParaRPr lang="cs-CZ" sz="2400" dirty="0"/>
          </a:p>
          <a:p>
            <a:pPr marL="0" indent="0">
              <a:buNone/>
            </a:pPr>
            <a:r>
              <a:rPr lang="cs-CZ" sz="2400" b="1" dirty="0" smtClean="0"/>
              <a:t>Podpora je </a:t>
            </a:r>
            <a:r>
              <a:rPr lang="cs-CZ" sz="2400" b="1" dirty="0"/>
              <a:t>poskytována jako příspěvek na vynaložené způsobilé </a:t>
            </a:r>
            <a:r>
              <a:rPr lang="cs-CZ" sz="2400" b="1" dirty="0" smtClean="0"/>
              <a:t>výdaje, ze kterých je stanovena dotace ve </a:t>
            </a:r>
            <a:r>
              <a:rPr lang="cs-CZ" sz="2400" b="1" dirty="0"/>
              <a:t>výši: </a:t>
            </a:r>
          </a:p>
          <a:p>
            <a:r>
              <a:rPr lang="cs-CZ" sz="2400" dirty="0" smtClean="0"/>
              <a:t>25 </a:t>
            </a:r>
            <a:r>
              <a:rPr lang="cs-CZ" sz="2400" dirty="0"/>
              <a:t>% </a:t>
            </a:r>
            <a:r>
              <a:rPr lang="cs-CZ" sz="2400" dirty="0" smtClean="0"/>
              <a:t>pro </a:t>
            </a:r>
            <a:r>
              <a:rPr lang="cs-CZ" sz="2400" dirty="0"/>
              <a:t>velké podniky </a:t>
            </a:r>
            <a:r>
              <a:rPr lang="cs-CZ" sz="2400" dirty="0" smtClean="0"/>
              <a:t>- jen zemědělci</a:t>
            </a:r>
            <a:endParaRPr lang="cs-CZ" sz="2400" dirty="0"/>
          </a:p>
          <a:p>
            <a:r>
              <a:rPr lang="cs-CZ" sz="2400" dirty="0" smtClean="0"/>
              <a:t>35 </a:t>
            </a:r>
            <a:r>
              <a:rPr lang="cs-CZ" sz="2400" dirty="0"/>
              <a:t>% </a:t>
            </a:r>
            <a:r>
              <a:rPr lang="cs-CZ" sz="2400" dirty="0" smtClean="0"/>
              <a:t>pro </a:t>
            </a:r>
            <a:r>
              <a:rPr lang="cs-CZ" sz="2400" dirty="0"/>
              <a:t>střední podniky </a:t>
            </a:r>
            <a:r>
              <a:rPr lang="cs-CZ" sz="2400" dirty="0" smtClean="0"/>
              <a:t>- jen zemědělci</a:t>
            </a:r>
            <a:endParaRPr lang="cs-CZ" sz="2400" dirty="0"/>
          </a:p>
          <a:p>
            <a:r>
              <a:rPr lang="cs-CZ" sz="2400" dirty="0" smtClean="0"/>
              <a:t>45 </a:t>
            </a:r>
            <a:r>
              <a:rPr lang="cs-CZ" sz="2400" dirty="0"/>
              <a:t>% </a:t>
            </a:r>
            <a:r>
              <a:rPr lang="cs-CZ" sz="2400" dirty="0" smtClean="0"/>
              <a:t>pro </a:t>
            </a:r>
            <a:r>
              <a:rPr lang="cs-CZ" sz="2400" dirty="0"/>
              <a:t>malé podniky </a:t>
            </a:r>
            <a:r>
              <a:rPr lang="cs-CZ" sz="2400" dirty="0" smtClean="0"/>
              <a:t>- podnikatelské subjekty i zemědělci</a:t>
            </a:r>
          </a:p>
          <a:p>
            <a:endParaRPr lang="cs-CZ" sz="2400" dirty="0"/>
          </a:p>
        </p:txBody>
      </p:sp>
    </p:spTree>
    <p:extLst>
      <p:ext uri="{BB962C8B-B14F-4D97-AF65-F5344CB8AC3E}">
        <p14:creationId xmlns:p14="http://schemas.microsoft.com/office/powerpoint/2010/main" val="3306239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a:t>
            </a:r>
            <a:r>
              <a:rPr lang="cs-CZ" dirty="0" smtClean="0"/>
              <a:t>ežim podpory</a:t>
            </a:r>
            <a:endParaRPr lang="cs-CZ" dirty="0"/>
          </a:p>
        </p:txBody>
      </p:sp>
      <p:sp>
        <p:nvSpPr>
          <p:cNvPr id="3" name="Zástupný symbol pro obsah 2"/>
          <p:cNvSpPr>
            <a:spLocks noGrp="1"/>
          </p:cNvSpPr>
          <p:nvPr>
            <p:ph idx="1"/>
          </p:nvPr>
        </p:nvSpPr>
        <p:spPr>
          <a:xfrm>
            <a:off x="677334" y="1743731"/>
            <a:ext cx="8596668" cy="4643622"/>
          </a:xfrm>
        </p:spPr>
        <p:txBody>
          <a:bodyPr/>
          <a:lstStyle/>
          <a:p>
            <a:pPr marL="0" indent="0">
              <a:buNone/>
            </a:pPr>
            <a:r>
              <a:rPr lang="cs-CZ" sz="2200" dirty="0"/>
              <a:t>Podpora je poskytována ve dvou režimech, ze kterých </a:t>
            </a:r>
            <a:r>
              <a:rPr lang="cs-CZ" sz="2200" dirty="0" smtClean="0"/>
              <a:t>je možné zvolit</a:t>
            </a:r>
            <a:r>
              <a:rPr lang="cs-CZ" sz="2200" dirty="0"/>
              <a:t>: </a:t>
            </a:r>
          </a:p>
          <a:p>
            <a:pPr marL="363538" indent="-363538" algn="just">
              <a:buFont typeface="Wingdings" panose="05000000000000000000" pitchFamily="2" charset="2"/>
              <a:buChar char="q"/>
            </a:pPr>
            <a:r>
              <a:rPr lang="cs-CZ" sz="2200" b="1" dirty="0" smtClean="0"/>
              <a:t>Režim </a:t>
            </a:r>
            <a:r>
              <a:rPr lang="cs-CZ" sz="2200" b="1" dirty="0"/>
              <a:t>blokové výjimky </a:t>
            </a:r>
            <a:r>
              <a:rPr lang="cs-CZ" sz="2200" dirty="0"/>
              <a:t>– projekty musí být v souladu s čl. 14 nařízení Komise (EU) č. 651/2014 ze dne 17. června 2014, kterým se v souladu s články 107 a 108 Smlouvy prohlašují určité kategorie podpory za slučitelné s vnitřním trhem (obecné nařízení o blokových výjimkách). </a:t>
            </a:r>
          </a:p>
          <a:p>
            <a:pPr marL="363538" indent="-363538" algn="just">
              <a:buFont typeface="Wingdings" panose="05000000000000000000" pitchFamily="2" charset="2"/>
              <a:buChar char="q"/>
            </a:pPr>
            <a:r>
              <a:rPr lang="cs-CZ" sz="2200" b="1" dirty="0" smtClean="0"/>
              <a:t>Režim </a:t>
            </a:r>
            <a:r>
              <a:rPr lang="cs-CZ" sz="2200" b="1" i="1" dirty="0"/>
              <a:t>de </a:t>
            </a:r>
            <a:r>
              <a:rPr lang="cs-CZ" sz="2200" b="1" i="1" dirty="0" err="1"/>
              <a:t>minimis</a:t>
            </a:r>
            <a:r>
              <a:rPr lang="cs-CZ" sz="2200" b="1" i="1" dirty="0"/>
              <a:t> </a:t>
            </a:r>
            <a:r>
              <a:rPr lang="cs-CZ" sz="2200" dirty="0"/>
              <a:t>– projekty musí být v souladu s nařízením Komise (EU) č. 1407/2013 ze dne 18. prosince 2013 o použití článků 107 a 108 Smlouvy o fungování Evropské unie na podporu </a:t>
            </a:r>
            <a:r>
              <a:rPr lang="cs-CZ" sz="2200" i="1" dirty="0"/>
              <a:t>de </a:t>
            </a:r>
            <a:r>
              <a:rPr lang="cs-CZ" sz="2200" i="1" dirty="0" err="1"/>
              <a:t>minimis</a:t>
            </a:r>
            <a:r>
              <a:rPr lang="cs-CZ" sz="2200" dirty="0"/>
              <a:t>. </a:t>
            </a:r>
            <a:r>
              <a:rPr lang="cs-CZ" sz="2200" dirty="0" smtClean="0"/>
              <a:t>V </a:t>
            </a:r>
            <a:r>
              <a:rPr lang="pt-BR" sz="2400" dirty="0" smtClean="0"/>
              <a:t>centrální</a:t>
            </a:r>
            <a:r>
              <a:rPr lang="cs-CZ" sz="2400" dirty="0" smtClean="0"/>
              <a:t>m</a:t>
            </a:r>
            <a:r>
              <a:rPr lang="pt-BR" sz="2400" dirty="0" smtClean="0"/>
              <a:t> </a:t>
            </a:r>
            <a:r>
              <a:rPr lang="pt-BR" sz="2400" dirty="0"/>
              <a:t>registru podpor malého </a:t>
            </a:r>
            <a:r>
              <a:rPr lang="pt-BR" sz="2400" dirty="0" smtClean="0"/>
              <a:t>rozsahu</a:t>
            </a:r>
            <a:r>
              <a:rPr lang="cs-CZ" sz="2400" dirty="0" smtClean="0"/>
              <a:t> se evidují a výše za 3 roky nesmí přesáhnout 200 000 EUR.</a:t>
            </a:r>
            <a:r>
              <a:rPr lang="pt-BR" sz="2400" dirty="0" smtClean="0"/>
              <a:t> </a:t>
            </a:r>
            <a:endParaRPr lang="cs-CZ" sz="2200" dirty="0"/>
          </a:p>
          <a:p>
            <a:endParaRPr lang="cs-CZ" dirty="0"/>
          </a:p>
        </p:txBody>
      </p:sp>
    </p:spTree>
    <p:extLst>
      <p:ext uri="{BB962C8B-B14F-4D97-AF65-F5344CB8AC3E}">
        <p14:creationId xmlns:p14="http://schemas.microsoft.com/office/powerpoint/2010/main" val="40570378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Oblasti podpory</a:t>
            </a:r>
            <a:endParaRPr lang="cs-CZ" dirty="0"/>
          </a:p>
        </p:txBody>
      </p:sp>
      <p:sp>
        <p:nvSpPr>
          <p:cNvPr id="3" name="Zástupný symbol pro obsah 2"/>
          <p:cNvSpPr>
            <a:spLocks noGrp="1"/>
          </p:cNvSpPr>
          <p:nvPr>
            <p:ph idx="1"/>
          </p:nvPr>
        </p:nvSpPr>
        <p:spPr>
          <a:xfrm>
            <a:off x="677334" y="1319349"/>
            <a:ext cx="8596668" cy="5329645"/>
          </a:xfrm>
        </p:spPr>
        <p:txBody>
          <a:bodyPr>
            <a:normAutofit fontScale="70000" lnSpcReduction="20000"/>
          </a:bodyPr>
          <a:lstStyle/>
          <a:p>
            <a:pPr marL="0" indent="0" algn="just">
              <a:buNone/>
            </a:pPr>
            <a:r>
              <a:rPr lang="cs-CZ" sz="2400" b="1" dirty="0" smtClean="0"/>
              <a:t>Investiční výdaje </a:t>
            </a:r>
            <a:r>
              <a:rPr lang="cs-CZ" sz="2400" dirty="0" smtClean="0"/>
              <a:t>– nepodporují opravy a údržbu staveb  a technologií. Žadatel odůvodní v žádosti k jakému zlepšení realizace projektu povede, jaké nové vlastnosti budova získá apod. </a:t>
            </a:r>
          </a:p>
          <a:p>
            <a:pPr marL="0" indent="0" algn="just">
              <a:buNone/>
            </a:pPr>
            <a:r>
              <a:rPr lang="cs-CZ" sz="2400" dirty="0" smtClean="0"/>
              <a:t>Způsobilé výdaje:</a:t>
            </a:r>
          </a:p>
          <a:p>
            <a:pPr marL="457200" indent="-457200" algn="just">
              <a:buAutoNum type="arabicParenR"/>
            </a:pPr>
            <a:r>
              <a:rPr lang="cs-CZ" sz="2400" b="1" dirty="0" smtClean="0"/>
              <a:t>Stavební výdaje </a:t>
            </a:r>
            <a:r>
              <a:rPr lang="cs-CZ" sz="2400" dirty="0" smtClean="0"/>
              <a:t>– nová výstavba, přestavba, modernizace, statické zabezpečení </a:t>
            </a:r>
            <a:r>
              <a:rPr lang="cs-CZ" sz="2400" b="1" dirty="0" smtClean="0"/>
              <a:t>provozovny</a:t>
            </a:r>
          </a:p>
          <a:p>
            <a:pPr marL="457200" indent="-457200" algn="just">
              <a:buAutoNum type="arabicParenR"/>
            </a:pPr>
            <a:r>
              <a:rPr lang="cs-CZ" sz="2400" b="1" dirty="0" smtClean="0"/>
              <a:t>Pořízení strojů, technologií  a vybavení </a:t>
            </a:r>
            <a:r>
              <a:rPr lang="cs-CZ" sz="2400" dirty="0" smtClean="0"/>
              <a:t>– vozy jen kategorie N1</a:t>
            </a:r>
          </a:p>
          <a:p>
            <a:pPr marL="457200" indent="-457200" algn="just">
              <a:buAutoNum type="arabicParenR"/>
            </a:pPr>
            <a:r>
              <a:rPr lang="cs-CZ" sz="2400" b="1" dirty="0" smtClean="0"/>
              <a:t>Doplňkové</a:t>
            </a:r>
            <a:r>
              <a:rPr lang="cs-CZ" sz="2400" dirty="0" smtClean="0"/>
              <a:t> – parkoviště, odstavná stání, oplocení, výsadba zeleně.  </a:t>
            </a:r>
            <a:endParaRPr lang="cs-CZ" sz="2400" dirty="0"/>
          </a:p>
          <a:p>
            <a:pPr marL="457200" indent="-457200" algn="just">
              <a:buAutoNum type="arabicParenR"/>
            </a:pPr>
            <a:endParaRPr lang="cs-CZ" sz="2400" dirty="0" smtClean="0"/>
          </a:p>
          <a:p>
            <a:pPr marL="0" indent="0" algn="just">
              <a:buNone/>
            </a:pPr>
            <a:r>
              <a:rPr lang="cs-CZ" sz="2400" dirty="0" smtClean="0"/>
              <a:t>Schválená provozovna v souladu s platnou legislativou za účelem podnikání, které je součástí žádosti o dotaci:</a:t>
            </a:r>
          </a:p>
          <a:p>
            <a:pPr algn="just"/>
            <a:r>
              <a:rPr lang="cs-CZ" sz="2400" dirty="0" smtClean="0"/>
              <a:t>žadatel má a prokáže kolaudačním souhlasem platným před podáním </a:t>
            </a:r>
            <a:r>
              <a:rPr lang="cs-CZ" sz="2400" dirty="0" err="1" smtClean="0"/>
              <a:t>žod</a:t>
            </a:r>
            <a:endParaRPr lang="cs-CZ" sz="2400" dirty="0" smtClean="0"/>
          </a:p>
          <a:p>
            <a:pPr algn="just"/>
            <a:r>
              <a:rPr lang="cs-CZ" sz="2400" dirty="0" smtClean="0"/>
              <a:t>Žadatel nemá a provozovnu stavebně upravuje – přílohou žádosti je stavební povolení nebo jiné řízení, které  zlegalizuje užívání stavby po ukončení projektu  k danému účelu (zemědělská provozovna  x prodejna potravin) </a:t>
            </a:r>
          </a:p>
          <a:p>
            <a:pPr algn="just"/>
            <a:r>
              <a:rPr lang="cs-CZ" sz="2400" dirty="0" smtClean="0"/>
              <a:t>Žadatel nemá a pořizuje pouze technologii či stacionární stroj – rekolaudace za účelem provozování činnosti dle CZNACE uvedené v žádosti o proplacení. </a:t>
            </a:r>
          </a:p>
          <a:p>
            <a:pPr algn="just"/>
            <a:endParaRPr lang="cs-CZ" sz="2400" dirty="0"/>
          </a:p>
        </p:txBody>
      </p:sp>
    </p:spTree>
    <p:extLst>
      <p:ext uri="{BB962C8B-B14F-4D97-AF65-F5344CB8AC3E}">
        <p14:creationId xmlns:p14="http://schemas.microsoft.com/office/powerpoint/2010/main" val="19408882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Vybrané ekonomické činnosti dle CZ NACE</a:t>
            </a:r>
            <a:endParaRPr lang="cs-CZ" dirty="0"/>
          </a:p>
        </p:txBody>
      </p:sp>
      <p:sp>
        <p:nvSpPr>
          <p:cNvPr id="3" name="Zástupný symbol pro obsah 2"/>
          <p:cNvSpPr>
            <a:spLocks noGrp="1"/>
          </p:cNvSpPr>
          <p:nvPr>
            <p:ph idx="1"/>
          </p:nvPr>
        </p:nvSpPr>
        <p:spPr>
          <a:xfrm>
            <a:off x="677335" y="1930400"/>
            <a:ext cx="9609665" cy="4699000"/>
          </a:xfrm>
        </p:spPr>
        <p:txBody>
          <a:bodyPr>
            <a:normAutofit/>
          </a:bodyPr>
          <a:lstStyle/>
          <a:p>
            <a:pPr>
              <a:buFont typeface="Wingdings" panose="05000000000000000000" pitchFamily="2" charset="2"/>
              <a:buChar char="q"/>
            </a:pPr>
            <a:r>
              <a:rPr lang="cs-CZ" sz="2400" b="1" dirty="0" smtClean="0"/>
              <a:t>SEKCE </a:t>
            </a:r>
            <a:r>
              <a:rPr lang="cs-CZ" sz="2400" b="1" dirty="0"/>
              <a:t>C - ZPRACOVATELSKÝ </a:t>
            </a:r>
            <a:r>
              <a:rPr lang="cs-CZ" sz="2400" b="1" dirty="0" smtClean="0"/>
              <a:t>PRŮMYSL </a:t>
            </a:r>
          </a:p>
          <a:p>
            <a:pPr marL="901700" lvl="4" indent="-269875" algn="just">
              <a:buFont typeface="Wingdings" panose="05000000000000000000" pitchFamily="2" charset="2"/>
              <a:buChar char="q"/>
            </a:pPr>
            <a:r>
              <a:rPr lang="cs-CZ" sz="2000" dirty="0" smtClean="0"/>
              <a:t>s </a:t>
            </a:r>
            <a:r>
              <a:rPr lang="cs-CZ" sz="2000" dirty="0"/>
              <a:t>výjimkou činností v odvětví </a:t>
            </a:r>
            <a:r>
              <a:rPr lang="cs-CZ" sz="2000" dirty="0" smtClean="0"/>
              <a:t>oceli, </a:t>
            </a:r>
            <a:r>
              <a:rPr lang="cs-CZ" sz="2000" dirty="0"/>
              <a:t>v uhelném průmyslu, v odvětví stavby lodí, v odvětví výroby syntetických </a:t>
            </a:r>
            <a:r>
              <a:rPr lang="cs-CZ" sz="2000" dirty="0" smtClean="0"/>
              <a:t>vláken, </a:t>
            </a:r>
            <a:r>
              <a:rPr lang="cs-CZ" sz="2000" dirty="0"/>
              <a:t>a dále s výjimkou tříd 12.00 Výroba tabákových výrobků a 25.40 Výroba zbraní a </a:t>
            </a:r>
            <a:r>
              <a:rPr lang="cs-CZ" sz="2000" dirty="0" smtClean="0"/>
              <a:t>střeliva </a:t>
            </a:r>
            <a:endParaRPr lang="cs-CZ" sz="2000" b="1" dirty="0" smtClean="0"/>
          </a:p>
          <a:p>
            <a:pPr>
              <a:buFont typeface="Wingdings" panose="05000000000000000000" pitchFamily="2" charset="2"/>
              <a:buChar char="q"/>
            </a:pPr>
            <a:r>
              <a:rPr lang="cs-CZ" sz="2400" b="1" dirty="0" smtClean="0"/>
              <a:t>SEKCE </a:t>
            </a:r>
            <a:r>
              <a:rPr lang="cs-CZ" sz="2400" b="1" dirty="0"/>
              <a:t>F </a:t>
            </a:r>
            <a:r>
              <a:rPr lang="cs-CZ" sz="2400" b="1" dirty="0" smtClean="0"/>
              <a:t>– STAVEBNICTVÍ </a:t>
            </a:r>
          </a:p>
          <a:p>
            <a:pPr marL="901700" lvl="4" indent="-269875">
              <a:buFont typeface="Wingdings" panose="05000000000000000000" pitchFamily="2" charset="2"/>
              <a:buChar char="q"/>
            </a:pPr>
            <a:r>
              <a:rPr lang="cs-CZ" sz="2000" dirty="0" smtClean="0"/>
              <a:t>s </a:t>
            </a:r>
            <a:r>
              <a:rPr lang="cs-CZ" sz="2000" dirty="0"/>
              <a:t>výjimkou skupiny 41.1 Developerská činnost </a:t>
            </a:r>
            <a:endParaRPr lang="cs-CZ" sz="2000" b="1" dirty="0" smtClean="0"/>
          </a:p>
          <a:p>
            <a:pPr>
              <a:buFont typeface="Wingdings" panose="05000000000000000000" pitchFamily="2" charset="2"/>
              <a:buChar char="q"/>
            </a:pPr>
            <a:r>
              <a:rPr lang="cs-CZ" sz="2400" b="1" dirty="0" smtClean="0"/>
              <a:t>SEKCE </a:t>
            </a:r>
            <a:r>
              <a:rPr lang="cs-CZ" sz="2400" b="1" dirty="0"/>
              <a:t>G - VELKOOBCHOD A MALOOBCHOD; OPRAVY A ÚDRŽBA </a:t>
            </a:r>
            <a:r>
              <a:rPr lang="cs-CZ" sz="2400" b="1" dirty="0" smtClean="0"/>
              <a:t>MOTOROVÝCH VOZIDEL</a:t>
            </a:r>
          </a:p>
          <a:p>
            <a:pPr marL="901700" lvl="4" indent="-261938">
              <a:buFont typeface="Wingdings" panose="05000000000000000000" pitchFamily="2" charset="2"/>
              <a:buChar char="q"/>
            </a:pPr>
            <a:r>
              <a:rPr lang="cs-CZ" sz="2000" dirty="0" smtClean="0"/>
              <a:t>s </a:t>
            </a:r>
            <a:r>
              <a:rPr lang="cs-CZ" sz="2000" dirty="0"/>
              <a:t>výjimkou oddílu 46 a skupiny 47.3 Maloobchod s pohonnými hmotami ve specializovaných </a:t>
            </a:r>
            <a:r>
              <a:rPr lang="cs-CZ" sz="2000" dirty="0" smtClean="0"/>
              <a:t>prodejnách </a:t>
            </a:r>
            <a:endParaRPr lang="cs-CZ" sz="2000" b="1" dirty="0" smtClean="0"/>
          </a:p>
          <a:p>
            <a:pPr>
              <a:buFont typeface="Wingdings" panose="05000000000000000000" pitchFamily="2" charset="2"/>
              <a:buChar char="q"/>
            </a:pPr>
            <a:endParaRPr lang="cs-CZ" dirty="0"/>
          </a:p>
        </p:txBody>
      </p:sp>
    </p:spTree>
    <p:extLst>
      <p:ext uri="{BB962C8B-B14F-4D97-AF65-F5344CB8AC3E}">
        <p14:creationId xmlns:p14="http://schemas.microsoft.com/office/powerpoint/2010/main" val="2629948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Vybrané ekonomické činnosti dle CZ NACE</a:t>
            </a:r>
          </a:p>
        </p:txBody>
      </p:sp>
      <p:sp>
        <p:nvSpPr>
          <p:cNvPr id="3" name="Zástupný symbol pro obsah 2"/>
          <p:cNvSpPr>
            <a:spLocks noGrp="1"/>
          </p:cNvSpPr>
          <p:nvPr>
            <p:ph idx="1"/>
          </p:nvPr>
        </p:nvSpPr>
        <p:spPr>
          <a:xfrm>
            <a:off x="677334" y="1930401"/>
            <a:ext cx="8596668" cy="4430058"/>
          </a:xfrm>
        </p:spPr>
        <p:txBody>
          <a:bodyPr>
            <a:normAutofit/>
          </a:bodyPr>
          <a:lstStyle/>
          <a:p>
            <a:pPr>
              <a:buFont typeface="Wingdings" panose="05000000000000000000" pitchFamily="2" charset="2"/>
              <a:buChar char="q"/>
            </a:pPr>
            <a:r>
              <a:rPr lang="cs-CZ" sz="2400" b="1" dirty="0"/>
              <a:t>SEKCE I - UBYTOVÁNÍ, STRAVOVÁNÍ A POHOSTINSTVÍ</a:t>
            </a:r>
          </a:p>
          <a:p>
            <a:pPr>
              <a:buFont typeface="Wingdings" panose="05000000000000000000" pitchFamily="2" charset="2"/>
              <a:buChar char="q"/>
            </a:pPr>
            <a:r>
              <a:rPr lang="cs-CZ" sz="2400" b="1" dirty="0"/>
              <a:t>SEKCE J - INFORMAČNÍ A KOMUNIKAČNÍ ČINNOSTI </a:t>
            </a:r>
            <a:endParaRPr lang="cs-CZ" sz="2400" dirty="0"/>
          </a:p>
          <a:p>
            <a:pPr marL="901700" lvl="4" indent="-261938">
              <a:buFont typeface="Wingdings" panose="05000000000000000000" pitchFamily="2" charset="2"/>
              <a:buChar char="q"/>
            </a:pPr>
            <a:r>
              <a:rPr lang="pt-BR" sz="2000" dirty="0"/>
              <a:t>s výjimkou oddílů 60 </a:t>
            </a:r>
            <a:r>
              <a:rPr lang="cs-CZ" sz="2000" dirty="0"/>
              <a:t>Tvorba programů a vysílání </a:t>
            </a:r>
            <a:r>
              <a:rPr lang="pt-BR" sz="2000" dirty="0"/>
              <a:t>a </a:t>
            </a:r>
            <a:r>
              <a:rPr lang="pt-BR" sz="2000" dirty="0" smtClean="0"/>
              <a:t>61</a:t>
            </a:r>
            <a:r>
              <a:rPr lang="cs-CZ" sz="2000" dirty="0" smtClean="0"/>
              <a:t> Telekomunikační </a:t>
            </a:r>
            <a:r>
              <a:rPr lang="cs-CZ" sz="2000" dirty="0"/>
              <a:t>činnosti</a:t>
            </a:r>
            <a:r>
              <a:rPr lang="pt-BR" sz="2000" dirty="0"/>
              <a:t> </a:t>
            </a:r>
            <a:endParaRPr lang="cs-CZ" sz="2000" b="1" dirty="0"/>
          </a:p>
          <a:p>
            <a:pPr>
              <a:buFont typeface="Wingdings" panose="05000000000000000000" pitchFamily="2" charset="2"/>
              <a:buChar char="q"/>
            </a:pPr>
            <a:r>
              <a:rPr lang="cs-CZ" sz="2400" b="1" dirty="0" smtClean="0"/>
              <a:t>SEKCE </a:t>
            </a:r>
            <a:r>
              <a:rPr lang="cs-CZ" sz="2400" b="1" dirty="0"/>
              <a:t>M - PROFESNÍ, VĚDECKÉ A TECHNICKÉ ČINNOSTI </a:t>
            </a:r>
            <a:endParaRPr lang="cs-CZ" sz="2400" dirty="0"/>
          </a:p>
          <a:p>
            <a:pPr marL="901700" lvl="4" indent="-261938">
              <a:buFont typeface="Wingdings" panose="05000000000000000000" pitchFamily="2" charset="2"/>
              <a:buChar char="q"/>
            </a:pPr>
            <a:r>
              <a:rPr lang="cs-CZ" sz="2000" dirty="0"/>
              <a:t>s výjimkou oddílu 70 Činnosti vedení podniků; poradenství v oblasti </a:t>
            </a:r>
            <a:r>
              <a:rPr lang="cs-CZ" sz="2000" dirty="0" smtClean="0"/>
              <a:t>řízení</a:t>
            </a:r>
            <a:endParaRPr lang="cs-CZ" sz="2000" b="1" dirty="0"/>
          </a:p>
          <a:p>
            <a:pPr>
              <a:buFont typeface="Wingdings" panose="05000000000000000000" pitchFamily="2" charset="2"/>
              <a:buChar char="q"/>
            </a:pPr>
            <a:endParaRPr lang="cs-CZ" dirty="0"/>
          </a:p>
          <a:p>
            <a:endParaRPr lang="cs-CZ" dirty="0"/>
          </a:p>
        </p:txBody>
      </p:sp>
    </p:spTree>
    <p:extLst>
      <p:ext uri="{BB962C8B-B14F-4D97-AF65-F5344CB8AC3E}">
        <p14:creationId xmlns:p14="http://schemas.microsoft.com/office/powerpoint/2010/main" val="237848814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1873</TotalTime>
  <Words>1955</Words>
  <Application>Microsoft Office PowerPoint</Application>
  <PresentationFormat>Širokoúhlá obrazovka</PresentationFormat>
  <Paragraphs>136</Paragraphs>
  <Slides>19</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19</vt:i4>
      </vt:variant>
    </vt:vector>
  </HeadingPairs>
  <TitlesOfParts>
    <vt:vector size="25" baseType="lpstr">
      <vt:lpstr>Arial</vt:lpstr>
      <vt:lpstr>Calibri</vt:lpstr>
      <vt:lpstr>Trebuchet MS</vt:lpstr>
      <vt:lpstr>Wingdings</vt:lpstr>
      <vt:lpstr>Wingdings 3</vt:lpstr>
      <vt:lpstr>Faseta</vt:lpstr>
      <vt:lpstr>Seminář k 3. výzvě PRV  15.1.2019</vt:lpstr>
      <vt:lpstr>Výzva</vt:lpstr>
      <vt:lpstr>Z1 Investice do zemědělských podniků</vt:lpstr>
      <vt:lpstr>Další podmínky</vt:lpstr>
      <vt:lpstr>Z2 Investic na založení nebo rozvoj nezemědělských činností  Žadatel/příjemce dotace</vt:lpstr>
      <vt:lpstr>Režim podpory</vt:lpstr>
      <vt:lpstr>Oblasti podpory</vt:lpstr>
      <vt:lpstr>Vybrané ekonomické činnosti dle CZ NACE</vt:lpstr>
      <vt:lpstr>Vybrané ekonomické činnosti dle CZ NACE</vt:lpstr>
      <vt:lpstr>Vybrané ekonomické činnosti dle CZ NACE</vt:lpstr>
      <vt:lpstr>Vybrané ekonomické činnosti dle CZ NACE</vt:lpstr>
      <vt:lpstr>Způsobilé výdaje </vt:lpstr>
      <vt:lpstr>Kritéria přijatelnosti </vt:lpstr>
      <vt:lpstr>Prezentace aplikace PowerPoint</vt:lpstr>
      <vt:lpstr>Další podmínky </vt:lpstr>
      <vt:lpstr>Další podmínky </vt:lpstr>
      <vt:lpstr>Další podmínky platné pro režim blokové výjimky</vt:lpstr>
      <vt:lpstr>Další podmínky platné pro režim de minimis </vt:lpstr>
      <vt:lpstr>Povinné přílohy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investic na založení nebo rozvoj nezemědělských činností</dc:title>
  <dc:creator>NB-02</dc:creator>
  <cp:lastModifiedBy>Uživatel</cp:lastModifiedBy>
  <cp:revision>38</cp:revision>
  <cp:lastPrinted>2019-01-15T12:22:44Z</cp:lastPrinted>
  <dcterms:created xsi:type="dcterms:W3CDTF">2017-01-16T06:42:30Z</dcterms:created>
  <dcterms:modified xsi:type="dcterms:W3CDTF">2019-01-15T12:22:51Z</dcterms:modified>
</cp:coreProperties>
</file>