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handoutMasterIdLst>
    <p:handoutMasterId r:id="rId22"/>
  </p:handoutMasterIdLst>
  <p:sldIdLst>
    <p:sldId id="256" r:id="rId2"/>
    <p:sldId id="257" r:id="rId3"/>
    <p:sldId id="278" r:id="rId4"/>
    <p:sldId id="261" r:id="rId5"/>
    <p:sldId id="279" r:id="rId6"/>
    <p:sldId id="258" r:id="rId7"/>
    <p:sldId id="260" r:id="rId8"/>
    <p:sldId id="259" r:id="rId9"/>
    <p:sldId id="264" r:id="rId10"/>
    <p:sldId id="265" r:id="rId11"/>
    <p:sldId id="280" r:id="rId12"/>
    <p:sldId id="284" r:id="rId13"/>
    <p:sldId id="262" r:id="rId14"/>
    <p:sldId id="263" r:id="rId15"/>
    <p:sldId id="266" r:id="rId16"/>
    <p:sldId id="273" r:id="rId17"/>
    <p:sldId id="281" r:id="rId18"/>
    <p:sldId id="282" r:id="rId19"/>
    <p:sldId id="283" r:id="rId20"/>
    <p:sldId id="271" r:id="rId21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253015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759047"/>
          <a:ext cx="2494657" cy="1012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Formální hodnocení a přijatelnost</a:t>
          </a:r>
          <a:endParaRPr lang="cs-CZ" sz="2000" kern="1200" dirty="0"/>
        </a:p>
      </dsp:txBody>
      <dsp:txXfrm>
        <a:off x="54591" y="808452"/>
        <a:ext cx="2395847" cy="913252"/>
      </dsp:txXfrm>
    </dsp:sp>
    <dsp:sp modelId="{7F703CA9-7CC8-4142-A6C3-7A1C8BBEA7F2}">
      <dsp:nvSpPr>
        <dsp:cNvPr id="0" name=""/>
        <dsp:cNvSpPr/>
      </dsp:nvSpPr>
      <dsp:spPr>
        <a:xfrm>
          <a:off x="2624576" y="759047"/>
          <a:ext cx="2494657" cy="1012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Věcné hodnocení</a:t>
          </a:r>
          <a:endParaRPr lang="cs-CZ" sz="2000" kern="1200" dirty="0"/>
        </a:p>
      </dsp:txBody>
      <dsp:txXfrm>
        <a:off x="2673981" y="808452"/>
        <a:ext cx="2395847" cy="913252"/>
      </dsp:txXfrm>
    </dsp:sp>
    <dsp:sp modelId="{E3EA147F-549C-47DF-A074-5FA3DA8F8E26}">
      <dsp:nvSpPr>
        <dsp:cNvPr id="0" name=""/>
        <dsp:cNvSpPr/>
      </dsp:nvSpPr>
      <dsp:spPr>
        <a:xfrm>
          <a:off x="5243966" y="759047"/>
          <a:ext cx="2494657" cy="1012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Schválení projektů</a:t>
          </a:r>
          <a:endParaRPr lang="cs-CZ" sz="2000" kern="1200" dirty="0"/>
        </a:p>
      </dsp:txBody>
      <dsp:txXfrm>
        <a:off x="5293371" y="808452"/>
        <a:ext cx="2395847" cy="913252"/>
      </dsp:txXfrm>
    </dsp:sp>
    <dsp:sp modelId="{AAFAD246-378A-4612-B1EF-84AC9DF68A49}">
      <dsp:nvSpPr>
        <dsp:cNvPr id="0" name=""/>
        <dsp:cNvSpPr/>
      </dsp:nvSpPr>
      <dsp:spPr>
        <a:xfrm>
          <a:off x="7863356" y="759047"/>
          <a:ext cx="2494657" cy="1012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Kontrola CRR</a:t>
          </a:r>
          <a:endParaRPr lang="cs-CZ" sz="2000" kern="1200" dirty="0"/>
        </a:p>
      </dsp:txBody>
      <dsp:txXfrm>
        <a:off x="7912761" y="808452"/>
        <a:ext cx="2395847" cy="913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4302402" cy="34125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899" y="1"/>
            <a:ext cx="4302400" cy="34125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EEFA523A-3124-4624-8897-97427848660D}" type="datetimeFigureOut">
              <a:rPr lang="cs-CZ" smtClean="0"/>
              <a:t>26.08.2020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6456424"/>
            <a:ext cx="4302402" cy="34125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899" y="6456424"/>
            <a:ext cx="4302400" cy="34125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D8D28015-D3EE-45FD-828C-34C2DC1533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956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592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44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0798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795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4087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597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53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75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0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21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5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60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3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95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11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8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maspvvenkov.cz/sclld/p-ramec-irop/vyzvy-irop-2020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krivanek.maspvvenkov@seznam.cz" TargetMode="External"/><Relationship Id="rId2" Type="http://schemas.openxmlformats.org/officeDocument/2006/relationships/hyperlink" Target="mailto:maspvvenkov@seznam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 smtClean="0"/>
              <a:t>Seminář k </a:t>
            </a:r>
            <a:r>
              <a:rPr lang="cs-CZ" sz="4400" dirty="0" smtClean="0"/>
              <a:t>9.výzvě </a:t>
            </a:r>
            <a:r>
              <a:rPr lang="cs-CZ" sz="4400" dirty="0"/>
              <a:t>MAS Prostějov venkov–IROP–Bezpečnost </a:t>
            </a:r>
            <a:r>
              <a:rPr lang="cs-CZ" sz="4400" dirty="0" smtClean="0"/>
              <a:t>dopravy-II.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sz="2800" dirty="0" smtClean="0"/>
          </a:p>
          <a:p>
            <a:pPr algn="ctr"/>
            <a:r>
              <a:rPr lang="cs-CZ" sz="5200" dirty="0" smtClean="0"/>
              <a:t>Prostějov venkov o.p.s.</a:t>
            </a:r>
            <a:endParaRPr lang="cs-CZ" sz="52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898" y="5870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62002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vedlejší aktivity (max. 15%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787612"/>
            <a:ext cx="10363826" cy="400358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Nákup pozemků a staveb (nesmí přesáhnout 10% způsobilých výdajů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Zabezpečení výstavby (TDI, AD, 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BOZP,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geodetické práce, výdaje na </a:t>
            </a:r>
            <a:r>
              <a:rPr lang="cs-CZ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inženýring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Pořízení služeb bezprostředně souvisejících s realizací projektu (Studie proveditelnosti, výdaje na zpracování zadávacích podmínek k zakázkám a organizaci výběrových a zadávacích řízení)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publicita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DPH –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je způsobilé,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pokud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nemá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žadatel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nárok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na odpočet na vstupu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90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403412"/>
            <a:ext cx="8835344" cy="5387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Pojem rekonstrukce/modernizace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komunikace pro pěší zahrnuje stavební úpravy stávající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komunikace pro pěší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spojené s přestavbou zemního tělesa nebo konstrukčních vrstev komunikace, jejímž výsledkem je změna nivelety, směrového vedení nebo šířkového uspořádání komunikace. </a:t>
            </a: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Rekonstrukce/modernizace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se rovněž týká stavebních úprav mostních objektů. </a:t>
            </a: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Technické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řešení musí být v souladu s platnou legislativou a technickými normami (zejména vyhláškou č. 398/2009 Sb., ČSN 73 6110, ČSN 73 6101, ČSN EN 13 201, TP 179, TP 170, TP 103, TP 218, TKP Kapitola 15). 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7" y="51598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341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Nezpůsobilé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45475"/>
            <a:ext cx="8596668" cy="4695888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/>
              <a:t>Na realizaci části projektu mimo území MAS</a:t>
            </a:r>
          </a:p>
          <a:p>
            <a:r>
              <a:rPr lang="cs-CZ" sz="2400" dirty="0" smtClean="0"/>
              <a:t>Výdaje na místní komunikace s výjimkou vyjmenovaných způsobilých</a:t>
            </a:r>
          </a:p>
          <a:p>
            <a:r>
              <a:rPr lang="cs-CZ" sz="2400" dirty="0" smtClean="0"/>
              <a:t>Výdaje na polní  a lesní cesty</a:t>
            </a:r>
          </a:p>
          <a:p>
            <a:r>
              <a:rPr lang="cs-CZ" sz="2400" dirty="0" smtClean="0"/>
              <a:t>Údržba a oprava chodníků</a:t>
            </a:r>
          </a:p>
          <a:p>
            <a:r>
              <a:rPr lang="cs-CZ" sz="2400" dirty="0" smtClean="0"/>
              <a:t>Výdaje na železniční zastávky</a:t>
            </a:r>
          </a:p>
          <a:p>
            <a:r>
              <a:rPr lang="cs-CZ" sz="2400" dirty="0" smtClean="0"/>
              <a:t>Parkoviště</a:t>
            </a:r>
          </a:p>
          <a:p>
            <a:r>
              <a:rPr lang="cs-CZ" sz="2400" dirty="0" smtClean="0"/>
              <a:t>Bezbariérové vstupy do budov</a:t>
            </a:r>
          </a:p>
          <a:p>
            <a:r>
              <a:rPr lang="cs-CZ" sz="2400" dirty="0" smtClean="0"/>
              <a:t>Zpracování žádosti – mimo studie proveditelnosti</a:t>
            </a:r>
          </a:p>
          <a:p>
            <a:r>
              <a:rPr lang="cs-CZ" sz="2400" dirty="0" smtClean="0"/>
              <a:t>Řízení  a administrace projektu a další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971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715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136469"/>
            <a:ext cx="10363826" cy="5081451"/>
          </a:xfrm>
        </p:spPr>
        <p:txBody>
          <a:bodyPr>
            <a:noAutofit/>
          </a:bodyPr>
          <a:lstStyle/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Plná moc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Zadávací a výběrová řízení – zahájené a ukončené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 o právní subjektivitě (nerelevantní)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Výpis z rejstříku trestů (nerelevantní)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 proveditelnosti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Karta souladu projektu s principy udržitelné mobility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Čestné prohlášení o skutečném majiteli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Územní rozhodnutí nebo územní souhlas nebo veřejnoprávní smlouva nahrazující územní řízení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nebo souhlas s provedením ohlášeného stavebního záměru nebo veřejnoprávní smlouva nahrazující stavební povolení.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360000" indent="0">
              <a:lnSpc>
                <a:spcPct val="120000"/>
              </a:lnSpc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490" y="577942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16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1257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346662"/>
            <a:ext cx="10363826" cy="4444537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s nabytím právní moci nebo souhlas s provedením ohlášeného stavebního záměru nebo účinná veřejnoprávní smlouva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pro vydání stavebního povolení nebo pro ohlášení stavby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Položkový rozpočet stavby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Doklady k výkupu nemovitostí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(nerelevantní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cap="non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Výpočet čistých jiných peněžních </a:t>
            </a: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příjmů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(nerelevantní)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mlouva o </a:t>
            </a:r>
            <a:r>
              <a:rPr lang="pt-BR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spolupráci</a:t>
            </a:r>
            <a:endParaRPr lang="cs-CZ" cap="non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i="1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je příloha nerelevantní, nahraje žadatel do systému list, ve kterém u vede, že je nerelevantní.</a:t>
            </a:r>
            <a:endParaRPr lang="cs-CZ" i="1" cap="non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042" y="5700525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260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Nezpůsobilé výdaje - výběr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55815" y="1270000"/>
            <a:ext cx="10363826" cy="380588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výstavbu, rekonstrukci nebo modernizaci, údržbu nebo opravu silnic a místních komunikací,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běžnou údržbu, souvislou údržbu a opravu pozemních komunikací včetně chodníků,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nástupišť, přístřešků a čekáren železničních zastávek a zastávek vodní dopravy,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bezbariérové úpravy vstupů do budov,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parkovišť pro automobily,</a:t>
            </a:r>
          </a:p>
          <a:p>
            <a:pPr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na přípravu a zpracování žádosti o podporu, s výjimkou zpracování studie proveditelnosti, výdaje spojené s řízením a administrací projektu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zpracování průzkumů, studií a posouzení nesouvisejících s PD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705" y="519699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138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306162"/>
              </p:ext>
            </p:extLst>
          </p:nvPr>
        </p:nvGraphicFramePr>
        <p:xfrm>
          <a:off x="677334" y="1360199"/>
          <a:ext cx="10363200" cy="2530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4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délník 2"/>
          <p:cNvSpPr/>
          <p:nvPr/>
        </p:nvSpPr>
        <p:spPr>
          <a:xfrm>
            <a:off x="753687" y="3768773"/>
            <a:ext cx="97037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VK sestaví projekty  do tabulky dle získaných bodů.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Schválení projektů provádí na MAS Programový výbor, který nesmí měnit pořadí 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projektů. Pouze z nich vybere ty, na které je dostatečná alokace.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Další hodnocení projektů provádí CRR a schválení ŘO IROP.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Formální náležitosti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a přijatelnost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338349"/>
            <a:ext cx="8942920" cy="4452851"/>
          </a:xfrm>
        </p:spPr>
        <p:txBody>
          <a:bodyPr>
            <a:normAutofit/>
          </a:bodyPr>
          <a:lstStyle/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Příloha č. 1 Kritéria formálního hodnocení a přijatelnosti verze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č. 2 z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14.8.2020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Příloha č.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 Kritéria věcného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hodnocení verze č. 2 z 14.8.2020</a:t>
            </a:r>
          </a:p>
          <a:p>
            <a:r>
              <a:rPr lang="pl-PL" sz="2000" dirty="0" smtClean="0"/>
              <a:t>Interních </a:t>
            </a:r>
            <a:r>
              <a:rPr lang="pl-PL" sz="2000" dirty="0"/>
              <a:t>postupech MAS (verze: 2, platnost od: 24.9.2018</a:t>
            </a:r>
            <a:r>
              <a:rPr lang="pl-PL" sz="2000" dirty="0" smtClean="0"/>
              <a:t>)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www.maspvvenkov.cz/sclld/p-ramec-irop/vyzvy-irop-2020/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Minimální počet bodů ve věcném hodnocení pro postup – 25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Maximální možný počet bodů ve věcném hodnocení – 50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Indikátory: 7 50 01 počet realizací vedoucích ke zvýšení bezpečnosti v dopravě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113" y="544137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557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15153" y="282388"/>
            <a:ext cx="9372600" cy="537883"/>
          </a:xfrm>
        </p:spPr>
        <p:txBody>
          <a:bodyPr>
            <a:noAutofit/>
          </a:bodyPr>
          <a:lstStyle/>
          <a:p>
            <a:r>
              <a:rPr lang="cs-CZ" sz="2200" dirty="0"/>
              <a:t>2.3 Věcné hodnocení – O1 Doprava a bezpečnost – B) Bezpečnost dopravy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057657"/>
              </p:ext>
            </p:extLst>
          </p:nvPr>
        </p:nvGraphicFramePr>
        <p:xfrm>
          <a:off x="465513" y="964277"/>
          <a:ext cx="11488924" cy="3449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029">
                  <a:extLst>
                    <a:ext uri="{9D8B030D-6E8A-4147-A177-3AD203B41FA5}">
                      <a16:colId xmlns:a16="http://schemas.microsoft.com/office/drawing/2014/main" val="2067535110"/>
                    </a:ext>
                  </a:extLst>
                </a:gridCol>
                <a:gridCol w="3236833">
                  <a:extLst>
                    <a:ext uri="{9D8B030D-6E8A-4147-A177-3AD203B41FA5}">
                      <a16:colId xmlns:a16="http://schemas.microsoft.com/office/drawing/2014/main" val="2606580076"/>
                    </a:ext>
                  </a:extLst>
                </a:gridCol>
                <a:gridCol w="4585831">
                  <a:extLst>
                    <a:ext uri="{9D8B030D-6E8A-4147-A177-3AD203B41FA5}">
                      <a16:colId xmlns:a16="http://schemas.microsoft.com/office/drawing/2014/main" val="4187967550"/>
                    </a:ext>
                  </a:extLst>
                </a:gridCol>
                <a:gridCol w="2872231">
                  <a:extLst>
                    <a:ext uri="{9D8B030D-6E8A-4147-A177-3AD203B41FA5}">
                      <a16:colId xmlns:a16="http://schemas.microsoft.com/office/drawing/2014/main" val="1997384941"/>
                    </a:ext>
                  </a:extLst>
                </a:gridCol>
              </a:tblGrid>
              <a:tr h="537284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Číslo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Kritérium věcného hodnocení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 (bodovací kritéria)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Zdroj informací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412457"/>
                  </a:ext>
                </a:extLst>
              </a:tr>
              <a:tr h="1185319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K1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zajišťuje bezbariérový přístup k zastávkám veřejné hromadné dopravy.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bodů - Projekt zajišťuje přístup k 1 a více zastávkám veřejné dopravy.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- Projekt nezajišťuje přístup k zastávce veřejné dopravy.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a studie proveditelnosti projektová dokumentace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683251"/>
                  </a:ext>
                </a:extLst>
              </a:tr>
              <a:tr h="1727178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K2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obyvatel obce, ve kterém se daný projekt realizuje.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bodů – Obec, na jejímž území je projekt realizován, má méně než 1 000 obyvatel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bodů – Obec, na jejímž území je projekt realizován, má 1 001 - 2500 obyvatel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– Obec, na jejímž území je projekt realizován, má nad 2500 obyvatel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a studie proveditelnosti,</a:t>
                      </a:r>
                      <a:r>
                        <a:rPr lang="cs-CZ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cs-CZ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údaje ze statistik ČSÚ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08704"/>
                  </a:ext>
                </a:extLst>
              </a:tr>
            </a:tbl>
          </a:graphicData>
        </a:graphic>
      </p:graphicFrame>
      <p:pic>
        <p:nvPicPr>
          <p:cNvPr id="6" name="Zástupný symbol pro obsah 5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634" y="5894806"/>
            <a:ext cx="4247804" cy="7190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970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15153" y="282388"/>
            <a:ext cx="9372600" cy="537883"/>
          </a:xfrm>
        </p:spPr>
        <p:txBody>
          <a:bodyPr>
            <a:noAutofit/>
          </a:bodyPr>
          <a:lstStyle/>
          <a:p>
            <a:r>
              <a:rPr lang="cs-CZ" sz="2200" dirty="0"/>
              <a:t>2.3 Věcné hodnocení – O1 Doprava a bezpečnost – B) Bezpečnost dopravy</a:t>
            </a: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821415"/>
              </p:ext>
            </p:extLst>
          </p:nvPr>
        </p:nvGraphicFramePr>
        <p:xfrm>
          <a:off x="328239" y="820271"/>
          <a:ext cx="11343808" cy="5818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9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27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5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2167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Číslo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Kritérium věcného hodnocení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 (bodovací kritéria)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Zdroj informací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6845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K4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přispěje ke svedení pěších z pozemní komunikace v délce alespoň 50% délky chodníku, který je předmětem projektu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</a:t>
                      </a:r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bodů – projekt přispěje ke svedení pěších ze silnice II. třídy a vyšší třídy (silnice I. třídy jsou označeny dopravní značkou s jednociferným nebo dvojciferným číslem v modrém poli, silnice II. třídy se označují dopravní značkou s trojciferným číslem v modrém poli)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</a:t>
                      </a:r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bodů – projekt přispěje ke svedení pěších ze silnice III. třídy a místních komunikací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– projekt nepřispívá ke svedení pěších z pozemní komunikace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a studie proveditelnosti projektová dokumentace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9212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K5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zajišťuje přístup k přechodům pro chodce nebo místům pro přecházení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bodů - Projekt zajišťuje přístup ke 2 a více přechodům nebo místům pro přecházení.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body - Projekt zajišťuje přístup k 1 přechodu nebo místu pro přecházení.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- Projekt nezajišťuje přístup k přechodu nebo místu pro přecházení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a studie proveditelnosti projektová dokumentace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7457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K6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Součástí projektu jsou úpravy venkovního prostranství spojené s výsadbou zeleně (stromy a keře).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bodů - Projekt zahrnuje úpravy venkovního prostranství spojené s výsadbou stromů a keřů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- Projekt nezahrnuje úpravy venkovního prostranství spojené s výsadbou stromů a keřů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Žádost o podporu, </a:t>
                      </a:r>
                    </a:p>
                    <a:p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 proveditelnosti, </a:t>
                      </a:r>
                    </a:p>
                    <a:p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projektová dokumentace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4317" y="6507380"/>
            <a:ext cx="2071294" cy="3506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53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946332" cy="1320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9.výzva </a:t>
            </a:r>
            <a:r>
              <a:rPr lang="cs-CZ" sz="2800" dirty="0"/>
              <a:t>MAS Prostějov venkov–IROP–Bezpečnost </a:t>
            </a:r>
            <a:r>
              <a:rPr lang="cs-CZ" sz="2800" dirty="0" smtClean="0"/>
              <a:t>dopravy-III.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658983"/>
            <a:ext cx="10363826" cy="4374263"/>
          </a:xfrm>
        </p:spPr>
        <p:txBody>
          <a:bodyPr>
            <a:normAutofit/>
          </a:bodyPr>
          <a:lstStyle/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azba na výzvu č.53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držitelná doprava – integrované projekty CLLD“</a:t>
            </a:r>
          </a:p>
          <a:p>
            <a:r>
              <a:rPr lang="cs-CZ" sz="2000" dirty="0"/>
              <a:t>Datum a čas vyhlášení výzvy MAS </a:t>
            </a:r>
            <a:r>
              <a:rPr lang="cs-CZ" sz="2000" dirty="0" smtClean="0"/>
              <a:t>1.9.2020 </a:t>
            </a:r>
            <a:r>
              <a:rPr lang="cs-CZ" sz="2000" dirty="0" smtClean="0"/>
              <a:t>v 8:00</a:t>
            </a:r>
          </a:p>
          <a:p>
            <a:r>
              <a:rPr lang="cs-CZ" sz="2000" dirty="0"/>
              <a:t>Datum a čas zpřístupnění formuláře žádosti o podporu v MS2014+ </a:t>
            </a:r>
            <a:r>
              <a:rPr lang="cs-CZ" sz="2000" dirty="0"/>
              <a:t>1.9.2020 </a:t>
            </a:r>
            <a:r>
              <a:rPr lang="cs-CZ" sz="2000" dirty="0"/>
              <a:t>v 8:00</a:t>
            </a:r>
          </a:p>
          <a:p>
            <a:r>
              <a:rPr lang="cs-CZ" sz="2000" dirty="0" smtClean="0"/>
              <a:t>Datum </a:t>
            </a:r>
            <a:r>
              <a:rPr lang="cs-CZ" sz="2000" dirty="0"/>
              <a:t>a čas ukončení příjmu žádostí o podporu v MS2014+ </a:t>
            </a:r>
            <a:r>
              <a:rPr lang="cs-CZ" sz="2000" dirty="0" smtClean="0"/>
              <a:t>30.10.2020</a:t>
            </a:r>
            <a:r>
              <a:rPr lang="cs-CZ" sz="2000" dirty="0" smtClean="0"/>
              <a:t> 8:00</a:t>
            </a:r>
            <a:endParaRPr lang="cs-CZ" sz="2000" dirty="0" smtClean="0"/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projektů 30.6.2023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Celková částka 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CZV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pro výzvu – </a:t>
            </a:r>
            <a:r>
              <a:rPr lang="cs-CZ" b="1" dirty="0"/>
              <a:t>2 071 </a:t>
            </a:r>
            <a:r>
              <a:rPr lang="cs-CZ" b="1" dirty="0" smtClean="0"/>
              <a:t>965,18 </a:t>
            </a:r>
            <a:r>
              <a:rPr lang="cs-CZ" sz="2000" b="1" dirty="0" smtClean="0"/>
              <a:t>Kč</a:t>
            </a:r>
            <a:r>
              <a:rPr lang="cs-CZ" sz="2000" dirty="0" smtClean="0"/>
              <a:t>, což je 1 </a:t>
            </a:r>
            <a:r>
              <a:rPr lang="cs-CZ" sz="2000" dirty="0" smtClean="0"/>
              <a:t>968 366,92 Kč dotace</a:t>
            </a:r>
            <a:endParaRPr lang="cs-CZ" sz="2000" dirty="0" smtClean="0"/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200 000 Kč,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ax. celkové výdaje projektu: </a:t>
            </a:r>
            <a:r>
              <a:rPr lang="cs-CZ" dirty="0"/>
              <a:t>2 071 965,18 </a:t>
            </a:r>
            <a:r>
              <a:rPr lang="cs-CZ" sz="2000" dirty="0"/>
              <a:t>Kč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703" y="5624860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587062"/>
            <a:ext cx="10363826" cy="4204137"/>
          </a:xfrm>
        </p:spPr>
        <p:txBody>
          <a:bodyPr>
            <a:no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Kontakty:</a:t>
            </a:r>
          </a:p>
          <a:p>
            <a:pPr marL="363538" indent="0">
              <a:buNone/>
            </a:pPr>
            <a:r>
              <a:rPr lang="cs-CZ" sz="2400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Ludmila </a:t>
            </a:r>
            <a:r>
              <a:rPr lang="cs-CZ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Švitelová</a:t>
            </a: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+420 724 788 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131</a:t>
            </a:r>
          </a:p>
          <a:p>
            <a:pPr marL="363538" indent="0">
              <a:buNone/>
            </a:pPr>
            <a:r>
              <a:rPr lang="cs-CZ" sz="2400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maspvvenkov@seznam.cz</a:t>
            </a: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indent="0"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Mgr. Jaroslav Křivánek</a:t>
            </a:r>
          </a:p>
          <a:p>
            <a:pPr marL="363538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+420 725 177 677</a:t>
            </a:r>
          </a:p>
          <a:p>
            <a:pPr marL="363538" indent="0">
              <a:buNone/>
            </a:pPr>
            <a:r>
              <a:rPr lang="cs-CZ" sz="24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krivanek.maspvvenkov@seznam.cz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839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440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Oprávnění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žadatelé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613648"/>
            <a:ext cx="10363826" cy="4177552"/>
          </a:xfrm>
        </p:spPr>
        <p:txBody>
          <a:bodyPr/>
          <a:lstStyle/>
          <a:p>
            <a:r>
              <a:rPr lang="cs-CZ" dirty="0"/>
              <a:t>K</a:t>
            </a:r>
            <a:r>
              <a:rPr lang="cs-CZ" dirty="0" smtClean="0"/>
              <a:t>raje</a:t>
            </a:r>
          </a:p>
          <a:p>
            <a:r>
              <a:rPr lang="cs-CZ" dirty="0" smtClean="0"/>
              <a:t>Obce</a:t>
            </a:r>
          </a:p>
          <a:p>
            <a:r>
              <a:rPr lang="cs-CZ" dirty="0"/>
              <a:t>D</a:t>
            </a:r>
            <a:r>
              <a:rPr lang="cs-CZ" dirty="0" smtClean="0"/>
              <a:t>obrovolné </a:t>
            </a:r>
            <a:r>
              <a:rPr lang="cs-CZ" dirty="0"/>
              <a:t>svazky </a:t>
            </a:r>
            <a:r>
              <a:rPr lang="cs-CZ" dirty="0" smtClean="0"/>
              <a:t>obcí</a:t>
            </a:r>
          </a:p>
          <a:p>
            <a:r>
              <a:rPr lang="cs-CZ" dirty="0"/>
              <a:t>O</a:t>
            </a:r>
            <a:r>
              <a:rPr lang="cs-CZ" dirty="0" smtClean="0"/>
              <a:t>rganizace </a:t>
            </a:r>
            <a:r>
              <a:rPr lang="cs-CZ" dirty="0"/>
              <a:t>zřizované nebo zakládané </a:t>
            </a:r>
            <a:r>
              <a:rPr lang="cs-CZ" dirty="0" smtClean="0"/>
              <a:t>kraji</a:t>
            </a:r>
          </a:p>
          <a:p>
            <a:r>
              <a:rPr lang="cs-CZ" dirty="0"/>
              <a:t>O</a:t>
            </a:r>
            <a:r>
              <a:rPr lang="cs-CZ" dirty="0" smtClean="0"/>
              <a:t>rganizace </a:t>
            </a:r>
            <a:r>
              <a:rPr lang="cs-CZ" dirty="0"/>
              <a:t>zřizované nebo zakládané </a:t>
            </a:r>
            <a:r>
              <a:rPr lang="cs-CZ" dirty="0" smtClean="0"/>
              <a:t>obcemi</a:t>
            </a:r>
          </a:p>
          <a:p>
            <a:r>
              <a:rPr lang="cs-CZ" dirty="0"/>
              <a:t>O</a:t>
            </a:r>
            <a:r>
              <a:rPr lang="cs-CZ" dirty="0" smtClean="0"/>
              <a:t>rganizace </a:t>
            </a:r>
            <a:r>
              <a:rPr lang="cs-CZ" dirty="0"/>
              <a:t>zřizované nebo zakládané dobrovolnými svazky </a:t>
            </a:r>
            <a:r>
              <a:rPr lang="cs-CZ" dirty="0" smtClean="0"/>
              <a:t>obcí</a:t>
            </a:r>
          </a:p>
          <a:p>
            <a:r>
              <a:rPr lang="cs-CZ" dirty="0"/>
              <a:t>P</a:t>
            </a:r>
            <a:r>
              <a:rPr lang="cs-CZ" dirty="0" smtClean="0"/>
              <a:t>rovozovatelé </a:t>
            </a:r>
            <a:r>
              <a:rPr lang="cs-CZ" dirty="0"/>
              <a:t>dráhy nebo drážní dopravy podle zákona č. 266/1994 Sb., o </a:t>
            </a:r>
            <a:r>
              <a:rPr lang="cs-CZ" dirty="0" smtClean="0"/>
              <a:t>drahách </a:t>
            </a: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009" y="511778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415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227909"/>
            <a:ext cx="10363826" cy="5421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otace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95%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ex-post financování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zahájení realizace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projektu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nejdříve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1.1.2014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datem ukončení realizace projektu se rozumí datum, do kterého budou prokazatelně uzavřeny všechny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aktivity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30.6.2023</a:t>
            </a:r>
          </a:p>
          <a:p>
            <a:pPr marL="0" indent="0"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Specifická pravidla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(verze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1.4,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platnost od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8.10.2019) </a:t>
            </a:r>
          </a:p>
          <a:p>
            <a:pPr marL="0" indent="0">
              <a:buNone/>
            </a:pPr>
            <a:r>
              <a:rPr lang="pl-PL" b="1" dirty="0" smtClean="0">
                <a:latin typeface="Arial" panose="020B0604020202020204" pitchFamily="34" charset="0"/>
                <a:cs typeface="Arial" panose="020B0604020202020204" pitchFamily="34" charset="0"/>
              </a:rPr>
              <a:t>Obecná pravidla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(verze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1.13,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platnost od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15.10.2019 )</a:t>
            </a:r>
            <a:r>
              <a:rPr lang="pl-PL" dirty="0"/>
              <a:t>	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388" y="577942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9985" y="1954803"/>
            <a:ext cx="9319439" cy="3733799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Na hlavní aktivity projektu musí být vynaloženo minimálně 85 % celkových způsobilých výdajů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projektu -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ekonstrukce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, modernizace a výstavba komunikací pro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pěší.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vedlejší aktivity projektu může být vynaloženo maximálně 15 % celkových způsobilých výdajů projektu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801" y="568860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436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Hlavní podporované aktivity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3663" y="1135118"/>
            <a:ext cx="10363826" cy="4540468"/>
          </a:xfrm>
        </p:spPr>
        <p:txBody>
          <a:bodyPr>
            <a:normAutofit/>
          </a:bodyPr>
          <a:lstStyle/>
          <a:p>
            <a:r>
              <a:rPr lang="cs-CZ" dirty="0"/>
              <a:t>Rekonstrukce, modernizace a výstavba </a:t>
            </a:r>
            <a:r>
              <a:rPr lang="cs-CZ" b="1" dirty="0"/>
              <a:t>chodníků</a:t>
            </a:r>
            <a:r>
              <a:rPr lang="cs-CZ" dirty="0"/>
              <a:t> podél silnic I., II. a III. třídy a </a:t>
            </a:r>
            <a:r>
              <a:rPr lang="cs-CZ" dirty="0" smtClean="0"/>
              <a:t>místních komunikací </a:t>
            </a:r>
            <a:r>
              <a:rPr lang="cs-CZ" dirty="0"/>
              <a:t>nebo chodníků a stezek odklánějících pěší dopravu od silnic I., II a III. třídy </a:t>
            </a:r>
            <a:r>
              <a:rPr lang="cs-CZ" dirty="0" smtClean="0"/>
              <a:t>a místních </a:t>
            </a:r>
            <a:r>
              <a:rPr lang="cs-CZ" dirty="0"/>
              <a:t>komunikací, přizpůsobených osobám s omezenou schopností pohybu a </a:t>
            </a:r>
            <a:r>
              <a:rPr lang="cs-CZ" dirty="0" smtClean="0"/>
              <a:t>orientace, včetně </a:t>
            </a:r>
            <a:r>
              <a:rPr lang="cs-CZ" dirty="0"/>
              <a:t>přechodů pro chodce a míst pro přecházení</a:t>
            </a:r>
          </a:p>
          <a:p>
            <a:r>
              <a:rPr lang="cs-CZ" dirty="0" smtClean="0"/>
              <a:t>Rekonstrukce</a:t>
            </a:r>
            <a:r>
              <a:rPr lang="cs-CZ" dirty="0"/>
              <a:t>, modernizace a výstavba </a:t>
            </a:r>
            <a:r>
              <a:rPr lang="cs-CZ" b="1" dirty="0"/>
              <a:t>bezbariérových komunikací pro pěší</a:t>
            </a:r>
            <a:r>
              <a:rPr lang="cs-CZ" dirty="0"/>
              <a:t> k </a:t>
            </a:r>
            <a:r>
              <a:rPr lang="cs-CZ" dirty="0" smtClean="0"/>
              <a:t>zastávkám veřejné </a:t>
            </a:r>
            <a:r>
              <a:rPr lang="cs-CZ" dirty="0"/>
              <a:t>hromadné dopravy</a:t>
            </a:r>
          </a:p>
          <a:p>
            <a:r>
              <a:rPr lang="cs-CZ" dirty="0" smtClean="0"/>
              <a:t>Rekonstrukce</a:t>
            </a:r>
            <a:r>
              <a:rPr lang="cs-CZ" dirty="0"/>
              <a:t>, modernizace a výstavba </a:t>
            </a:r>
            <a:r>
              <a:rPr lang="cs-CZ" b="1" dirty="0"/>
              <a:t>podchodů nebo lávek </a:t>
            </a:r>
            <a:r>
              <a:rPr lang="cs-CZ" dirty="0"/>
              <a:t>pro chodce přes silnice I., II. </a:t>
            </a:r>
            <a:r>
              <a:rPr lang="cs-CZ" dirty="0" smtClean="0"/>
              <a:t>a III</a:t>
            </a:r>
            <a:r>
              <a:rPr lang="cs-CZ" dirty="0"/>
              <a:t>. třídy, místní komunikace, železniční a tramvajovou dráhu, přizpůsobených osobám </a:t>
            </a:r>
            <a:r>
              <a:rPr lang="cs-CZ" dirty="0" smtClean="0"/>
              <a:t>s omezenou </a:t>
            </a:r>
            <a:r>
              <a:rPr lang="cs-CZ" dirty="0"/>
              <a:t>schopností pohybu a orientace a navazujících na bezbariérové komunikace pro pěší</a:t>
            </a:r>
          </a:p>
          <a:p>
            <a:r>
              <a:rPr lang="cs-CZ" dirty="0" smtClean="0"/>
              <a:t>Realizace </a:t>
            </a:r>
            <a:r>
              <a:rPr lang="cs-CZ" b="1" dirty="0"/>
              <a:t>prvků zvyšujících bezpečnost </a:t>
            </a:r>
            <a:r>
              <a:rPr lang="cs-CZ" dirty="0"/>
              <a:t>železniční, silniční, cyklistické a pěší </a:t>
            </a:r>
            <a:r>
              <a:rPr lang="cs-CZ" dirty="0" smtClean="0"/>
              <a:t>dopravy (</a:t>
            </a:r>
            <a:r>
              <a:rPr lang="cs-CZ" dirty="0"/>
              <a:t>bezpečnostní opatření realizovaná na silnici, místní komunikaci nebo dráze, veřejné </a:t>
            </a:r>
            <a:r>
              <a:rPr lang="cs-CZ" dirty="0" smtClean="0"/>
              <a:t>osvětlení, prvky </a:t>
            </a:r>
            <a:r>
              <a:rPr lang="cs-CZ" dirty="0"/>
              <a:t>inteligentních dopravních systémů)</a:t>
            </a:r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781" y="545334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Způsobilé výdaje hlavní aktivity (min. 85% czv)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397876"/>
            <a:ext cx="10363826" cy="4393323"/>
          </a:xfrm>
        </p:spPr>
        <p:txBody>
          <a:bodyPr>
            <a:normAutofit lnSpcReduction="10000"/>
          </a:bodyPr>
          <a:lstStyle/>
          <a:p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pPr>
              <a:buFontTx/>
              <a:buChar char="-"/>
            </a:pPr>
            <a:r>
              <a:rPr lang="cs-CZ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chodníků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 pásů pro chodce jako součástí silnice nebo místní komunikace, samostatných chodníků a stezek pro pěší, společných pásů pro cyklisty a chodce v přidruženém prostoru silnic a místních komunikací, stezek pro cyklisty a chodce, včetně všech konstrukčních vrstev a opatření pro osoby s omezenou schopností pohybu a orientace</a:t>
            </a:r>
          </a:p>
          <a:p>
            <a:pPr>
              <a:buFontTx/>
              <a:buChar char="-"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prvků zvyšujících bezpečnost pěší dopravy - VÝBĚR:</a:t>
            </a:r>
          </a:p>
          <a:p>
            <a:pPr marL="0" indent="0">
              <a:buNone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podchody, lávky, opěrné zdi, násypy, svahy a příkopy,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místa pro přecházení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přechody,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jejich nasvětlení 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 ochranné ostrůvky,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nástupiště autobusových zastávek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jízdní pruhy pro cyklisty umístěné podél pásu pro chodce v přidruženém prostoru silnic a místních komunikací, stezka pro cyklisty vedená současně s komunikací pro pěší v trase silnice nebo místní komunikace,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svislé a vodorovné dopravní značení a zvýrazňující prvky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veřejné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osvětlení komunikace pro pěší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a hlavního dopravního prostoru pozemní komunikace, bezpečnostní opatření realizovaná na silnici, místní komunikaci nebo dráze,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přístroje na měření rychlosti 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 tabule informující o rychlosti vozidla, dešťové vpusti, šachty a přípojky k odvodu vod z povrchu komunikace do kanalizace, připojení sousedních nemovitostí (pouze v šířce chodníku), vegetační úpravy pozemků dotčených stavbou.</a:t>
            </a:r>
          </a:p>
          <a:p>
            <a:pPr marL="0" indent="0">
              <a:buNone/>
            </a:pPr>
            <a:endParaRPr lang="cs-CZ" sz="17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3242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044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podporované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aktivity 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1222" y="1735717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realizace stavbou vyvolaných investic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zpracování projektových dokumentací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výkup nemovitostí podmiňujících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výstavbu do 10 % CZV</a:t>
            </a: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provádění inženýrské činnosti ve výstavbě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vybrané služby bezprostředně související s realizací projektu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publicita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Vedlejší podporované aktivity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nesmí v součtu překročit 15 % CZV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7" y="51598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06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020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aktivity (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max. 15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387366"/>
            <a:ext cx="10363826" cy="4403833"/>
          </a:xfrm>
        </p:spPr>
        <p:txBody>
          <a:bodyPr>
            <a:normAutofit/>
          </a:bodyPr>
          <a:lstStyle/>
          <a:p>
            <a:r>
              <a:rPr lang="cs-CZ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stavby</a:t>
            </a:r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cs-CZ" u="sng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související s komunikací pro pěší:</a:t>
            </a:r>
          </a:p>
          <a:p>
            <a:pPr marL="0" indent="0">
              <a:buNone/>
            </a:pPr>
            <a:r>
              <a:rPr lang="cs-CZ" sz="1800" cap="none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řístřešky a čekárny autobusových zastávek, související volně dostupné pevné </a:t>
            </a:r>
            <a:r>
              <a:rPr lang="cs-CZ" sz="1800" cap="none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tojany a uzamykatelné boxy na jízdní kola, detekce jejich obsazenosti, lavičky, osvětlení a informační tabule, zálivy autobusových zastávek</a:t>
            </a:r>
          </a:p>
          <a:p>
            <a:pPr>
              <a:buFontTx/>
              <a:buChar char="-"/>
            </a:pPr>
            <a:r>
              <a:rPr lang="cs-CZ" u="sng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na stavbou vyvolané investice</a:t>
            </a:r>
          </a:p>
          <a:p>
            <a:pPr marL="0" indent="0">
              <a:buNone/>
            </a:pPr>
            <a:r>
              <a:rPr lang="cs-CZ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stavbou vyvolané ostatní úpravy a přeložky stávajících pozemních komunikací a připojení sousedních nemovitostí, stavbou vyvolané ostatní úpravy a přeložky stávajících inženýrských sítí, vodotečí objektů a oplocení, provizorní komunikace a lávky pro pěší a cyklisty a přechodné dopravní značení</a:t>
            </a:r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029" y="5432320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67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2858</TotalTime>
  <Words>1780</Words>
  <Application>Microsoft Office PowerPoint</Application>
  <PresentationFormat>Širokoúhlá obrazovka</PresentationFormat>
  <Paragraphs>175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Faseta</vt:lpstr>
      <vt:lpstr>Seminář k 9.výzvě MAS Prostějov venkov–IROP–Bezpečnost dopravy-II.</vt:lpstr>
      <vt:lpstr>9.výzva MAS Prostějov venkov–IROP–Bezpečnost dopravy-III.</vt:lpstr>
      <vt:lpstr>Oprávnění žadatelé </vt:lpstr>
      <vt:lpstr>Financování, realizace projektu</vt:lpstr>
      <vt:lpstr>Podporované aktivity</vt:lpstr>
      <vt:lpstr>Hlavní podporované aktivity</vt:lpstr>
      <vt:lpstr>Způsobilé výdaje hlavní aktivity (min. 85% czv)</vt:lpstr>
      <vt:lpstr>Vedlejší podporované aktivity </vt:lpstr>
      <vt:lpstr>Způsobilé výdaje vedlejší aktivity (max. 15% czv)</vt:lpstr>
      <vt:lpstr>Způsobilé výdaje vedlejší aktivity (max. 15% czv)</vt:lpstr>
      <vt:lpstr>Prezentace aplikace PowerPoint</vt:lpstr>
      <vt:lpstr>Nezpůsobilé výdaje</vt:lpstr>
      <vt:lpstr>Povinné přílohy žádosti</vt:lpstr>
      <vt:lpstr>Povinné přílohy žádosti</vt:lpstr>
      <vt:lpstr>Nezpůsobilé výdaje - výběr</vt:lpstr>
      <vt:lpstr>Průběh hodnocení</vt:lpstr>
      <vt:lpstr>Formální náležitosti a přijatelnost </vt:lpstr>
      <vt:lpstr>2.3 Věcné hodnocení – O1 Doprava a bezpečnost – B) Bezpečnost dopravy</vt:lpstr>
      <vt:lpstr>2.3 Věcné hodnocení – O1 Doprava a bezpečnost – B) Bezpečnost dopravy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Uživatel</cp:lastModifiedBy>
  <cp:revision>102</cp:revision>
  <cp:lastPrinted>2020-08-26T07:16:36Z</cp:lastPrinted>
  <dcterms:created xsi:type="dcterms:W3CDTF">2017-10-23T09:01:12Z</dcterms:created>
  <dcterms:modified xsi:type="dcterms:W3CDTF">2020-08-26T07:18:32Z</dcterms:modified>
</cp:coreProperties>
</file>