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handoutMasterIdLst>
    <p:handoutMasterId r:id="rId22"/>
  </p:handoutMasterIdLst>
  <p:sldIdLst>
    <p:sldId id="256" r:id="rId2"/>
    <p:sldId id="257" r:id="rId3"/>
    <p:sldId id="278" r:id="rId4"/>
    <p:sldId id="261" r:id="rId5"/>
    <p:sldId id="279" r:id="rId6"/>
    <p:sldId id="258" r:id="rId7"/>
    <p:sldId id="260" r:id="rId8"/>
    <p:sldId id="259" r:id="rId9"/>
    <p:sldId id="264" r:id="rId10"/>
    <p:sldId id="265" r:id="rId11"/>
    <p:sldId id="280" r:id="rId12"/>
    <p:sldId id="284" r:id="rId13"/>
    <p:sldId id="262" r:id="rId14"/>
    <p:sldId id="263" r:id="rId15"/>
    <p:sldId id="266" r:id="rId16"/>
    <p:sldId id="273" r:id="rId17"/>
    <p:sldId id="281" r:id="rId18"/>
    <p:sldId id="282" r:id="rId19"/>
    <p:sldId id="283" r:id="rId20"/>
    <p:sldId id="271" r:id="rId21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E178C3-1EE9-475D-B097-611BD883965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CB5D721-B986-48C3-9FE7-5434D9C89790}">
      <dgm:prSet phldrT="[Text]"/>
      <dgm:spPr/>
      <dgm:t>
        <a:bodyPr/>
        <a:lstStyle/>
        <a:p>
          <a:r>
            <a:rPr lang="cs-CZ" dirty="0"/>
            <a:t>Formální hodnocení a přijatelnost</a:t>
          </a:r>
        </a:p>
      </dgm:t>
    </dgm:pt>
    <dgm:pt modelId="{57E13E29-A8A4-42E5-B293-6D2701CF3590}" type="parTrans" cxnId="{217D3523-40D7-411F-ACB7-F14870E894B8}">
      <dgm:prSet/>
      <dgm:spPr/>
      <dgm:t>
        <a:bodyPr/>
        <a:lstStyle/>
        <a:p>
          <a:endParaRPr lang="cs-CZ"/>
        </a:p>
      </dgm:t>
    </dgm:pt>
    <dgm:pt modelId="{8A833B76-F8B1-4622-8E6A-A9E656069179}" type="sibTrans" cxnId="{217D3523-40D7-411F-ACB7-F14870E894B8}">
      <dgm:prSet/>
      <dgm:spPr/>
      <dgm:t>
        <a:bodyPr/>
        <a:lstStyle/>
        <a:p>
          <a:endParaRPr lang="cs-CZ"/>
        </a:p>
      </dgm:t>
    </dgm:pt>
    <dgm:pt modelId="{21CC2568-1222-45E3-9217-D262F69176EA}">
      <dgm:prSet phldrT="[Text]"/>
      <dgm:spPr/>
      <dgm:t>
        <a:bodyPr/>
        <a:lstStyle/>
        <a:p>
          <a:r>
            <a:rPr lang="cs-CZ" dirty="0"/>
            <a:t>Věcné hodnocení</a:t>
          </a:r>
        </a:p>
      </dgm:t>
    </dgm:pt>
    <dgm:pt modelId="{2153851F-6EFD-4C86-B945-67C26CDE6722}" type="parTrans" cxnId="{F9A63052-64EA-4774-A6A9-63323BDDCA38}">
      <dgm:prSet/>
      <dgm:spPr/>
      <dgm:t>
        <a:bodyPr/>
        <a:lstStyle/>
        <a:p>
          <a:endParaRPr lang="cs-CZ"/>
        </a:p>
      </dgm:t>
    </dgm:pt>
    <dgm:pt modelId="{8228F91C-C1A1-487F-AD52-A903F805DD3C}" type="sibTrans" cxnId="{F9A63052-64EA-4774-A6A9-63323BDDCA38}">
      <dgm:prSet/>
      <dgm:spPr/>
      <dgm:t>
        <a:bodyPr/>
        <a:lstStyle/>
        <a:p>
          <a:endParaRPr lang="cs-CZ"/>
        </a:p>
      </dgm:t>
    </dgm:pt>
    <dgm:pt modelId="{A119DC2B-76FE-4036-90D5-961577A557AE}">
      <dgm:prSet phldrT="[Text]"/>
      <dgm:spPr/>
      <dgm:t>
        <a:bodyPr/>
        <a:lstStyle/>
        <a:p>
          <a:r>
            <a:rPr lang="cs-CZ" dirty="0"/>
            <a:t>Schválení projektů</a:t>
          </a:r>
        </a:p>
      </dgm:t>
    </dgm:pt>
    <dgm:pt modelId="{08CAE796-E596-4761-A42E-AA2787C71863}" type="parTrans" cxnId="{2AB8BD23-BAAB-483F-965E-20AA12051A03}">
      <dgm:prSet/>
      <dgm:spPr/>
      <dgm:t>
        <a:bodyPr/>
        <a:lstStyle/>
        <a:p>
          <a:endParaRPr lang="cs-CZ"/>
        </a:p>
      </dgm:t>
    </dgm:pt>
    <dgm:pt modelId="{704B6EA9-6ECA-4E6C-B3BC-857920F568E3}" type="sibTrans" cxnId="{2AB8BD23-BAAB-483F-965E-20AA12051A03}">
      <dgm:prSet/>
      <dgm:spPr/>
      <dgm:t>
        <a:bodyPr/>
        <a:lstStyle/>
        <a:p>
          <a:endParaRPr lang="cs-CZ"/>
        </a:p>
      </dgm:t>
    </dgm:pt>
    <dgm:pt modelId="{02625BCB-568F-45E5-9806-2E88D3E9599A}">
      <dgm:prSet phldrT="[Text]"/>
      <dgm:spPr/>
      <dgm:t>
        <a:bodyPr/>
        <a:lstStyle/>
        <a:p>
          <a:r>
            <a:rPr lang="cs-CZ" dirty="0"/>
            <a:t>Kontrola CRR</a:t>
          </a:r>
        </a:p>
      </dgm:t>
    </dgm:pt>
    <dgm:pt modelId="{D3405D5C-4C2F-4418-9281-8F2E02AD52D8}" type="parTrans" cxnId="{11E6CD90-3DC6-4FB0-8A99-11BC0B6D0EF0}">
      <dgm:prSet/>
      <dgm:spPr/>
      <dgm:t>
        <a:bodyPr/>
        <a:lstStyle/>
        <a:p>
          <a:endParaRPr lang="cs-CZ"/>
        </a:p>
      </dgm:t>
    </dgm:pt>
    <dgm:pt modelId="{071986DD-D0E6-45A0-BE88-F7A3D0532803}" type="sibTrans" cxnId="{11E6CD90-3DC6-4FB0-8A99-11BC0B6D0EF0}">
      <dgm:prSet/>
      <dgm:spPr/>
      <dgm:t>
        <a:bodyPr/>
        <a:lstStyle/>
        <a:p>
          <a:endParaRPr lang="cs-CZ"/>
        </a:p>
      </dgm:t>
    </dgm:pt>
    <dgm:pt modelId="{01B4CDAC-A99C-4301-AF47-C15D5745160A}" type="pres">
      <dgm:prSet presAssocID="{50E178C3-1EE9-475D-B097-611BD8839651}" presName="CompostProcess" presStyleCnt="0">
        <dgm:presLayoutVars>
          <dgm:dir/>
          <dgm:resizeHandles val="exact"/>
        </dgm:presLayoutVars>
      </dgm:prSet>
      <dgm:spPr/>
    </dgm:pt>
    <dgm:pt modelId="{EFF722B0-4D43-41E9-B05D-FED86BCAA1AB}" type="pres">
      <dgm:prSet presAssocID="{50E178C3-1EE9-475D-B097-611BD8839651}" presName="arrow" presStyleLbl="bgShp" presStyleIdx="0" presStyleCnt="1"/>
      <dgm:spPr/>
    </dgm:pt>
    <dgm:pt modelId="{B97899FF-B80F-4446-8113-D6E9DB66CBDB}" type="pres">
      <dgm:prSet presAssocID="{50E178C3-1EE9-475D-B097-611BD8839651}" presName="linearProcess" presStyleCnt="0"/>
      <dgm:spPr/>
    </dgm:pt>
    <dgm:pt modelId="{C61FDF1B-1CA9-4443-BD08-2DC05B569850}" type="pres">
      <dgm:prSet presAssocID="{7CB5D721-B986-48C3-9FE7-5434D9C89790}" presName="textNode" presStyleLbl="node1" presStyleIdx="0" presStyleCnt="4">
        <dgm:presLayoutVars>
          <dgm:bulletEnabled val="1"/>
        </dgm:presLayoutVars>
      </dgm:prSet>
      <dgm:spPr/>
    </dgm:pt>
    <dgm:pt modelId="{4E01DB88-5360-4E02-B46F-3C00E5AD858E}" type="pres">
      <dgm:prSet presAssocID="{8A833B76-F8B1-4622-8E6A-A9E656069179}" presName="sibTrans" presStyleCnt="0"/>
      <dgm:spPr/>
    </dgm:pt>
    <dgm:pt modelId="{7F703CA9-7CC8-4142-A6C3-7A1C8BBEA7F2}" type="pres">
      <dgm:prSet presAssocID="{21CC2568-1222-45E3-9217-D262F69176EA}" presName="textNode" presStyleLbl="node1" presStyleIdx="1" presStyleCnt="4">
        <dgm:presLayoutVars>
          <dgm:bulletEnabled val="1"/>
        </dgm:presLayoutVars>
      </dgm:prSet>
      <dgm:spPr/>
    </dgm:pt>
    <dgm:pt modelId="{D3AB321D-452E-4450-8E1B-139B6C4F3398}" type="pres">
      <dgm:prSet presAssocID="{8228F91C-C1A1-487F-AD52-A903F805DD3C}" presName="sibTrans" presStyleCnt="0"/>
      <dgm:spPr/>
    </dgm:pt>
    <dgm:pt modelId="{E3EA147F-549C-47DF-A074-5FA3DA8F8E26}" type="pres">
      <dgm:prSet presAssocID="{A119DC2B-76FE-4036-90D5-961577A557AE}" presName="textNode" presStyleLbl="node1" presStyleIdx="2" presStyleCnt="4">
        <dgm:presLayoutVars>
          <dgm:bulletEnabled val="1"/>
        </dgm:presLayoutVars>
      </dgm:prSet>
      <dgm:spPr/>
    </dgm:pt>
    <dgm:pt modelId="{ACDD3787-0276-4265-8482-79FA476E7BAB}" type="pres">
      <dgm:prSet presAssocID="{704B6EA9-6ECA-4E6C-B3BC-857920F568E3}" presName="sibTrans" presStyleCnt="0"/>
      <dgm:spPr/>
    </dgm:pt>
    <dgm:pt modelId="{AAFAD246-378A-4612-B1EF-84AC9DF68A49}" type="pres">
      <dgm:prSet presAssocID="{02625BCB-568F-45E5-9806-2E88D3E9599A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C920AC06-64AD-430F-B551-B56A40CECFD0}" type="presOf" srcId="{21CC2568-1222-45E3-9217-D262F69176EA}" destId="{7F703CA9-7CC8-4142-A6C3-7A1C8BBEA7F2}" srcOrd="0" destOrd="0" presId="urn:microsoft.com/office/officeart/2005/8/layout/hProcess9"/>
    <dgm:cxn modelId="{5135D615-DBE2-4EC3-A910-B011DA3E2635}" type="presOf" srcId="{A119DC2B-76FE-4036-90D5-961577A557AE}" destId="{E3EA147F-549C-47DF-A074-5FA3DA8F8E26}" srcOrd="0" destOrd="0" presId="urn:microsoft.com/office/officeart/2005/8/layout/hProcess9"/>
    <dgm:cxn modelId="{217D3523-40D7-411F-ACB7-F14870E894B8}" srcId="{50E178C3-1EE9-475D-B097-611BD8839651}" destId="{7CB5D721-B986-48C3-9FE7-5434D9C89790}" srcOrd="0" destOrd="0" parTransId="{57E13E29-A8A4-42E5-B293-6D2701CF3590}" sibTransId="{8A833B76-F8B1-4622-8E6A-A9E656069179}"/>
    <dgm:cxn modelId="{2AB8BD23-BAAB-483F-965E-20AA12051A03}" srcId="{50E178C3-1EE9-475D-B097-611BD8839651}" destId="{A119DC2B-76FE-4036-90D5-961577A557AE}" srcOrd="2" destOrd="0" parTransId="{08CAE796-E596-4761-A42E-AA2787C71863}" sibTransId="{704B6EA9-6ECA-4E6C-B3BC-857920F568E3}"/>
    <dgm:cxn modelId="{CB84512A-C9D7-4588-8E52-450B37E08292}" type="presOf" srcId="{02625BCB-568F-45E5-9806-2E88D3E9599A}" destId="{AAFAD246-378A-4612-B1EF-84AC9DF68A49}" srcOrd="0" destOrd="0" presId="urn:microsoft.com/office/officeart/2005/8/layout/hProcess9"/>
    <dgm:cxn modelId="{F9A63052-64EA-4774-A6A9-63323BDDCA38}" srcId="{50E178C3-1EE9-475D-B097-611BD8839651}" destId="{21CC2568-1222-45E3-9217-D262F69176EA}" srcOrd="1" destOrd="0" parTransId="{2153851F-6EFD-4C86-B945-67C26CDE6722}" sibTransId="{8228F91C-C1A1-487F-AD52-A903F805DD3C}"/>
    <dgm:cxn modelId="{E5D76955-837A-470A-BEB2-392D70B1493C}" type="presOf" srcId="{7CB5D721-B986-48C3-9FE7-5434D9C89790}" destId="{C61FDF1B-1CA9-4443-BD08-2DC05B569850}" srcOrd="0" destOrd="0" presId="urn:microsoft.com/office/officeart/2005/8/layout/hProcess9"/>
    <dgm:cxn modelId="{11E6CD90-3DC6-4FB0-8A99-11BC0B6D0EF0}" srcId="{50E178C3-1EE9-475D-B097-611BD8839651}" destId="{02625BCB-568F-45E5-9806-2E88D3E9599A}" srcOrd="3" destOrd="0" parTransId="{D3405D5C-4C2F-4418-9281-8F2E02AD52D8}" sibTransId="{071986DD-D0E6-45A0-BE88-F7A3D0532803}"/>
    <dgm:cxn modelId="{F88125E9-2BEF-4BA4-B0A9-AEF1BDF4F130}" type="presOf" srcId="{50E178C3-1EE9-475D-B097-611BD8839651}" destId="{01B4CDAC-A99C-4301-AF47-C15D5745160A}" srcOrd="0" destOrd="0" presId="urn:microsoft.com/office/officeart/2005/8/layout/hProcess9"/>
    <dgm:cxn modelId="{29EFEA64-BCEB-4109-BBC6-92F48777139A}" type="presParOf" srcId="{01B4CDAC-A99C-4301-AF47-C15D5745160A}" destId="{EFF722B0-4D43-41E9-B05D-FED86BCAA1AB}" srcOrd="0" destOrd="0" presId="urn:microsoft.com/office/officeart/2005/8/layout/hProcess9"/>
    <dgm:cxn modelId="{7A739483-0F18-416E-BFC0-A4B26939EB06}" type="presParOf" srcId="{01B4CDAC-A99C-4301-AF47-C15D5745160A}" destId="{B97899FF-B80F-4446-8113-D6E9DB66CBDB}" srcOrd="1" destOrd="0" presId="urn:microsoft.com/office/officeart/2005/8/layout/hProcess9"/>
    <dgm:cxn modelId="{214134DD-9518-4AA9-BC27-86BFAA95B25F}" type="presParOf" srcId="{B97899FF-B80F-4446-8113-D6E9DB66CBDB}" destId="{C61FDF1B-1CA9-4443-BD08-2DC05B569850}" srcOrd="0" destOrd="0" presId="urn:microsoft.com/office/officeart/2005/8/layout/hProcess9"/>
    <dgm:cxn modelId="{0CC88E82-4E39-4C1E-BA55-612231A554D2}" type="presParOf" srcId="{B97899FF-B80F-4446-8113-D6E9DB66CBDB}" destId="{4E01DB88-5360-4E02-B46F-3C00E5AD858E}" srcOrd="1" destOrd="0" presId="urn:microsoft.com/office/officeart/2005/8/layout/hProcess9"/>
    <dgm:cxn modelId="{5257E072-E3E4-4A22-9ED6-E2C2970F32A2}" type="presParOf" srcId="{B97899FF-B80F-4446-8113-D6E9DB66CBDB}" destId="{7F703CA9-7CC8-4142-A6C3-7A1C8BBEA7F2}" srcOrd="2" destOrd="0" presId="urn:microsoft.com/office/officeart/2005/8/layout/hProcess9"/>
    <dgm:cxn modelId="{26EC8D3D-9117-4AD0-B353-176F0C209078}" type="presParOf" srcId="{B97899FF-B80F-4446-8113-D6E9DB66CBDB}" destId="{D3AB321D-452E-4450-8E1B-139B6C4F3398}" srcOrd="3" destOrd="0" presId="urn:microsoft.com/office/officeart/2005/8/layout/hProcess9"/>
    <dgm:cxn modelId="{5E8F2E47-E745-4800-8A13-F3A405386D7F}" type="presParOf" srcId="{B97899FF-B80F-4446-8113-D6E9DB66CBDB}" destId="{E3EA147F-549C-47DF-A074-5FA3DA8F8E26}" srcOrd="4" destOrd="0" presId="urn:microsoft.com/office/officeart/2005/8/layout/hProcess9"/>
    <dgm:cxn modelId="{D39EA838-1B8E-47D8-A2E3-97FA02FBF0C0}" type="presParOf" srcId="{B97899FF-B80F-4446-8113-D6E9DB66CBDB}" destId="{ACDD3787-0276-4265-8482-79FA476E7BAB}" srcOrd="5" destOrd="0" presId="urn:microsoft.com/office/officeart/2005/8/layout/hProcess9"/>
    <dgm:cxn modelId="{D809773B-2ED9-4C91-947C-ABAF8C37ACF1}" type="presParOf" srcId="{B97899FF-B80F-4446-8113-D6E9DB66CBDB}" destId="{AAFAD246-378A-4612-B1EF-84AC9DF68A4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722B0-4D43-41E9-B05D-FED86BCAA1AB}">
      <dsp:nvSpPr>
        <dsp:cNvPr id="0" name=""/>
        <dsp:cNvSpPr/>
      </dsp:nvSpPr>
      <dsp:spPr>
        <a:xfrm>
          <a:off x="777239" y="0"/>
          <a:ext cx="8808720" cy="253015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1FDF1B-1CA9-4443-BD08-2DC05B569850}">
      <dsp:nvSpPr>
        <dsp:cNvPr id="0" name=""/>
        <dsp:cNvSpPr/>
      </dsp:nvSpPr>
      <dsp:spPr>
        <a:xfrm>
          <a:off x="5186" y="759047"/>
          <a:ext cx="2494657" cy="10120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Formální hodnocení a přijatelnost</a:t>
          </a:r>
        </a:p>
      </dsp:txBody>
      <dsp:txXfrm>
        <a:off x="54591" y="808452"/>
        <a:ext cx="2395847" cy="913252"/>
      </dsp:txXfrm>
    </dsp:sp>
    <dsp:sp modelId="{7F703CA9-7CC8-4142-A6C3-7A1C8BBEA7F2}">
      <dsp:nvSpPr>
        <dsp:cNvPr id="0" name=""/>
        <dsp:cNvSpPr/>
      </dsp:nvSpPr>
      <dsp:spPr>
        <a:xfrm>
          <a:off x="2624576" y="759047"/>
          <a:ext cx="2494657" cy="10120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Věcné hodnocení</a:t>
          </a:r>
        </a:p>
      </dsp:txBody>
      <dsp:txXfrm>
        <a:off x="2673981" y="808452"/>
        <a:ext cx="2395847" cy="913252"/>
      </dsp:txXfrm>
    </dsp:sp>
    <dsp:sp modelId="{E3EA147F-549C-47DF-A074-5FA3DA8F8E26}">
      <dsp:nvSpPr>
        <dsp:cNvPr id="0" name=""/>
        <dsp:cNvSpPr/>
      </dsp:nvSpPr>
      <dsp:spPr>
        <a:xfrm>
          <a:off x="5243966" y="759047"/>
          <a:ext cx="2494657" cy="10120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Schválení projektů</a:t>
          </a:r>
        </a:p>
      </dsp:txBody>
      <dsp:txXfrm>
        <a:off x="5293371" y="808452"/>
        <a:ext cx="2395847" cy="913252"/>
      </dsp:txXfrm>
    </dsp:sp>
    <dsp:sp modelId="{AAFAD246-378A-4612-B1EF-84AC9DF68A49}">
      <dsp:nvSpPr>
        <dsp:cNvPr id="0" name=""/>
        <dsp:cNvSpPr/>
      </dsp:nvSpPr>
      <dsp:spPr>
        <a:xfrm>
          <a:off x="7863356" y="759047"/>
          <a:ext cx="2494657" cy="10120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Kontrola CRR</a:t>
          </a:r>
        </a:p>
      </dsp:txBody>
      <dsp:txXfrm>
        <a:off x="7912761" y="808452"/>
        <a:ext cx="2395847" cy="913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402" cy="34125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9" y="1"/>
            <a:ext cx="4302400" cy="34125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EEFA523A-3124-4624-8897-97427848660D}" type="datetimeFigureOut">
              <a:rPr lang="cs-CZ" smtClean="0"/>
              <a:t>18.08.2021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6424"/>
            <a:ext cx="4302402" cy="34125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9" y="6456424"/>
            <a:ext cx="4302400" cy="34125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D8D28015-D3EE-45FD-828C-34C2DC153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956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59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4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798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9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4087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597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553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75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1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5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0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3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9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1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8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aspvvenkov.cz/sclld/p-ramec-irop/vyzvy-irop-2020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krivanek.maspvvenkov@seznam.cz" TargetMode="External"/><Relationship Id="rId2" Type="http://schemas.openxmlformats.org/officeDocument/2006/relationships/hyperlink" Target="mailto:maspvvenkov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3178" y="2404534"/>
            <a:ext cx="8513684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/>
              <a:t>Seminář k 10.výzvě MAS Prostějov venkov–IROP–Bezpečnost dopravy-IV.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sz="2800" dirty="0"/>
          </a:p>
          <a:p>
            <a:pPr algn="ctr"/>
            <a:r>
              <a:rPr lang="cs-CZ" sz="5200" dirty="0"/>
              <a:t>Prostějov venkov o.p.s.</a:t>
            </a: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898" y="587051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5540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6200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Způsobilé výdaje vedlejší aktivity (max. 15% czv)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787612"/>
            <a:ext cx="10363826" cy="400358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Projektová dokumentace </a:t>
            </a:r>
          </a:p>
          <a:p>
            <a:pPr marL="285750" indent="-285750"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Nákup pozemků a staveb (nesmí přesáhnout 10% způsobilých výdajů projektu)</a:t>
            </a:r>
          </a:p>
          <a:p>
            <a:pPr marL="285750" indent="-285750"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Zabezpečení výstavby (TDI, AD, BOZP, geodetické práce, výdaje na </a:t>
            </a:r>
            <a:r>
              <a:rPr lang="cs-CZ" cap="none" dirty="0" err="1">
                <a:latin typeface="Arial" panose="020B0604020202020204" pitchFamily="34" charset="0"/>
                <a:cs typeface="Arial" panose="020B0604020202020204" pitchFamily="34" charset="0"/>
              </a:rPr>
              <a:t>inženýring</a:t>
            </a: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 projektu)</a:t>
            </a:r>
          </a:p>
          <a:p>
            <a:pPr marL="285750" indent="-285750"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Pořízení služeb bezprostředně souvisejících s realizací projektu (Studie proveditelnosti, výdaje na zpracování zadávacích podmínek k zakázkám a organizaci výběrových a zadávacích řízení) </a:t>
            </a:r>
          </a:p>
          <a:p>
            <a:pPr marL="285750" indent="-285750"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Povinná publicita</a:t>
            </a:r>
          </a:p>
          <a:p>
            <a:pPr marL="285750" indent="-285750"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DPH – je způsobilé,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pokud nemá žadatel nárok </a:t>
            </a: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na odpočet na vstupu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901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403412"/>
            <a:ext cx="8835344" cy="5387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Pojem rekonstrukce/modernizace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komunikace pro pěší zahrnuje stavební úpravy stávající komunikace pro pěší spojené s přestavbou zemního tělesa nebo konstrukčních vrstev komunikace, jejímž výsledkem je změna nivelety, směrového vedení nebo šířkového uspořádání komunikace. </a:t>
            </a:r>
          </a:p>
          <a:p>
            <a:pPr marL="0" indent="0"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Rekonstrukce/modernizace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se rovněž týká stavebních úprav mostních objektů.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Technické řešení musí být v souladu s platnou legislativou a technickými normami (zejména vyhláškou č. 398/2009 Sb., ČSN 73 6110, ČSN 73 6101, ČSN EN 13 201, TP 179, TP 170, TP 103, TP 218, TKP Kapitola 15). </a:t>
            </a: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67" y="5159824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3411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45475"/>
            <a:ext cx="8596668" cy="4695888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Na realizaci části projektu mimo území MAS</a:t>
            </a:r>
          </a:p>
          <a:p>
            <a:r>
              <a:rPr lang="cs-CZ" sz="2400" dirty="0"/>
              <a:t>Výdaje na místní komunikace s výjimkou vyjmenovaných způsobilých</a:t>
            </a:r>
          </a:p>
          <a:p>
            <a:r>
              <a:rPr lang="cs-CZ" sz="2400" dirty="0"/>
              <a:t>Výdaje na polní  a lesní cesty</a:t>
            </a:r>
          </a:p>
          <a:p>
            <a:r>
              <a:rPr lang="cs-CZ" sz="2400" dirty="0"/>
              <a:t>Údržba a oprava chodníků</a:t>
            </a:r>
          </a:p>
          <a:p>
            <a:r>
              <a:rPr lang="cs-CZ" sz="2400" dirty="0"/>
              <a:t>Výdaje na železniční zastávky</a:t>
            </a:r>
          </a:p>
          <a:p>
            <a:r>
              <a:rPr lang="cs-CZ" sz="2400" dirty="0"/>
              <a:t>Parkoviště</a:t>
            </a:r>
          </a:p>
          <a:p>
            <a:r>
              <a:rPr lang="cs-CZ" sz="2400" dirty="0"/>
              <a:t>Bezbariérové vstupy do budov</a:t>
            </a:r>
          </a:p>
          <a:p>
            <a:r>
              <a:rPr lang="cs-CZ" sz="2400" dirty="0"/>
              <a:t>Zpracování žádosti – mimo studie proveditelnosti</a:t>
            </a:r>
          </a:p>
          <a:p>
            <a:r>
              <a:rPr lang="cs-CZ" sz="2400" dirty="0"/>
              <a:t>Řízení  a administrace projektu a další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971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8671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Povinné přílohy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136469"/>
            <a:ext cx="10363826" cy="5081451"/>
          </a:xfrm>
        </p:spPr>
        <p:txBody>
          <a:bodyPr>
            <a:noAutofit/>
          </a:bodyPr>
          <a:lstStyle/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Plná moc</a:t>
            </a:r>
          </a:p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Zadávací a výběrová řízení – zahájené a ukončené</a:t>
            </a:r>
          </a:p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 o právní subjektivitě (nerelevantní)</a:t>
            </a:r>
          </a:p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Výpis z rejstříku trestů (nerelevantní)</a:t>
            </a:r>
          </a:p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 proveditelnosti</a:t>
            </a:r>
          </a:p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Karta souladu projektu s principy udržitelné mobility</a:t>
            </a:r>
          </a:p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Čestné prohlášení o skutečném majiteli</a:t>
            </a:r>
          </a:p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Územní rozhodnutí nebo územní souhlas nebo veřejnoprávní smlouva nahrazující územní řízení</a:t>
            </a:r>
          </a:p>
          <a:p>
            <a:pPr marL="360000" indent="-457200">
              <a:lnSpc>
                <a:spcPct val="120000"/>
              </a:lnSpc>
              <a:buAutoNum type="arabicPeriod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povolení.	</a:t>
            </a:r>
          </a:p>
          <a:p>
            <a:pPr marL="360000" indent="0">
              <a:lnSpc>
                <a:spcPct val="120000"/>
              </a:lnSpc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490" y="5779423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2169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1257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Povinné přílohy žádosti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346662"/>
            <a:ext cx="10363826" cy="4444537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9"/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Žádost o stavební povolení nebo ohlášení, případně stavební povolení s nabytím právní moci nebo souhlas s provedením ohlášeného stavebního záměru nebo účinná veřejnoprávní smlouva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9"/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Projektová dokumentace pro vydání stavebního povolení nebo pro ohlášení stavby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9"/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Položkový rozpočet stavby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9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Doklady k výkupu nemovitostí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(nerelevantní)</a:t>
            </a:r>
            <a:endParaRPr lang="cs-CZ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 startAt="9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čistých jiných peněžních příjmů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(nerelevantní)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9"/>
            </a:pP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mlouva o spolupráci</a:t>
            </a:r>
            <a:endParaRPr lang="cs-CZ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i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je příloha nerelevantní, nahraje žadatel do systému list, ve kterém u vede, že je nerelevantní.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042" y="5700525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2601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Nezpůsobilé výdaje -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5815" y="1270000"/>
            <a:ext cx="10363826" cy="38058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výstavbu, rekonstrukci nebo modernizaci, údržbu nebo opravu silnic a místních komunikací,</a:t>
            </a:r>
          </a:p>
          <a:p>
            <a:pPr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běžnou údržbu, souvislou údržbu a opravu pozemních komunikací včetně chodníků,</a:t>
            </a:r>
          </a:p>
          <a:p>
            <a:pPr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realizaci nástupišť, přístřešků a čekáren železničních zastávek a zastávek vodní dopravy,</a:t>
            </a:r>
          </a:p>
          <a:p>
            <a:pPr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bezbariérové úpravy vstupů do budov,</a:t>
            </a:r>
          </a:p>
          <a:p>
            <a:pPr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realizaci parkovišť pro automobily,</a:t>
            </a:r>
          </a:p>
          <a:p>
            <a:pPr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přípravu a zpracování žádosti o podporu, s výjimkou zpracování studie proveditelnosti, výdaje spojené s řízením a administrací projektu</a:t>
            </a:r>
          </a:p>
          <a:p>
            <a:pPr>
              <a:lnSpc>
                <a:spcPct val="150000"/>
              </a:lnSpc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zpracování průzkumů, studií a posouzení nesouvisejících s PD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705" y="5196991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1381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hodnocení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306162"/>
              </p:ext>
            </p:extLst>
          </p:nvPr>
        </p:nvGraphicFramePr>
        <p:xfrm>
          <a:off x="677334" y="1360199"/>
          <a:ext cx="10363200" cy="2530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964" y="5149186"/>
            <a:ext cx="6371706" cy="10785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753687" y="3768773"/>
            <a:ext cx="97037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VK sestaví projekty  do tabulky dle získaných bodů.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Schválení projektů provádí na MAS Programový výbor, který nesmí měnit pořadí 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projektů. Pouze z nich vybere ty, na které je dostatečná alokace.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Další hodnocení projektů provádí CRR a schválení ŘO IROP.</a:t>
            </a:r>
          </a:p>
        </p:txBody>
      </p:sp>
    </p:spTree>
    <p:extLst>
      <p:ext uri="{BB962C8B-B14F-4D97-AF65-F5344CB8AC3E}">
        <p14:creationId xmlns:p14="http://schemas.microsoft.com/office/powerpoint/2010/main" val="466809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Formální náležitosti a přijatelnost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338349"/>
            <a:ext cx="8942920" cy="4452851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Příloha č. 1 Kritéria formálního hodnocení a přijatelnosti verze č. 1 z 6.5.2021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Příloha č. 2 Kritéria věcného hodnocení verze č. 1 z 6.5.2021</a:t>
            </a:r>
          </a:p>
          <a:p>
            <a:r>
              <a:rPr lang="pl-PL" sz="2000" dirty="0"/>
              <a:t>Interních postupech MAS (verze: 2, platnost od: 24.9.2018)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http://www.maspvvenkov.cz/sclld/p-ramec-irop/vyzvy-irop-2021/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Minimální počet bodů ve věcném hodnocení pro postup – 25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Maximální možný počet bodů ve věcném hodnocení – 50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Indikátory: 7 50 01 počet realizací vedoucích ke zvýšení bezpečnosti v dopravě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113" y="5441372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5578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15153" y="282388"/>
            <a:ext cx="9372600" cy="537883"/>
          </a:xfrm>
        </p:spPr>
        <p:txBody>
          <a:bodyPr>
            <a:noAutofit/>
          </a:bodyPr>
          <a:lstStyle/>
          <a:p>
            <a:r>
              <a:rPr lang="cs-CZ" sz="2200" dirty="0"/>
              <a:t>Věcné hodnocení – O1 Doprava a bezpečnost – B) Bezpečnost dopravy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162831"/>
              </p:ext>
            </p:extLst>
          </p:nvPr>
        </p:nvGraphicFramePr>
        <p:xfrm>
          <a:off x="465513" y="754603"/>
          <a:ext cx="11488924" cy="64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029">
                  <a:extLst>
                    <a:ext uri="{9D8B030D-6E8A-4147-A177-3AD203B41FA5}">
                      <a16:colId xmlns:a16="http://schemas.microsoft.com/office/drawing/2014/main" val="2067535110"/>
                    </a:ext>
                  </a:extLst>
                </a:gridCol>
                <a:gridCol w="3236833">
                  <a:extLst>
                    <a:ext uri="{9D8B030D-6E8A-4147-A177-3AD203B41FA5}">
                      <a16:colId xmlns:a16="http://schemas.microsoft.com/office/drawing/2014/main" val="2606580076"/>
                    </a:ext>
                  </a:extLst>
                </a:gridCol>
                <a:gridCol w="4585831">
                  <a:extLst>
                    <a:ext uri="{9D8B030D-6E8A-4147-A177-3AD203B41FA5}">
                      <a16:colId xmlns:a16="http://schemas.microsoft.com/office/drawing/2014/main" val="4187967550"/>
                    </a:ext>
                  </a:extLst>
                </a:gridCol>
                <a:gridCol w="2872231">
                  <a:extLst>
                    <a:ext uri="{9D8B030D-6E8A-4147-A177-3AD203B41FA5}">
                      <a16:colId xmlns:a16="http://schemas.microsoft.com/office/drawing/2014/main" val="1997384941"/>
                    </a:ext>
                  </a:extLst>
                </a:gridCol>
              </a:tblGrid>
              <a:tr h="555445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Kritérium věcného hodnocení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Hodnocení (bodovací kritéria)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Zdroj informací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412457"/>
                  </a:ext>
                </a:extLst>
              </a:tr>
              <a:tr h="1225384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zajišťuje bezbariérový přístup k zastávkám veřejné hromadné dopravy.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bodů - Projekt zajišťuje přístup k 1 a více zastávkám veřejné dopravy. 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bodů - Projekt nezajišťuje přístup k zastávce veřejné dopravy.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Žádost o podporu,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 proveditelnosti,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projektová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dokumentace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683251"/>
                  </a:ext>
                </a:extLst>
              </a:tr>
              <a:tr h="4632009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obce, ve kterém se daný projekt realizuje.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bodů – Obec, na jejímž území je projekt realizován, má méně než 1 000 obyvatel. V případě, že projekt zasahuje do více obcí, vypočítá se nárok na přidělení bodů dle aritmetického průměru počtu obyvatel v obcích, ve kterých je projekt realizován. </a:t>
                      </a:r>
                    </a:p>
                    <a:p>
                      <a:r>
                        <a:rPr lang="cs-CZ" sz="1400" dirty="0"/>
                        <a:t>5 bodů – Obec, na jejímž území je projekt realizován, má 1 000 - 2500 obyvatel. V případě, že projekt zasahuje do více obcí, vypočítá se nárok na přidělení bodů dle aritmetického průměru počtu obyvatel v obcích, ve kterých je projekt realizován. </a:t>
                      </a:r>
                    </a:p>
                    <a:p>
                      <a:r>
                        <a:rPr lang="cs-CZ" sz="1400" dirty="0"/>
                        <a:t>0 bodů – Obec, na jejímž území je projekt realizován, má nad 2500 obyvatel. V případě, že projekt zasahuje do více obcí, vypočítá se nárok na přidělení bodů dle aritmetického průměru počtu obyvatel v obcích, ve kterých je projekt realizován.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Žádost o podporu,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 proveditelnosti,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údaje ze statistik ČSÚ</a:t>
                      </a:r>
                      <a:r>
                        <a:rPr lang="cs-CZ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08704"/>
                  </a:ext>
                </a:extLst>
              </a:tr>
            </a:tbl>
          </a:graphicData>
        </a:graphic>
      </p:graphicFrame>
      <p:pic>
        <p:nvPicPr>
          <p:cNvPr id="6" name="Zástupný symbol pro obsah 5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634" y="5894806"/>
            <a:ext cx="4247804" cy="7190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9708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15153" y="282388"/>
            <a:ext cx="9372600" cy="537883"/>
          </a:xfrm>
        </p:spPr>
        <p:txBody>
          <a:bodyPr>
            <a:noAutofit/>
          </a:bodyPr>
          <a:lstStyle/>
          <a:p>
            <a:r>
              <a:rPr lang="cs-CZ" sz="2200"/>
              <a:t>Věcné </a:t>
            </a:r>
            <a:r>
              <a:rPr lang="cs-CZ" sz="2200" dirty="0"/>
              <a:t>hodnocení – O1 Doprava a bezpečnost – B) Bezpečnost dopravy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546845"/>
              </p:ext>
            </p:extLst>
          </p:nvPr>
        </p:nvGraphicFramePr>
        <p:xfrm>
          <a:off x="328239" y="820271"/>
          <a:ext cx="11343808" cy="5795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5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7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5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2167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Kritérium věcného hodnocení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Hodnocení (bodovací kritéria)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Zdroj informací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845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přispěje ke svedení pěších z pozemní komunikace v délce alespoň 50% délky chodníku, který je předmětem projektu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bodů – projekt přispěje ke svedení pěších ze silnice II. třídy a vyšší třídy (silnice I. třídy jsou označeny dopravní značkou s jednociferným nebo dvojciferným číslem v modrém poli, silnice II. třídy se označují dopravní značkou s trojciferným číslem v modrém poli) 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bodů – projekt přispěje ke svedení pěších ze silnice III. třídy a místních komunikací 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bodů – projekt nepřispívá ke svedení pěších z pozemní komunikace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Žádost o podporu,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 proveditelnosti,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projektová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dokumentace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9212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zajišťuje přístup k přechodům pro chodce nebo místům pro přecházení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bodů - Projekt zajišťuje přístup ke 2 a více přechodům nebo místům pro přecházení. 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body - Projekt zajišťuje přístup k 1 přechodu nebo místu pro přecházení. 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bodů - Projekt nezajišťuje přístup k přechodu nebo místu pro přecházení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Žádost o podporu,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 proveditelnosti,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projektová</a:t>
                      </a:r>
                    </a:p>
                    <a:p>
                      <a:r>
                        <a:rPr lang="pl-PL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dokumentace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457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Součástí projektu jsou úpravy venkovního prostranství spojené s výsadbou zeleně (stromy a keře).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bodů - Projekt zahrnuje úpravy venkovního prostranství spojené s výsadbou stromů a keřů </a:t>
                      </a:r>
                    </a:p>
                    <a:p>
                      <a:r>
                        <a:rPr lang="cs-C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bodů - Projekt nezahrnuje úpravy venkovního prostranství spojené s výsadbou stromů a keřů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Žádost o podporu,</a:t>
                      </a:r>
                    </a:p>
                    <a:p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 proveditelnosti,</a:t>
                      </a:r>
                    </a:p>
                    <a:p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projektová</a:t>
                      </a:r>
                    </a:p>
                    <a:p>
                      <a:r>
                        <a:rPr lang="pl-PL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dokumentace</a:t>
                      </a:r>
                      <a:r>
                        <a:rPr lang="cs-CZ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317" y="6507380"/>
            <a:ext cx="2071294" cy="350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537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946332" cy="1320800"/>
          </a:xfrm>
        </p:spPr>
        <p:txBody>
          <a:bodyPr>
            <a:normAutofit/>
          </a:bodyPr>
          <a:lstStyle/>
          <a:p>
            <a:r>
              <a:rPr lang="cs-CZ" sz="2800" dirty="0"/>
              <a:t>10.výzva MAS Prostějov venkov–IROP–Bezpečnost dopravy-IV.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658983"/>
            <a:ext cx="10363826" cy="4374263"/>
          </a:xfrm>
        </p:spPr>
        <p:txBody>
          <a:bodyPr>
            <a:normAutofit/>
          </a:bodyPr>
          <a:lstStyle/>
          <a:p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Vazba na výzvu č.53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Udržitelná doprava – integrované projekty CLLD“</a:t>
            </a:r>
          </a:p>
          <a:p>
            <a:r>
              <a:rPr lang="cs-CZ" sz="2000" dirty="0"/>
              <a:t>Datum a čas vyhlášení výzvy MAS 1.6.2021 v 8:00</a:t>
            </a:r>
          </a:p>
          <a:p>
            <a:r>
              <a:rPr lang="cs-CZ" sz="2000" dirty="0"/>
              <a:t>Datum a čas zpřístupnění formuláře žádosti o podporu v MS2014+ 1.6.2021 v 8:00</a:t>
            </a:r>
          </a:p>
          <a:p>
            <a:r>
              <a:rPr lang="cs-CZ" sz="2000" dirty="0"/>
              <a:t>Datum a čas ukončení příjmu žádostí o podporu v MS2014+ 7.9.2021 8:00</a:t>
            </a:r>
          </a:p>
          <a:p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Datum ukončení realizace projektů 30.6.2023</a:t>
            </a:r>
          </a:p>
          <a:p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Celková částka </a:t>
            </a:r>
            <a:r>
              <a:rPr lang="cs-CZ" sz="2000" b="1" cap="none" dirty="0">
                <a:latin typeface="Arial" panose="020B0604020202020204" pitchFamily="34" charset="0"/>
                <a:cs typeface="Arial" panose="020B0604020202020204" pitchFamily="34" charset="0"/>
              </a:rPr>
              <a:t>CZV</a:t>
            </a:r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 pro výzvu – </a:t>
            </a:r>
            <a:r>
              <a:rPr lang="cs-CZ" sz="2000" b="1" cap="none" dirty="0">
                <a:cs typeface="Arial" panose="020B0604020202020204" pitchFamily="34" charset="0"/>
              </a:rPr>
              <a:t>3</a:t>
            </a:r>
            <a:r>
              <a:rPr lang="cs-CZ" b="1" dirty="0"/>
              <a:t> </a:t>
            </a:r>
            <a:r>
              <a:rPr lang="cs-CZ" sz="2000" b="1" dirty="0"/>
              <a:t>066 409,87 Kč </a:t>
            </a:r>
            <a:r>
              <a:rPr lang="cs-CZ" sz="2000" dirty="0"/>
              <a:t>(dotace 95%)</a:t>
            </a:r>
          </a:p>
          <a:p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Min. celkové výdaje projektu: 200 000 Kč,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ax. celkové výdaje projektu: </a:t>
            </a:r>
            <a:r>
              <a:rPr lang="cs-CZ" sz="1800" cap="none" dirty="0">
                <a:cs typeface="Arial" panose="020B0604020202020204" pitchFamily="34" charset="0"/>
              </a:rPr>
              <a:t>3</a:t>
            </a:r>
            <a:r>
              <a:rPr lang="cs-CZ" dirty="0"/>
              <a:t> </a:t>
            </a:r>
            <a:r>
              <a:rPr lang="cs-CZ" sz="1800" dirty="0"/>
              <a:t>066 409,87 </a:t>
            </a:r>
            <a:r>
              <a:rPr lang="cs-CZ" sz="2000" dirty="0"/>
              <a:t>Kč</a:t>
            </a:r>
            <a:endParaRPr lang="cs-CZ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703" y="5624860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974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587062"/>
            <a:ext cx="10363826" cy="4204137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Kontakty:</a:t>
            </a:r>
          </a:p>
          <a:p>
            <a:pPr marL="363538" indent="0">
              <a:buNone/>
            </a:pPr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Ludmila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Švitelová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+420 724 788 131</a:t>
            </a:r>
          </a:p>
          <a:p>
            <a:pPr marL="363538" indent="0">
              <a:buNone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maspvvenkov@seznam.cz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Mgr. Jaroslav Křivánek</a:t>
            </a:r>
          </a:p>
          <a:p>
            <a:pPr marL="363538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+420 725 177 677</a:t>
            </a:r>
          </a:p>
          <a:p>
            <a:pPr marL="363538" indent="0">
              <a:buNone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krivanek.maspvvenkov@seznam.cz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74" y="5583924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4404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Oprávnění žadatelé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613648"/>
            <a:ext cx="10363826" cy="4177552"/>
          </a:xfrm>
        </p:spPr>
        <p:txBody>
          <a:bodyPr/>
          <a:lstStyle/>
          <a:p>
            <a:r>
              <a:rPr lang="cs-CZ" dirty="0"/>
              <a:t>Kraje</a:t>
            </a:r>
          </a:p>
          <a:p>
            <a:r>
              <a:rPr lang="cs-CZ" dirty="0"/>
              <a:t>Obce</a:t>
            </a:r>
          </a:p>
          <a:p>
            <a:r>
              <a:rPr lang="cs-CZ" dirty="0"/>
              <a:t>Dobrovolné svazky obcí</a:t>
            </a:r>
          </a:p>
          <a:p>
            <a:r>
              <a:rPr lang="cs-CZ" dirty="0"/>
              <a:t>Organizace zřizované nebo zakládané kraji</a:t>
            </a:r>
          </a:p>
          <a:p>
            <a:r>
              <a:rPr lang="cs-CZ" dirty="0"/>
              <a:t>Organizace zřizované nebo zakládané obcemi</a:t>
            </a:r>
          </a:p>
          <a:p>
            <a:r>
              <a:rPr lang="cs-CZ" dirty="0"/>
              <a:t>Organizace zřizované nebo zakládané dobrovolnými svazky obcí</a:t>
            </a:r>
          </a:p>
          <a:p>
            <a:r>
              <a:rPr lang="cs-CZ" dirty="0"/>
              <a:t>Provozovatelé dráhy nebo drážní dopravy podle zákona č. 266/1994 Sb., o drahách </a:t>
            </a: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09" y="5117783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415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Financování, realizace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227909"/>
            <a:ext cx="10363826" cy="5421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Financování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d</a:t>
            </a:r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otace 95%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ex-post financování 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Datum zahájení realizace projektu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nejdříve 1.1.2014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Datum ukončení realizace projektu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datem ukončení realizace projektu se rozumí datum, do kterého budou prokazatelně uzavřeny všechny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aktivity – 30.6.2023</a:t>
            </a:r>
          </a:p>
          <a:p>
            <a:pPr marL="0" indent="0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Specifická pravidla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(verze 1.4, platnost od 8.10.2019) </a:t>
            </a:r>
          </a:p>
          <a:p>
            <a:pPr marL="0" indent="0"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Obecná pravidla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(verze 1.4, platnost od 1.3.2021)</a:t>
            </a:r>
            <a:r>
              <a:rPr lang="pl-PL" dirty="0"/>
              <a:t>	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388" y="5779423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540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9985" y="1954803"/>
            <a:ext cx="9319439" cy="3733799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 hlavní aktivity projektu musí být vynaloženo minimálně 85 % celkových způsobilých výdajů projektu - rekonstrukce, modernizace a výstavba komunikací pro pěší.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 vedlejší aktivity projektu může být vynaloženo maximálně 15 % celkových způsobilých výdajů projektu</a:t>
            </a: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801" y="5688602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436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Hlavní 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3663" y="1135118"/>
            <a:ext cx="10363826" cy="4540468"/>
          </a:xfrm>
        </p:spPr>
        <p:txBody>
          <a:bodyPr>
            <a:normAutofit/>
          </a:bodyPr>
          <a:lstStyle/>
          <a:p>
            <a:r>
              <a:rPr lang="cs-CZ" dirty="0"/>
              <a:t>Rekonstrukce, modernizace a výstavba </a:t>
            </a:r>
            <a:r>
              <a:rPr lang="cs-CZ" b="1" dirty="0"/>
              <a:t>chodníků</a:t>
            </a:r>
            <a:r>
              <a:rPr lang="cs-CZ" dirty="0"/>
              <a:t> podél silnic I., II. a III. třídy a místních komunikací nebo chodníků a stezek odklánějících pěší dopravu od silnic I., II a III. třídy a místních komunikací, přizpůsobených osobám s omezenou schopností pohybu a orientace, včetně přechodů pro chodce a míst pro přecházení</a:t>
            </a:r>
          </a:p>
          <a:p>
            <a:r>
              <a:rPr lang="cs-CZ" dirty="0"/>
              <a:t>Rekonstrukce, modernizace a výstavba </a:t>
            </a:r>
            <a:r>
              <a:rPr lang="cs-CZ" b="1" dirty="0"/>
              <a:t>bezbariérových komunikací pro pěší</a:t>
            </a:r>
            <a:r>
              <a:rPr lang="cs-CZ" dirty="0"/>
              <a:t> k zastávkám veřejné hromadné dopravy</a:t>
            </a:r>
          </a:p>
          <a:p>
            <a:r>
              <a:rPr lang="cs-CZ" dirty="0"/>
              <a:t>Rekonstrukce, modernizace a výstavba </a:t>
            </a:r>
            <a:r>
              <a:rPr lang="cs-CZ" b="1" dirty="0"/>
              <a:t>podchodů nebo lávek </a:t>
            </a:r>
            <a:r>
              <a:rPr lang="cs-CZ" dirty="0"/>
              <a:t>pro chodce přes silnice I., II. a III. třídy, místní komunikace, železniční a tramvajovou dráhu, přizpůsobených osobám s omezenou schopností pohybu a orientace a navazujících na bezbariérové komunikace pro pěší</a:t>
            </a:r>
          </a:p>
          <a:p>
            <a:r>
              <a:rPr lang="cs-CZ" dirty="0"/>
              <a:t>Realizace </a:t>
            </a:r>
            <a:r>
              <a:rPr lang="cs-CZ" b="1" dirty="0"/>
              <a:t>prvků zvyšujících bezpečnost </a:t>
            </a:r>
            <a:r>
              <a:rPr lang="cs-CZ" dirty="0"/>
              <a:t>železniční, silniční, cyklistické a pěší dopravy (bezpečnostní opatření realizovaná na silnici, místní komunikaci nebo dráze, veřejné osvětlení, prvky inteligentních dopravních systémů)</a:t>
            </a:r>
            <a:endParaRPr lang="cs-CZ" sz="1400" dirty="0"/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781" y="5453341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741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Způsobilé výdaje hlavní aktivity (min. 85% czv)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397876"/>
            <a:ext cx="10363826" cy="4393323"/>
          </a:xfrm>
        </p:spPr>
        <p:txBody>
          <a:bodyPr>
            <a:normAutofit lnSpcReduction="10000"/>
          </a:bodyPr>
          <a:lstStyle/>
          <a:p>
            <a:r>
              <a:rPr lang="cs-CZ" b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stavby:</a:t>
            </a:r>
          </a:p>
          <a:p>
            <a:pPr>
              <a:buFontTx/>
              <a:buChar char="-"/>
            </a:pP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realizaci chodníků </a:t>
            </a: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a pásů pro chodce jako součástí silnice nebo místní komunikace, samostatných chodníků a stezek pro pěší, společných pásů pro cyklisty a chodce v přidruženém prostoru silnic a místních komunikací, stezek pro cyklisty a chodce, včetně všech konstrukčních vrstev a opatření pro osoby s omezenou schopností pohybu a orientace</a:t>
            </a:r>
          </a:p>
          <a:p>
            <a:pPr>
              <a:buFontTx/>
              <a:buChar char="-"/>
            </a:pP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realizaci prvků zvyšujících bezpečnost pěší dopravy - VÝBĚR:</a:t>
            </a:r>
          </a:p>
          <a:p>
            <a:pPr marL="0" indent="0">
              <a:buNone/>
            </a:pPr>
            <a:r>
              <a:rPr lang="cs-CZ" sz="1700" cap="none" dirty="0">
                <a:latin typeface="Arial" panose="020B0604020202020204" pitchFamily="34" charset="0"/>
                <a:cs typeface="Arial" panose="020B0604020202020204" pitchFamily="34" charset="0"/>
              </a:rPr>
              <a:t>podchody, lávky, opěrné zdi, násypy, svahy a příkopy, </a:t>
            </a:r>
            <a:r>
              <a:rPr lang="cs-CZ" sz="1700" b="1" cap="none" dirty="0">
                <a:latin typeface="Arial" panose="020B0604020202020204" pitchFamily="34" charset="0"/>
                <a:cs typeface="Arial" panose="020B0604020202020204" pitchFamily="34" charset="0"/>
              </a:rPr>
              <a:t>místa pro přecházení</a:t>
            </a:r>
            <a:r>
              <a:rPr lang="cs-CZ" sz="17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700" b="1" cap="none" dirty="0">
                <a:latin typeface="Arial" panose="020B0604020202020204" pitchFamily="34" charset="0"/>
                <a:cs typeface="Arial" panose="020B0604020202020204" pitchFamily="34" charset="0"/>
              </a:rPr>
              <a:t>přechody,</a:t>
            </a:r>
            <a:r>
              <a:rPr lang="cs-CZ" sz="17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700" b="1" cap="none" dirty="0">
                <a:latin typeface="Arial" panose="020B0604020202020204" pitchFamily="34" charset="0"/>
                <a:cs typeface="Arial" panose="020B0604020202020204" pitchFamily="34" charset="0"/>
              </a:rPr>
              <a:t>jejich nasvětlení </a:t>
            </a:r>
            <a:r>
              <a:rPr lang="cs-CZ" sz="1700" cap="none" dirty="0">
                <a:latin typeface="Arial" panose="020B0604020202020204" pitchFamily="34" charset="0"/>
                <a:cs typeface="Arial" panose="020B0604020202020204" pitchFamily="34" charset="0"/>
              </a:rPr>
              <a:t>a ochranné ostrůvky, </a:t>
            </a:r>
            <a:r>
              <a:rPr lang="cs-CZ" sz="1700" b="1" cap="none" dirty="0">
                <a:latin typeface="Arial" panose="020B0604020202020204" pitchFamily="34" charset="0"/>
                <a:cs typeface="Arial" panose="020B0604020202020204" pitchFamily="34" charset="0"/>
              </a:rPr>
              <a:t>nástupiště autobusových zastávek</a:t>
            </a:r>
            <a:r>
              <a:rPr lang="cs-CZ" sz="1700" cap="none" dirty="0">
                <a:latin typeface="Arial" panose="020B0604020202020204" pitchFamily="34" charset="0"/>
                <a:cs typeface="Arial" panose="020B0604020202020204" pitchFamily="34" charset="0"/>
              </a:rPr>
              <a:t>, jízdní pruhy pro cyklisty umístěné podél pásu pro chodce v přidruženém prostoru silnic a místních komunikací, stezka pro cyklisty vedená současně s komunikací pro pěší v trase silnice nebo místní komunikace, </a:t>
            </a:r>
            <a:r>
              <a:rPr lang="cs-CZ" sz="1700" b="1" cap="none" dirty="0">
                <a:latin typeface="Arial" panose="020B0604020202020204" pitchFamily="34" charset="0"/>
                <a:cs typeface="Arial" panose="020B0604020202020204" pitchFamily="34" charset="0"/>
              </a:rPr>
              <a:t>svislé a vodorovné dopravní značení a zvýrazňující prvky</a:t>
            </a:r>
            <a:r>
              <a:rPr lang="cs-CZ" sz="1700" cap="none" dirty="0">
                <a:latin typeface="Arial" panose="020B0604020202020204" pitchFamily="34" charset="0"/>
                <a:cs typeface="Arial" panose="020B0604020202020204" pitchFamily="34" charset="0"/>
              </a:rPr>
              <a:t>, veřejné </a:t>
            </a:r>
            <a:r>
              <a:rPr lang="cs-CZ" sz="1700" b="1" cap="none" dirty="0">
                <a:latin typeface="Arial" panose="020B0604020202020204" pitchFamily="34" charset="0"/>
                <a:cs typeface="Arial" panose="020B0604020202020204" pitchFamily="34" charset="0"/>
              </a:rPr>
              <a:t>osvětlení komunikace pro pěší</a:t>
            </a:r>
            <a:r>
              <a:rPr lang="cs-CZ" sz="1700" cap="none" dirty="0">
                <a:latin typeface="Arial" panose="020B0604020202020204" pitchFamily="34" charset="0"/>
                <a:cs typeface="Arial" panose="020B0604020202020204" pitchFamily="34" charset="0"/>
              </a:rPr>
              <a:t> a hlavního dopravního prostoru pozemní komunikace, bezpečnostní opatření realizovaná na silnici, místní komunikaci nebo dráze, </a:t>
            </a:r>
            <a:r>
              <a:rPr lang="cs-CZ" sz="1700" b="1" cap="none" dirty="0">
                <a:latin typeface="Arial" panose="020B0604020202020204" pitchFamily="34" charset="0"/>
                <a:cs typeface="Arial" panose="020B0604020202020204" pitchFamily="34" charset="0"/>
              </a:rPr>
              <a:t>přístroje na měření rychlosti </a:t>
            </a:r>
            <a:r>
              <a:rPr lang="cs-CZ" sz="1700" cap="none" dirty="0">
                <a:latin typeface="Arial" panose="020B0604020202020204" pitchFamily="34" charset="0"/>
                <a:cs typeface="Arial" panose="020B0604020202020204" pitchFamily="34" charset="0"/>
              </a:rPr>
              <a:t>a tabule informující o rychlosti vozidla, dešťové vpusti, šachty a přípojky k odvodu vod z povrchu komunikace do kanalizace, připojení sousedních nemovitostí (pouze v šířce chodníku), vegetační úpravy pozemků dotčených stavbou.</a:t>
            </a:r>
          </a:p>
          <a:p>
            <a:pPr marL="0" indent="0">
              <a:buNone/>
            </a:pPr>
            <a:endParaRPr lang="cs-CZ" sz="17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74" y="5532429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044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Vedlejší podporované aktivity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1222" y="1735717"/>
            <a:ext cx="10363826" cy="3424107"/>
          </a:xfrm>
        </p:spPr>
        <p:txBody>
          <a:bodyPr/>
          <a:lstStyle/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realizace stavbou vyvolaných investic</a:t>
            </a:r>
          </a:p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zpracování projektových dokumentací</a:t>
            </a:r>
          </a:p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výkup nemovitostí podmiňujících výstavbu do 10 % CZV</a:t>
            </a:r>
          </a:p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provádění inženýrské činnosti ve výstavbě</a:t>
            </a:r>
          </a:p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vybrané služby bezprostředně související s realizací projektu</a:t>
            </a:r>
          </a:p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povinná publicita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Vedlejší podporované aktivity nesmí v součtu překročit 15 % CZV</a:t>
            </a:r>
            <a:endParaRPr lang="cs-CZ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67" y="5159824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6060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0204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Způsobilé výdaje vedlejší aktivity (max. 15% czv)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1387366"/>
            <a:ext cx="10363826" cy="4403833"/>
          </a:xfrm>
        </p:spPr>
        <p:txBody>
          <a:bodyPr>
            <a:normAutofit/>
          </a:bodyPr>
          <a:lstStyle/>
          <a:p>
            <a:r>
              <a:rPr lang="cs-CZ" b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stavby:</a:t>
            </a:r>
          </a:p>
          <a:p>
            <a:pPr>
              <a:buFontTx/>
              <a:buChar char="-"/>
            </a:pPr>
            <a:r>
              <a:rPr lang="cs-CZ" u="sng" cap="none" dirty="0">
                <a:latin typeface="Arial" panose="020B0604020202020204" pitchFamily="34" charset="0"/>
                <a:cs typeface="Arial" panose="020B0604020202020204" pitchFamily="34" charset="0"/>
              </a:rPr>
              <a:t>výdaje související s komunikací pro pěší:</a:t>
            </a:r>
          </a:p>
          <a:p>
            <a:pPr marL="0" indent="0">
              <a:buNone/>
            </a:pPr>
            <a:r>
              <a:rPr lang="cs-CZ" sz="1800" cap="none" dirty="0">
                <a:latin typeface="Arial" panose="020B0604020202020204" pitchFamily="34" charset="0"/>
                <a:cs typeface="Arial" panose="020B0604020202020204" pitchFamily="34" charset="0"/>
              </a:rPr>
              <a:t>přístřešky a čekárny autobusových zastávek, související volně dostupné pevné stojany a uzamykatelné boxy na jízdní kola, detekce jejich obsazenosti, lavičky, osvětlení a informační tabule, zálivy autobusových zastávek</a:t>
            </a:r>
          </a:p>
          <a:p>
            <a:pPr>
              <a:buFontTx/>
              <a:buChar char="-"/>
            </a:pPr>
            <a:r>
              <a:rPr lang="cs-CZ" u="sng" cap="none" dirty="0">
                <a:latin typeface="Arial" panose="020B0604020202020204" pitchFamily="34" charset="0"/>
                <a:cs typeface="Arial" panose="020B0604020202020204" pitchFamily="34" charset="0"/>
              </a:rPr>
              <a:t>výdaje na stavbou vyvolané investice</a:t>
            </a:r>
          </a:p>
          <a:p>
            <a:pPr marL="0" indent="0">
              <a:buNone/>
            </a:pPr>
            <a:r>
              <a:rPr lang="cs-CZ" sz="1800" cap="none" dirty="0">
                <a:latin typeface="Arial" panose="020B0604020202020204" pitchFamily="34" charset="0"/>
                <a:cs typeface="Arial" panose="020B0604020202020204" pitchFamily="34" charset="0"/>
              </a:rPr>
              <a:t>stavbou vyvolané ostatní úpravy a přeložky stávajících pozemních komunikací a připojení sousedních nemovitostí, stavbou vyvolané ostatní úpravy a přeložky stávajících inženýrských sítí, vodotečí objektů a oplocení, provizorní komunikace a lávky pro pěší a cyklisty a přechodné dopravní značení</a:t>
            </a:r>
          </a:p>
          <a:p>
            <a:pPr marL="0" indent="0">
              <a:buNone/>
            </a:pPr>
            <a:endParaRPr lang="cs-CZ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\\nt1\O\Loga 2014_2020\IROP\Logolinky\RGB\JPG\IROP_CZ_RO_B_C RGB_malý.jpg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029" y="5432320"/>
            <a:ext cx="6371706" cy="107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67012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2872</TotalTime>
  <Words>1916</Words>
  <Application>Microsoft Office PowerPoint</Application>
  <PresentationFormat>Širokoúhlá obrazovka</PresentationFormat>
  <Paragraphs>186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Faseta</vt:lpstr>
      <vt:lpstr>Seminář k 10.výzvě MAS Prostějov venkov–IROP–Bezpečnost dopravy-IV.</vt:lpstr>
      <vt:lpstr>10.výzva MAS Prostějov venkov–IROP–Bezpečnost dopravy-IV.</vt:lpstr>
      <vt:lpstr>Oprávnění žadatelé </vt:lpstr>
      <vt:lpstr>Financování, realizace projektu</vt:lpstr>
      <vt:lpstr>Podporované aktivity</vt:lpstr>
      <vt:lpstr>Hlavní podporované aktivity</vt:lpstr>
      <vt:lpstr>Způsobilé výdaje hlavní aktivity (min. 85% czv)</vt:lpstr>
      <vt:lpstr>Vedlejší podporované aktivity </vt:lpstr>
      <vt:lpstr>Způsobilé výdaje vedlejší aktivity (max. 15% czv)</vt:lpstr>
      <vt:lpstr>Způsobilé výdaje vedlejší aktivity (max. 15% czv)</vt:lpstr>
      <vt:lpstr>Prezentace aplikace PowerPoint</vt:lpstr>
      <vt:lpstr>Nezpůsobilé výdaje</vt:lpstr>
      <vt:lpstr>Povinné přílohy žádosti</vt:lpstr>
      <vt:lpstr>Povinné přílohy žádosti</vt:lpstr>
      <vt:lpstr>Nezpůsobilé výdaje - výběr</vt:lpstr>
      <vt:lpstr>Průběh hodnocení</vt:lpstr>
      <vt:lpstr>Formální náležitosti a přijatelnost </vt:lpstr>
      <vt:lpstr>Věcné hodnocení – O1 Doprava a bezpečnost – B) Bezpečnost dopravy</vt:lpstr>
      <vt:lpstr>Věcné hodnocení – O1 Doprava a bezpečnost – B) Bezpečnost dopravy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1. výzvě  k předkládání žádostí  o podporu IROP</dc:title>
  <dc:creator>P. Janišová</dc:creator>
  <cp:lastModifiedBy>Jaroslav Křivánek</cp:lastModifiedBy>
  <cp:revision>104</cp:revision>
  <cp:lastPrinted>2020-08-26T07:16:36Z</cp:lastPrinted>
  <dcterms:created xsi:type="dcterms:W3CDTF">2017-10-23T09:01:12Z</dcterms:created>
  <dcterms:modified xsi:type="dcterms:W3CDTF">2021-08-18T10:11:03Z</dcterms:modified>
</cp:coreProperties>
</file>