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handoutMasterIdLst>
    <p:handoutMasterId r:id="rId24"/>
  </p:handoutMasterIdLst>
  <p:sldIdLst>
    <p:sldId id="256" r:id="rId2"/>
    <p:sldId id="257" r:id="rId3"/>
    <p:sldId id="278" r:id="rId4"/>
    <p:sldId id="261" r:id="rId5"/>
    <p:sldId id="279" r:id="rId6"/>
    <p:sldId id="258" r:id="rId7"/>
    <p:sldId id="259" r:id="rId8"/>
    <p:sldId id="280" r:id="rId9"/>
    <p:sldId id="262" r:id="rId10"/>
    <p:sldId id="263" r:id="rId11"/>
    <p:sldId id="260" r:id="rId12"/>
    <p:sldId id="264" r:id="rId13"/>
    <p:sldId id="265" r:id="rId14"/>
    <p:sldId id="266" r:id="rId15"/>
    <p:sldId id="284" r:id="rId16"/>
    <p:sldId id="273" r:id="rId17"/>
    <p:sldId id="281" r:id="rId18"/>
    <p:sldId id="282" r:id="rId19"/>
    <p:sldId id="283" r:id="rId20"/>
    <p:sldId id="270" r:id="rId21"/>
    <p:sldId id="277" r:id="rId22"/>
    <p:sldId id="271" r:id="rId23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/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254435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763306"/>
          <a:ext cx="2494657" cy="10177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Formální hodnocení a přijatelnost</a:t>
          </a:r>
          <a:endParaRPr lang="cs-CZ" sz="2000" kern="1200" dirty="0"/>
        </a:p>
      </dsp:txBody>
      <dsp:txXfrm>
        <a:off x="54868" y="812988"/>
        <a:ext cx="2395293" cy="918377"/>
      </dsp:txXfrm>
    </dsp:sp>
    <dsp:sp modelId="{7F703CA9-7CC8-4142-A6C3-7A1C8BBEA7F2}">
      <dsp:nvSpPr>
        <dsp:cNvPr id="0" name=""/>
        <dsp:cNvSpPr/>
      </dsp:nvSpPr>
      <dsp:spPr>
        <a:xfrm>
          <a:off x="2624576" y="763306"/>
          <a:ext cx="2494657" cy="10177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Věcné hodnocení</a:t>
          </a:r>
          <a:endParaRPr lang="cs-CZ" sz="2000" kern="1200" dirty="0"/>
        </a:p>
      </dsp:txBody>
      <dsp:txXfrm>
        <a:off x="2674258" y="812988"/>
        <a:ext cx="2395293" cy="918377"/>
      </dsp:txXfrm>
    </dsp:sp>
    <dsp:sp modelId="{E3EA147F-549C-47DF-A074-5FA3DA8F8E26}">
      <dsp:nvSpPr>
        <dsp:cNvPr id="0" name=""/>
        <dsp:cNvSpPr/>
      </dsp:nvSpPr>
      <dsp:spPr>
        <a:xfrm>
          <a:off x="5243966" y="763306"/>
          <a:ext cx="2494657" cy="10177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Schválení projektů</a:t>
          </a:r>
          <a:endParaRPr lang="cs-CZ" sz="2000" kern="1200" dirty="0"/>
        </a:p>
      </dsp:txBody>
      <dsp:txXfrm>
        <a:off x="5293648" y="812988"/>
        <a:ext cx="2395293" cy="918377"/>
      </dsp:txXfrm>
    </dsp:sp>
    <dsp:sp modelId="{AAFAD246-378A-4612-B1EF-84AC9DF68A49}">
      <dsp:nvSpPr>
        <dsp:cNvPr id="0" name=""/>
        <dsp:cNvSpPr/>
      </dsp:nvSpPr>
      <dsp:spPr>
        <a:xfrm>
          <a:off x="7863356" y="763306"/>
          <a:ext cx="2494657" cy="1017741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Kontrola CRR</a:t>
          </a:r>
          <a:endParaRPr lang="cs-CZ" sz="2000" kern="1200" dirty="0"/>
        </a:p>
      </dsp:txBody>
      <dsp:txXfrm>
        <a:off x="7913038" y="812988"/>
        <a:ext cx="2395293" cy="918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4302402" cy="34125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899" y="1"/>
            <a:ext cx="4302400" cy="341251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EEFA523A-3124-4624-8897-97427848660D}" type="datetimeFigureOut">
              <a:rPr lang="cs-CZ" smtClean="0"/>
              <a:t>04.12.2018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3" y="6456424"/>
            <a:ext cx="4302402" cy="34125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899" y="6456424"/>
            <a:ext cx="4302400" cy="34125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D8D28015-D3EE-45FD-828C-34C2DC1533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956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592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944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0798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795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4087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597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53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75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0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21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5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60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3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95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11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28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krivanek.maspvvenkov@seznam.cz" TargetMode="External"/><Relationship Id="rId2" Type="http://schemas.openxmlformats.org/officeDocument/2006/relationships/hyperlink" Target="mailto:maspvvenkov@seznam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400" dirty="0" smtClean="0"/>
              <a:t>Seminář k 6.výzvě </a:t>
            </a:r>
            <a:r>
              <a:rPr lang="cs-CZ" sz="4400" dirty="0"/>
              <a:t>MAS Prostějov venkov–IROP–Bezpečnost </a:t>
            </a:r>
            <a:r>
              <a:rPr lang="cs-CZ" sz="4400" dirty="0" smtClean="0"/>
              <a:t>dopravy-II.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sz="2800" dirty="0" smtClean="0"/>
          </a:p>
          <a:p>
            <a:pPr algn="ctr"/>
            <a:r>
              <a:rPr lang="cs-CZ" sz="5200" dirty="0" smtClean="0"/>
              <a:t>Prostějov venkov o.p.s.</a:t>
            </a:r>
            <a:endParaRPr lang="cs-CZ" sz="52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898" y="5870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1257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713470"/>
            <a:ext cx="10363826" cy="4077729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Žádost o stavební povolení nebo ohlášení, případně stavební povolení s nabytím právní moci nebo souhlas s provedením ohlášeného stavebního záměru nebo účinná veřejnoprávní smlouva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pro vydání stavebního povolení nebo pro ohlášení stavby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Položkový rozpočet stavby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Doklady k výkupu nemovitostí </a:t>
            </a:r>
            <a:r>
              <a:rPr lang="cs-CZ" sz="1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(nerelevantní</a:t>
            </a:r>
            <a:r>
              <a:rPr lang="cs-CZ" sz="1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sz="1700" cap="none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Výpočet čistých jiných peněžních příjmů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 startAt="9"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mlouva o spolupráci</a:t>
            </a:r>
            <a:endParaRPr lang="cs-CZ" sz="1700" b="1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643" y="544283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260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Způsobilé výdaje hlavní aktivity (min. 85% czv)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397876"/>
            <a:ext cx="10363826" cy="4393323"/>
          </a:xfrm>
        </p:spPr>
        <p:txBody>
          <a:bodyPr>
            <a:normAutofit lnSpcReduction="10000"/>
          </a:bodyPr>
          <a:lstStyle/>
          <a:p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stavby:</a:t>
            </a:r>
          </a:p>
          <a:p>
            <a:pPr>
              <a:buFontTx/>
              <a:buChar char="-"/>
            </a:pPr>
            <a:r>
              <a:rPr lang="cs-CZ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chodníků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 pásů pro chodce jako součástí silnice nebo místní komunikace, samostatných chodníků a stezek pro pěší, společných pásů pro cyklisty a chodce v přidruženém prostoru silnic a místních komunikací, stezek pro cyklisty a chodce, včetně všech konstrukčních vrstev a opatření pro osoby s omezenou schopností pohybu a orientace</a:t>
            </a:r>
          </a:p>
          <a:p>
            <a:pPr>
              <a:buFontTx/>
              <a:buChar char="-"/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prvků zvyšujících bezpečnost pěší dopravy - VÝBĚR:</a:t>
            </a:r>
          </a:p>
          <a:p>
            <a:pPr marL="0" indent="0">
              <a:buNone/>
            </a:pP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podchody, lávky, opěrné zdi, násypy, svahy a příkopy,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místa pro přecházení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přechody,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jejich nasvětlení 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 ochranné ostrůvky,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nástupiště autobusových zastávek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jízdní pruhy pro cyklisty umístěné podél pásu pro chodce v přidruženém prostoru silnic a místních komunikací, stezka pro cyklisty vedená současně s komunikací pro pěší v trase silnice nebo místní komunikace,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svislé a vodorovné dopravní značení a zvýrazňující prvky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veřejné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osvětlení komunikace pro pěší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a hlavního dopravního prostoru pozemní komunikace, bezpečnostní opatření realizovaná na silnici, místní komunikaci nebo dráze, </a:t>
            </a:r>
            <a:r>
              <a:rPr lang="cs-CZ" sz="17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přístroje na měření rychlosti </a:t>
            </a:r>
            <a:r>
              <a:rPr lang="cs-CZ" sz="17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 tabule informující o rychlosti vozidla, dešťové vpusti, šachty a přípojky k odvodu vod z povrchu komunikace do kanalizace, připojení sousedních nemovitostí (pouze v šířce chodníku), vegetační úpravy pozemků dotčených stavbou.</a:t>
            </a:r>
          </a:p>
          <a:p>
            <a:pPr marL="0" indent="0">
              <a:buNone/>
            </a:pPr>
            <a:endParaRPr lang="cs-CZ" sz="17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32429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044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020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aktivity (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max. 15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387366"/>
            <a:ext cx="10363826" cy="4403833"/>
          </a:xfrm>
        </p:spPr>
        <p:txBody>
          <a:bodyPr>
            <a:normAutofit/>
          </a:bodyPr>
          <a:lstStyle/>
          <a:p>
            <a:r>
              <a:rPr lang="cs-CZ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stavby</a:t>
            </a:r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cs-CZ" u="sng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ýdaje související s komunikací pro pěší:</a:t>
            </a:r>
          </a:p>
          <a:p>
            <a:pPr marL="0" indent="0">
              <a:buNone/>
            </a:pPr>
            <a:r>
              <a:rPr lang="cs-CZ" sz="1800" cap="none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řístřešky a čekárny autobusových zastávek, související volně dostupné pevné </a:t>
            </a:r>
            <a:r>
              <a:rPr lang="cs-CZ" sz="1800" cap="none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tojany a uzamykatelné boxy na jízdní kola, detekce jejich obsazenosti, lavičky, osvětlení a informační tabule, zálivy autobusových zastávek</a:t>
            </a:r>
          </a:p>
          <a:p>
            <a:pPr>
              <a:buFontTx/>
              <a:buChar char="-"/>
            </a:pPr>
            <a:r>
              <a:rPr lang="cs-CZ" u="sng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ýdaje na stavbou vyvolané investice</a:t>
            </a:r>
          </a:p>
          <a:p>
            <a:pPr marL="0" indent="0">
              <a:buNone/>
            </a:pPr>
            <a:r>
              <a:rPr lang="cs-CZ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stavbou vyvolané ostatní úpravy a přeložky stávajících pozemních komunikací a připojení sousedních nemovitostí, stavbou vyvolané ostatní úpravy a přeložky stávajících inženýrských sítí, vodotečí objektů a oplocení, provizorní komunikace a lávky pro pěší a cyklisty a přechodné dopravní značení</a:t>
            </a:r>
          </a:p>
          <a:p>
            <a:pPr marL="0" indent="0">
              <a:buNone/>
            </a:pP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029" y="5432320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767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62002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vedlejší aktivity (max. 15%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787612"/>
            <a:ext cx="10363826" cy="4003588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Nákup pozemků a staveb (nesmí přesáhnout 10% způsobilých výdajů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Zabezpečení výstavby (TDI, AD, 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BOZP,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geodetické práce, výdaje na </a:t>
            </a:r>
            <a:r>
              <a:rPr lang="cs-CZ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inženýring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projektu)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Pořízení služeb bezprostředně souvisejících s realizací projektu (Studie proveditelnosti, výdaje na zpracování zadávacích podmínek k zakázkám a organizaci výběrových a zadávacích řízení) 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Povinná publicita</a:t>
            </a:r>
          </a:p>
          <a:p>
            <a:pPr marL="285750" indent="-285750"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DPH – je- </a:t>
            </a:r>
            <a:r>
              <a:rPr lang="cs-CZ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způsobilé plnění a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pokud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nemá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žadatel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nárok 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na odpočet na vstupu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490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Nezpůsobilé výdaje - výběr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55815" y="1270000"/>
            <a:ext cx="10363826" cy="380588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výstavbu, rekonstrukci nebo modernizaci, údržbu nebo opravu silnic a místních komunikací,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běžnou údržbu, souvislou údržbu a opravu pozemních komunikací včetně chodníků,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nástupišť, přístřešků a čekáren železničních zastávek a zastávek vodní dopravy,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bezbariérové úpravy vstupů do budov,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parkovišť pro automobily,</a:t>
            </a:r>
          </a:p>
          <a:p>
            <a:pPr>
              <a:lnSpc>
                <a:spcPct val="150000"/>
              </a:lnSpc>
            </a:pP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ýdaje na přípravu a zpracování žádosti o podporu, s výjimkou zpracování studie proveditelnosti, výdaje spojené s řízením a administrací projektu</a:t>
            </a:r>
          </a:p>
          <a:p>
            <a:pPr>
              <a:lnSpc>
                <a:spcPct val="150000"/>
              </a:lnSpc>
            </a:pPr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zpracování průzkumů, studií a posouzení nesouvisejících s PD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705" y="519699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138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Nezpůsobilé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345475"/>
            <a:ext cx="8596668" cy="4695888"/>
          </a:xfrm>
        </p:spPr>
        <p:txBody>
          <a:bodyPr>
            <a:normAutofit lnSpcReduction="10000"/>
          </a:bodyPr>
          <a:lstStyle/>
          <a:p>
            <a:r>
              <a:rPr lang="cs-CZ" sz="2400" dirty="0" smtClean="0"/>
              <a:t>Na realizaci části projektu mimo území MAS</a:t>
            </a:r>
          </a:p>
          <a:p>
            <a:r>
              <a:rPr lang="cs-CZ" sz="2400" dirty="0" smtClean="0"/>
              <a:t>Výdaje na místní komunikace s výjimkou vyjmenovaných způsobilých</a:t>
            </a:r>
          </a:p>
          <a:p>
            <a:r>
              <a:rPr lang="cs-CZ" sz="2400" dirty="0" smtClean="0"/>
              <a:t>Výdaje na polní  a lesní cesty</a:t>
            </a:r>
          </a:p>
          <a:p>
            <a:r>
              <a:rPr lang="cs-CZ" sz="2400" dirty="0" smtClean="0"/>
              <a:t>Údržba a oprava chodníků</a:t>
            </a:r>
          </a:p>
          <a:p>
            <a:r>
              <a:rPr lang="cs-CZ" sz="2400" dirty="0" smtClean="0"/>
              <a:t>Výdaje na železniční zastávky</a:t>
            </a:r>
          </a:p>
          <a:p>
            <a:r>
              <a:rPr lang="cs-CZ" sz="2400" dirty="0" smtClean="0"/>
              <a:t>Parkoviště</a:t>
            </a:r>
          </a:p>
          <a:p>
            <a:r>
              <a:rPr lang="cs-CZ" sz="2400" dirty="0" smtClean="0"/>
              <a:t>Bezbariérové vstupy do budov</a:t>
            </a:r>
          </a:p>
          <a:p>
            <a:r>
              <a:rPr lang="cs-CZ" sz="2400" dirty="0" smtClean="0"/>
              <a:t>Zpracování žádosti – mimo studie proveditelnosti</a:t>
            </a:r>
          </a:p>
          <a:p>
            <a:r>
              <a:rPr lang="cs-CZ" sz="2400" dirty="0" smtClean="0"/>
              <a:t>Řízení  a administrace projektu a další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971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286579"/>
              </p:ext>
            </p:extLst>
          </p:nvPr>
        </p:nvGraphicFramePr>
        <p:xfrm>
          <a:off x="677334" y="1360199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4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680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Formální náležitosti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a přijatelnost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2367092"/>
            <a:ext cx="8942920" cy="3424107"/>
          </a:xfrm>
        </p:spPr>
        <p:txBody>
          <a:bodyPr>
            <a:normAutofit/>
          </a:bodyPr>
          <a:lstStyle/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Příloha č. 1 Kritéria formálního hodnocení a přijatelnosti verze č. 1 z 24.9.2018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Příloha č.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 Kritéria věcného hodnocení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č. 1 z 24.9.2018</a:t>
            </a:r>
          </a:p>
          <a:p>
            <a:pPr marL="0" indent="0">
              <a:buNone/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http://www.maspvvenkov.cz/sclld/p-ramec-irop/vyzvy-irop-2019/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673" y="5149186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557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215153" y="282388"/>
            <a:ext cx="9372600" cy="537883"/>
          </a:xfrm>
        </p:spPr>
        <p:txBody>
          <a:bodyPr>
            <a:noAutofit/>
          </a:bodyPr>
          <a:lstStyle/>
          <a:p>
            <a:r>
              <a:rPr lang="cs-CZ" sz="2200" dirty="0"/>
              <a:t>2.3 Věcné hodnocení – O1 Doprava a bezpečnost – B) Bezpečnost dopravy</a:t>
            </a: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8957918"/>
              </p:ext>
            </p:extLst>
          </p:nvPr>
        </p:nvGraphicFramePr>
        <p:xfrm>
          <a:off x="328237" y="820271"/>
          <a:ext cx="11276574" cy="5782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7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1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9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2304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Číslo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Kritérium věcného hodnocení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 (bodovací kritéria)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Zdroj informací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8908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K1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zajišťuje bezbariérový přístup k zastávkám veřejné hromadné dopravy.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bodů - Projekt zajišťuje přístup k 1 a více zastávkám veřejné dopravy.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bodů - Projekt nezajišťuje přístup k zastávce veřejné dopravy.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a studie proveditelnosti projektová dokumentace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5511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K2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Počet obyvatel obce, ve kterém se daný projekt realizuje.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bodů – Obec, na jejímž území je projekt realizován, má méně než 1 000 obyvatel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bodů – Obec, na jejímž území je projekt realizován, má 1 001 - 2500 obyvatel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bodů – Obec, na jejímž území je projekt realizován, má nad 2500 obyvatel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a studie proveditelnosti,</a:t>
                      </a:r>
                      <a:r>
                        <a:rPr lang="cs-CZ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cs-CZ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údaje ze statistik ČSÚ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5511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K3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Finanční náročnost projektu.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bodů - Celkové způsobilé výdaje činí max.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1 000 000,00 Kč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bodů - Celkové způsobilé výdaje jsou v rozsahu 1 000 000,01 - 3 000 000,00 Kč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bodů Celkové způsobilé výdaje jsou více než 3 000 000,01 Kč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a studie proveditelnosti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70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215153" y="282388"/>
            <a:ext cx="9372600" cy="537883"/>
          </a:xfrm>
        </p:spPr>
        <p:txBody>
          <a:bodyPr>
            <a:noAutofit/>
          </a:bodyPr>
          <a:lstStyle/>
          <a:p>
            <a:r>
              <a:rPr lang="cs-CZ" sz="2200" dirty="0"/>
              <a:t>2.3 Věcné hodnocení – O1 Doprava a bezpečnost – B) Bezpečnost dopravy</a:t>
            </a: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355185"/>
              </p:ext>
            </p:extLst>
          </p:nvPr>
        </p:nvGraphicFramePr>
        <p:xfrm>
          <a:off x="328239" y="820271"/>
          <a:ext cx="11343808" cy="5818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59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27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5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2167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Číslo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Kritérium věcného hodnocení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Hodnocení (bodovací kritéria)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Zdroj informací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6845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K4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přispěje ke svedení pěších z pozemní komunikace v délce alespoň 50% délky chodníku, který je předmětem projektu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bodů – projekt přispěje ke svedení pěších ze silnice II. třídy a vyšší třídy (silnice I. třídy jsou označeny dopravní značkou s jednociferným nebo dvojciferným číslem v modrém poli, silnice II. třídy se označují dopravní značkou s trojciferným číslem v modrém poli)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bodů – projekt přispěje ke svedení pěších ze silnice III. třídy a místních komunikací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bodů – projekt nepřispívá ke svedení pěších z pozemní komunikace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a studie proveditelnosti projektová dokumentace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9212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K5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 zajišťuje přístup k přechodům pro chodce nebo místům pro přecházení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bodů - Projekt zajišťuje přístup ke 2 a více přechodům nebo místům pro přecházení.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body - Projekt zajišťuje přístup k 1 přechodu nebo místu pro přecházení.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bodů - Projekt nezajišťuje přístup k přechodu nebo místu pro přecházení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Žádost a studie proveditelnosti projektová dokumentace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7457"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K6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Součástí projektu jsou úpravy venkovního prostranství spojené s výsadbou zeleně (stromy a keře).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bodů - Projekt zahrnuje úpravy venkovního prostranství spojené s výsadbou stromů a keřů </a:t>
                      </a:r>
                    </a:p>
                    <a:p>
                      <a:r>
                        <a:rPr lang="cs-CZ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bodů - Projekt nezahrnuje úpravy venkovního prostranství spojené s výsadbou stromů a keřů </a:t>
                      </a:r>
                      <a:endParaRPr lang="cs-CZ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Žádost o podporu, </a:t>
                      </a:r>
                    </a:p>
                    <a:p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studie proveditelnosti, </a:t>
                      </a:r>
                    </a:p>
                    <a:p>
                      <a:r>
                        <a:rPr lang="cs-CZ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projektová dokumentace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37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459443" cy="1320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6.výzva </a:t>
            </a:r>
            <a:r>
              <a:rPr lang="cs-CZ" sz="2800" dirty="0"/>
              <a:t>MAS Prostějov venkov–IROP–Bezpečnost dopravy-I.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658983"/>
            <a:ext cx="10363826" cy="4374263"/>
          </a:xfrm>
        </p:spPr>
        <p:txBody>
          <a:bodyPr>
            <a:normAutofit/>
          </a:bodyPr>
          <a:lstStyle/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azba na výzvu č.53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držitelná doprava – integrované projekty CLLD“</a:t>
            </a:r>
          </a:p>
          <a:p>
            <a:r>
              <a:rPr lang="cs-CZ" sz="2000" dirty="0"/>
              <a:t>Datum a čas vyhlášení výzvy MAS </a:t>
            </a:r>
            <a:r>
              <a:rPr lang="cs-CZ" sz="2000" dirty="0" smtClean="0"/>
              <a:t>1.11.2018 </a:t>
            </a:r>
            <a:r>
              <a:rPr lang="cs-CZ" sz="2000" dirty="0" smtClean="0"/>
              <a:t>v 8:00</a:t>
            </a:r>
          </a:p>
          <a:p>
            <a:r>
              <a:rPr lang="cs-CZ" sz="2000" dirty="0"/>
              <a:t>Datum a čas zpřístupnění formuláře žádosti o podporu v MS2014+ </a:t>
            </a:r>
            <a:r>
              <a:rPr lang="cs-CZ" sz="2000" dirty="0" smtClean="0"/>
              <a:t>1.11.2018 </a:t>
            </a:r>
            <a:r>
              <a:rPr lang="cs-CZ" sz="2000" dirty="0"/>
              <a:t>v 8:00</a:t>
            </a:r>
          </a:p>
          <a:p>
            <a:r>
              <a:rPr lang="cs-CZ" sz="2000" dirty="0" smtClean="0"/>
              <a:t>Datum </a:t>
            </a:r>
            <a:r>
              <a:rPr lang="cs-CZ" sz="2000" dirty="0"/>
              <a:t>a čas ukončení příjmu žádostí o podporu v MS2014+ </a:t>
            </a:r>
            <a:r>
              <a:rPr lang="cs-CZ" sz="2000" dirty="0" smtClean="0"/>
              <a:t>1.4.2019 12:00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projektů 30.6.2023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Celková částka </a:t>
            </a:r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CZV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pro výzvu – </a:t>
            </a:r>
            <a:r>
              <a:rPr lang="cs-CZ" b="1" dirty="0"/>
              <a:t>2 000 234,77 </a:t>
            </a:r>
            <a:r>
              <a:rPr lang="cs-CZ" sz="2000" dirty="0" smtClean="0"/>
              <a:t>Kč, což je 1 900 223,03 Kč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200 000 Kč, 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ax. celkové výdaje projektu: </a:t>
            </a:r>
            <a:r>
              <a:rPr lang="cs-CZ" dirty="0"/>
              <a:t>2 000 </a:t>
            </a:r>
            <a:r>
              <a:rPr lang="cs-CZ" dirty="0" smtClean="0"/>
              <a:t>234,77  Kč</a:t>
            </a:r>
            <a:r>
              <a:rPr lang="cs-CZ" dirty="0"/>
              <a:t>	</a:t>
            </a:r>
            <a:r>
              <a:rPr lang="cs-CZ" smtClean="0"/>
              <a:t>CZV 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009" y="511778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Závěrečné informace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Minimální počet bodů ve věcném hodnocení pro postup –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Maximální možný počet bodů ve věcném hodnocení –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Indikátory: 7 50 01 počet realizací vedoucích ke zvýšení bezpečnosti v dopravě</a:t>
            </a: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76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hodnocení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0727309"/>
              </p:ext>
            </p:extLst>
          </p:nvPr>
        </p:nvGraphicFramePr>
        <p:xfrm>
          <a:off x="554182" y="1270001"/>
          <a:ext cx="10363200" cy="254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63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ovéPole 2"/>
          <p:cNvSpPr txBox="1"/>
          <p:nvPr/>
        </p:nvSpPr>
        <p:spPr>
          <a:xfrm>
            <a:off x="554182" y="3814355"/>
            <a:ext cx="1520785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VK sestaví projekty  do tabulky dle získaných bodů. </a:t>
            </a:r>
          </a:p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Schválení projektů provádí na MAS Programový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výbor,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který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nesmí měnit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pořadí  </a:t>
            </a: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projektů. Pouze z nich vybere ty, na které je dostatečná alokace. 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Další hodnocení projektů provádí CRR a schválení ŘO IROP.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955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587062"/>
            <a:ext cx="10363826" cy="4204137"/>
          </a:xfrm>
        </p:spPr>
        <p:txBody>
          <a:bodyPr>
            <a:noAutofit/>
          </a:bodyPr>
          <a:lstStyle/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Kontakty:</a:t>
            </a:r>
          </a:p>
          <a:p>
            <a:pPr marL="363538" indent="0">
              <a:buNone/>
            </a:pPr>
            <a:r>
              <a:rPr lang="cs-CZ" sz="2400" smtClean="0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Ludmila </a:t>
            </a:r>
            <a:r>
              <a:rPr lang="cs-CZ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Švitelová</a:t>
            </a: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+420 724 788 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131</a:t>
            </a:r>
          </a:p>
          <a:p>
            <a:pPr marL="363538" indent="0">
              <a:buNone/>
            </a:pPr>
            <a:r>
              <a:rPr lang="cs-CZ" sz="2400" u="sng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maspvvenkov@seznam.cz</a:t>
            </a: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8" indent="0">
              <a:buNone/>
            </a:pP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Mgr. Jaroslav Křivánek</a:t>
            </a:r>
          </a:p>
          <a:p>
            <a:pPr marL="363538" indent="0">
              <a:buNone/>
            </a:pP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+420 725 177 677</a:t>
            </a:r>
          </a:p>
          <a:p>
            <a:pPr marL="363538" indent="0">
              <a:buNone/>
            </a:pPr>
            <a:r>
              <a:rPr lang="cs-CZ" sz="24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krivanek.maspvvenkov@seznam.cz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839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440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Oprávnění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žadatelé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613648"/>
            <a:ext cx="10363826" cy="4177552"/>
          </a:xfrm>
        </p:spPr>
        <p:txBody>
          <a:bodyPr/>
          <a:lstStyle/>
          <a:p>
            <a:r>
              <a:rPr lang="cs-CZ" dirty="0"/>
              <a:t>K</a:t>
            </a:r>
            <a:r>
              <a:rPr lang="cs-CZ" dirty="0" smtClean="0"/>
              <a:t>raje</a:t>
            </a:r>
          </a:p>
          <a:p>
            <a:r>
              <a:rPr lang="cs-CZ" dirty="0" smtClean="0"/>
              <a:t>Obce</a:t>
            </a:r>
          </a:p>
          <a:p>
            <a:r>
              <a:rPr lang="cs-CZ" dirty="0"/>
              <a:t>D</a:t>
            </a:r>
            <a:r>
              <a:rPr lang="cs-CZ" dirty="0" smtClean="0"/>
              <a:t>obrovolné </a:t>
            </a:r>
            <a:r>
              <a:rPr lang="cs-CZ" dirty="0"/>
              <a:t>svazky </a:t>
            </a:r>
            <a:r>
              <a:rPr lang="cs-CZ" dirty="0" smtClean="0"/>
              <a:t>obcí</a:t>
            </a:r>
          </a:p>
          <a:p>
            <a:r>
              <a:rPr lang="cs-CZ" dirty="0"/>
              <a:t>O</a:t>
            </a:r>
            <a:r>
              <a:rPr lang="cs-CZ" dirty="0" smtClean="0"/>
              <a:t>rganizace </a:t>
            </a:r>
            <a:r>
              <a:rPr lang="cs-CZ" dirty="0"/>
              <a:t>zřizované nebo zakládané </a:t>
            </a:r>
            <a:r>
              <a:rPr lang="cs-CZ" dirty="0" smtClean="0"/>
              <a:t>kraji</a:t>
            </a:r>
          </a:p>
          <a:p>
            <a:r>
              <a:rPr lang="cs-CZ" dirty="0"/>
              <a:t>O</a:t>
            </a:r>
            <a:r>
              <a:rPr lang="cs-CZ" dirty="0" smtClean="0"/>
              <a:t>rganizace </a:t>
            </a:r>
            <a:r>
              <a:rPr lang="cs-CZ" dirty="0"/>
              <a:t>zřizované nebo zakládané </a:t>
            </a:r>
            <a:r>
              <a:rPr lang="cs-CZ" dirty="0" smtClean="0"/>
              <a:t>obcemi</a:t>
            </a:r>
          </a:p>
          <a:p>
            <a:r>
              <a:rPr lang="cs-CZ" dirty="0"/>
              <a:t>O</a:t>
            </a:r>
            <a:r>
              <a:rPr lang="cs-CZ" dirty="0" smtClean="0"/>
              <a:t>rganizace </a:t>
            </a:r>
            <a:r>
              <a:rPr lang="cs-CZ" dirty="0"/>
              <a:t>zřizované nebo zakládané dobrovolnými svazky </a:t>
            </a:r>
            <a:r>
              <a:rPr lang="cs-CZ" dirty="0" smtClean="0"/>
              <a:t>obcí</a:t>
            </a:r>
          </a:p>
          <a:p>
            <a:r>
              <a:rPr lang="cs-CZ" dirty="0"/>
              <a:t>P</a:t>
            </a:r>
            <a:r>
              <a:rPr lang="cs-CZ" dirty="0" smtClean="0"/>
              <a:t>rovozovatelé </a:t>
            </a:r>
            <a:r>
              <a:rPr lang="cs-CZ" dirty="0"/>
              <a:t>dráhy nebo drážní dopravy podle zákona č. 266/1994 Sb., o </a:t>
            </a:r>
            <a:r>
              <a:rPr lang="cs-CZ" dirty="0" smtClean="0"/>
              <a:t>drahách </a:t>
            </a:r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009" y="5117783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415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Financování, realizace projektu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227909"/>
            <a:ext cx="10363826" cy="5421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Financování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dotace 95%</a:t>
            </a:r>
          </a:p>
          <a:p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ex-post financování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zahájení realizace projektu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nejdříve 1.1.2014</a:t>
            </a:r>
          </a:p>
          <a:p>
            <a:pPr marL="0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projektu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datem ukončení realizace projektu se rozumí datum, do kterého budou prokazatelně uzavřeny všechny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aktivity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30.6.2023</a:t>
            </a:r>
          </a:p>
          <a:p>
            <a:pPr marL="0" indent="0">
              <a:buNone/>
            </a:pPr>
            <a:endParaRPr lang="pl-PL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Specifická pravidla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(verze 1.2, platnost od </a:t>
            </a:r>
            <a:r>
              <a:rPr lang="pl-PL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29.6.2018) </a:t>
            </a:r>
            <a:r>
              <a:rPr lang="pl-PL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8540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9985" y="1954803"/>
            <a:ext cx="9319439" cy="3733799"/>
          </a:xfrm>
        </p:spPr>
        <p:txBody>
          <a:bodyPr>
            <a:normAutofit/>
          </a:bodyPr>
          <a:lstStyle/>
          <a:p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Na hlavní aktivity projektu musí být vynaloženo minimálně 85 % celkových způsobilých výdajů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projektu -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ekonstrukce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, modernizace a výstavba komunikací pro 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pěší.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vedlejší aktivity projektu může být vynaloženo maximálně 15 % celkových způsobilých výdajů projektu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801" y="5688602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436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Hlavní podporované aktivity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3663" y="1135118"/>
            <a:ext cx="10363826" cy="4540468"/>
          </a:xfrm>
        </p:spPr>
        <p:txBody>
          <a:bodyPr>
            <a:normAutofit/>
          </a:bodyPr>
          <a:lstStyle/>
          <a:p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rekonstrukce, modernizace a výstavba </a:t>
            </a:r>
            <a:r>
              <a:rPr lang="cs-CZ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chodníků</a:t>
            </a:r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podél silnic I., II. a III. třídy a </a:t>
            </a:r>
            <a:r>
              <a:rPr lang="cs-CZ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místních komunikací </a:t>
            </a:r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nebo chodníků a stezek odklánějících pěší dopravu od </a:t>
            </a:r>
            <a:r>
              <a:rPr lang="cs-CZ" sz="1600" cap="none" dirty="0">
                <a:latin typeface="Arial" panose="020B0604020202020204" pitchFamily="34" charset="0"/>
                <a:cs typeface="Arial" panose="020B0604020202020204" pitchFamily="34" charset="0"/>
              </a:rPr>
              <a:t>silnic I., II. a III. třídy a místních </a:t>
            </a:r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komunikací, </a:t>
            </a:r>
            <a:r>
              <a:rPr lang="cs-CZ" sz="1600" cap="none" dirty="0">
                <a:latin typeface="Arial" panose="020B0604020202020204" pitchFamily="34" charset="0"/>
                <a:cs typeface="Arial" panose="020B0604020202020204" pitchFamily="34" charset="0"/>
              </a:rPr>
              <a:t>přizpůsobených osobám s omezenou schopností pohybu a </a:t>
            </a:r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orientace, včetně přechodů pro chodce a míst pro přecházení.</a:t>
            </a:r>
          </a:p>
          <a:p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rekonstrukce, modernizace a výstavba </a:t>
            </a:r>
            <a:r>
              <a:rPr lang="cs-CZ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bezbariérových</a:t>
            </a:r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komunikací pro pěší k zastávkám veřejné hromadné dopravy</a:t>
            </a:r>
          </a:p>
          <a:p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rekonstrukce, modernizace a výstavba </a:t>
            </a:r>
            <a:r>
              <a:rPr lang="cs-CZ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podchodů nebo lávek </a:t>
            </a:r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 chodce přes silnice </a:t>
            </a:r>
            <a:r>
              <a:rPr lang="cs-CZ" sz="1600" cap="none" dirty="0">
                <a:latin typeface="Arial" panose="020B0604020202020204" pitchFamily="34" charset="0"/>
                <a:cs typeface="Arial" panose="020B0604020202020204" pitchFamily="34" charset="0"/>
              </a:rPr>
              <a:t>I., II. a III. </a:t>
            </a:r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třídy, místní komunikace, železniční a tramvajovou dráhu, přizpůsobených osobám s omezenou schopností pohybu a orientace a navazujících na bezbariérové komunikace pro pěší</a:t>
            </a:r>
          </a:p>
          <a:p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realizace </a:t>
            </a:r>
            <a:r>
              <a:rPr lang="cs-CZ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prvků zvyšujících bezpečnost </a:t>
            </a:r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železniční, silniční, cyklistické a pěší dopravy </a:t>
            </a:r>
          </a:p>
          <a:p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je možná realizace zmírňujících a </a:t>
            </a:r>
            <a:r>
              <a:rPr lang="cs-CZ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kompenzačních opatření </a:t>
            </a:r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 minimalizaci negativních vlivů na životní prostředí (např. výsadba doprovodné zeleně), vždy při současné rekonstrukci, modernizaci nebo výstavbě chodníků, bezbariérových komunikací, podchodů nebo lávek nebo prvků zvyšujících bezpečnost dopravy.</a:t>
            </a:r>
          </a:p>
          <a:p>
            <a:r>
              <a:rPr lang="cs-CZ" sz="16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je možná kombinace uvedených aktivit</a:t>
            </a:r>
          </a:p>
          <a:p>
            <a:endParaRPr lang="cs-CZ" sz="1400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781" y="545334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741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podporované aktivity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1222" y="1735717"/>
            <a:ext cx="10363826" cy="3424107"/>
          </a:xfrm>
        </p:spPr>
        <p:txBody>
          <a:bodyPr/>
          <a:lstStyle/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realizace stavbou vyvolaných investic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zpracování projektových dokumentací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výkup nemovitostí podmiňujících výstavbu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provádění inženýrské činnosti ve výstavbě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vybrané služby bezprostředně související s realizací projektu</a:t>
            </a:r>
          </a:p>
          <a:p>
            <a:r>
              <a:rPr lang="cs-CZ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povinná publicita</a:t>
            </a:r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67" y="51598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606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403412"/>
            <a:ext cx="8835344" cy="5387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Pojem rekonstrukce/modernizace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komunikace pro pěší zahrnuje stavební úpravy stávající komunikace spojené s přestavbou zemního tělesa nebo konstrukčních vrstev komunikace, jejímž výsledkem je změna nivelety, směrového vedení nebo šířkového uspořádání komunikace. </a:t>
            </a: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Rekonstrukce/modernizace</a:t>
            </a: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se rovněž týká stavebních úprav mostních objektů. </a:t>
            </a:r>
            <a:endParaRPr lang="cs-CZ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Technické </a:t>
            </a: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řešení musí být v souladu s platnou legislativou a technickými normami (zejména vyhláškou č. 398/2009 Sb., ČSN 73 6110, ČSN 73 6101, ČSN EN 13 201, TP 179, TP 170, TP 103, TP 218, TKP Kapitola 15). </a:t>
            </a: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67" y="51598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341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6715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136469"/>
            <a:ext cx="10363826" cy="5081451"/>
          </a:xfrm>
        </p:spPr>
        <p:txBody>
          <a:bodyPr>
            <a:noAutofit/>
          </a:bodyPr>
          <a:lstStyle/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sz="20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Plná moc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sz="20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Zadávací a výběrová řízení – zahájené a ukončené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sz="20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 o právní subjektivitě (nerelevantní)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sz="20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Výpis z rejstříku trestů (nerelevantní)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sz="20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 proveditelnosti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sz="20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Karta souladu projektu s principy udržitelné mobility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sz="20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Čestné prohlášení o skutečném majiteli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sz="20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Územní rozhodnutí nebo územní souhlas nebo veřejnoprávní smlouva nahrazující územní řízení</a:t>
            </a:r>
          </a:p>
          <a:p>
            <a:pPr marL="360000" indent="-457200">
              <a:lnSpc>
                <a:spcPct val="120000"/>
              </a:lnSpc>
              <a:buAutoNum type="arabicPeriod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Žádost o stavební povolení nebo ohlášení, případně stavební povolení nebo souhlas s provedením ohlášeného stavebního záměru nebo veřejnoprávní smlouva nahrazující stavební povolení.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360000" indent="0">
              <a:lnSpc>
                <a:spcPct val="120000"/>
              </a:lnSpc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16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2754</TotalTime>
  <Words>1746</Words>
  <Application>Microsoft Office PowerPoint</Application>
  <PresentationFormat>Širokoúhlá obrazovka</PresentationFormat>
  <Paragraphs>188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7" baseType="lpstr">
      <vt:lpstr>Arial</vt:lpstr>
      <vt:lpstr>Calibri</vt:lpstr>
      <vt:lpstr>Trebuchet MS</vt:lpstr>
      <vt:lpstr>Wingdings 3</vt:lpstr>
      <vt:lpstr>Faseta</vt:lpstr>
      <vt:lpstr>Seminář k 6.výzvě MAS Prostějov venkov–IROP–Bezpečnost dopravy-II.</vt:lpstr>
      <vt:lpstr>6.výzva MAS Prostějov venkov–IROP–Bezpečnost dopravy-I.</vt:lpstr>
      <vt:lpstr>Oprávnění žadatelé </vt:lpstr>
      <vt:lpstr>Financování, realizace projektu</vt:lpstr>
      <vt:lpstr>Podporované aktivity</vt:lpstr>
      <vt:lpstr>Hlavní podporované aktivity</vt:lpstr>
      <vt:lpstr>Vedlejší podporované aktivity</vt:lpstr>
      <vt:lpstr>Prezentace aplikace PowerPoint</vt:lpstr>
      <vt:lpstr>Povinné přílohy žádosti</vt:lpstr>
      <vt:lpstr>Povinné přílohy žádosti</vt:lpstr>
      <vt:lpstr>Způsobilé výdaje hlavní aktivity (min. 85% czv)</vt:lpstr>
      <vt:lpstr>Způsobilé výdaje vedlejší aktivity (max. 15% czv)</vt:lpstr>
      <vt:lpstr>Způsobilé výdaje vedlejší aktivity (max. 15% czv)</vt:lpstr>
      <vt:lpstr>Nezpůsobilé výdaje - výběr</vt:lpstr>
      <vt:lpstr>Nezpůsobilé výdaje</vt:lpstr>
      <vt:lpstr>Průběh hodnocení</vt:lpstr>
      <vt:lpstr>Formální náležitosti a přijatelnost </vt:lpstr>
      <vt:lpstr>2.3 Věcné hodnocení – O1 Doprava a bezpečnost – B) Bezpečnost dopravy</vt:lpstr>
      <vt:lpstr>2.3 Věcné hodnocení – O1 Doprava a bezpečnost – B) Bezpečnost dopravy</vt:lpstr>
      <vt:lpstr>Závěrečné informace</vt:lpstr>
      <vt:lpstr>Průběh hodnocení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Uživatel</cp:lastModifiedBy>
  <cp:revision>91</cp:revision>
  <cp:lastPrinted>2018-12-03T08:14:56Z</cp:lastPrinted>
  <dcterms:created xsi:type="dcterms:W3CDTF">2017-10-23T09:01:12Z</dcterms:created>
  <dcterms:modified xsi:type="dcterms:W3CDTF">2018-12-04T11:14:37Z</dcterms:modified>
</cp:coreProperties>
</file>