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312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008" y="1"/>
            <a:ext cx="4301311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F7140-B3A1-48B0-81C6-6605E2B02B8C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379"/>
            <a:ext cx="4301312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008" y="6456379"/>
            <a:ext cx="4301311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2E30E-4BF1-4AA2-9620-15600EA256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075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4" cy="341064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7" y="0"/>
            <a:ext cx="4301544" cy="341064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8107062-CED3-4F99-8D49-0C051A63F9FC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2"/>
            <a:ext cx="7941310" cy="2676585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301544" cy="341064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7" y="6456613"/>
            <a:ext cx="4301544" cy="341064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47F245DA-81CB-47DF-B9A0-3D28107EB5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795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45DA-81CB-47DF-B9A0-3D28107EB5C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575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190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4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3911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3670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944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008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633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62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61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57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65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59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84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91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89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52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F012E-A395-47BE-BA39-3C0EABBA7D55}" type="datetimeFigureOut">
              <a:rPr lang="cs-CZ" smtClean="0"/>
              <a:t>31.08.2020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622B16-F245-4EF0-BB7B-C744448CC0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67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if.cz/irj/portal/anonymous/kontakty/regionalni-odbory" TargetMode="External"/><Relationship Id="rId2" Type="http://schemas.openxmlformats.org/officeDocument/2006/relationships/hyperlink" Target="http://eagri.cz/public/web/mze/farmar/portal-farmare-pro-nove-uzivatele/zadost-o-pristup-na-portal-eagr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zif.cz/cs/CmDocument?rid=/apa_anon/cs/dokumenty_ke_stazeni/prv2014/1475562015803/1475588210135.pdf" TargetMode="External"/><Relationship Id="rId5" Type="http://schemas.openxmlformats.org/officeDocument/2006/relationships/hyperlink" Target="mailto:podatelna@szif.cz" TargetMode="External"/><Relationship Id="rId4" Type="http://schemas.openxmlformats.org/officeDocument/2006/relationships/hyperlink" Target="http://www.szif.cz/irj/portal/anonymous/kontakty/kontakt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sz="3200" b="1" dirty="0"/>
              <a:t>PRV výzvu č. </a:t>
            </a:r>
            <a:r>
              <a:rPr lang="cs-CZ" sz="3200" b="1" dirty="0" smtClean="0"/>
              <a:t>3. </a:t>
            </a:r>
            <a:r>
              <a:rPr lang="cs-CZ" sz="3200" b="1" dirty="0"/>
              <a:t>k p</a:t>
            </a:r>
            <a:r>
              <a:rPr lang="cs-CZ" sz="3200" dirty="0"/>
              <a:t>ř</a:t>
            </a:r>
            <a:r>
              <a:rPr lang="cs-CZ" sz="3200" b="1" dirty="0"/>
              <a:t>edkládání žádostí o podporu v rámci operace 19.2.1 Programu rozvoje venkova 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 smtClean="0"/>
              <a:t>V rámci realizace SCLLD Prostějov venkov o.p.s. </a:t>
            </a:r>
          </a:p>
          <a:p>
            <a:pPr algn="ctr"/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3" y="4674211"/>
            <a:ext cx="10058400" cy="165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Jak podat žádost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Registrace žadatele do Portálu </a:t>
            </a:r>
            <a:r>
              <a:rPr lang="cs-CZ" dirty="0" smtClean="0"/>
              <a:t>farmáře:</a:t>
            </a:r>
          </a:p>
          <a:p>
            <a:pPr marL="0" indent="0">
              <a:buNone/>
            </a:pP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eagri.cz/public/web/mze/farmar/portal-farmare-pro-nove-uzivatele/zadost-o-pristup-na-portal-eagri.html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Přístup </a:t>
            </a:r>
            <a:r>
              <a:rPr lang="cs-CZ" dirty="0"/>
              <a:t>do Portálu farmáře (přihlašovací jméno a heslo) žadatel získá </a:t>
            </a:r>
            <a:r>
              <a:rPr lang="cs-CZ" dirty="0" smtClean="0"/>
              <a:t>podáním žádosti na </a:t>
            </a:r>
            <a:r>
              <a:rPr lang="cs-CZ" dirty="0"/>
              <a:t>podatelně </a:t>
            </a:r>
            <a:r>
              <a:rPr lang="cs-CZ" dirty="0">
                <a:hlinkClick r:id="rId3"/>
              </a:rPr>
              <a:t>Regionálních odborů SZIF</a:t>
            </a:r>
            <a:r>
              <a:rPr lang="cs-CZ" dirty="0"/>
              <a:t> a </a:t>
            </a:r>
            <a:r>
              <a:rPr lang="cs-CZ" dirty="0">
                <a:hlinkClick r:id="rId4"/>
              </a:rPr>
              <a:t>Centrály SZIF</a:t>
            </a:r>
            <a:r>
              <a:rPr lang="cs-CZ" dirty="0"/>
              <a:t>. Žadatel může podat žádost o přístup i prostřednictvím datové schránky </a:t>
            </a:r>
            <a:r>
              <a:rPr lang="cs-CZ" dirty="0" smtClean="0"/>
              <a:t>(jn2aiqd) nebo </a:t>
            </a:r>
            <a:r>
              <a:rPr lang="cs-CZ" dirty="0"/>
              <a:t>e-Podatelny s elektronickým </a:t>
            </a:r>
            <a:r>
              <a:rPr lang="cs-CZ" dirty="0" smtClean="0"/>
              <a:t>podpisem (</a:t>
            </a:r>
            <a:r>
              <a:rPr lang="cs-CZ" dirty="0" smtClean="0">
                <a:hlinkClick r:id="rId5"/>
              </a:rPr>
              <a:t>podatelna@szif.cz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Žadatel vygeneruje Žádost o dotaci (</a:t>
            </a:r>
            <a:r>
              <a:rPr lang="cs-CZ" dirty="0" err="1"/>
              <a:t>ŽoD</a:t>
            </a:r>
            <a:r>
              <a:rPr lang="cs-CZ" dirty="0"/>
              <a:t>) z účtu </a:t>
            </a:r>
            <a:r>
              <a:rPr lang="cs-CZ" dirty="0" smtClean="0"/>
              <a:t>na Portálu </a:t>
            </a:r>
            <a:r>
              <a:rPr lang="cs-CZ" dirty="0"/>
              <a:t>farmáře. Podrobný postup pro vygenerování a zaslání Žádosti o dotaci přes portál Farmáře naleznete na </a:t>
            </a:r>
            <a:r>
              <a:rPr lang="cs-CZ" dirty="0">
                <a:hlinkClick r:id="rId6" tooltip="odkaz se otevře do nového okna"/>
              </a:rPr>
              <a:t>webových stránkách SZIF</a:t>
            </a:r>
            <a:r>
              <a:rPr lang="cs-CZ" dirty="0"/>
              <a:t>. </a:t>
            </a:r>
          </a:p>
          <a:p>
            <a:r>
              <a:rPr lang="cs-CZ" dirty="0"/>
              <a:t>Žadatel vyplní a </a:t>
            </a:r>
            <a:r>
              <a:rPr lang="cs-CZ" dirty="0" smtClean="0"/>
              <a:t>odevzdá </a:t>
            </a:r>
            <a:r>
              <a:rPr lang="cs-CZ" dirty="0" err="1"/>
              <a:t>ŽoD</a:t>
            </a:r>
            <a:r>
              <a:rPr lang="cs-CZ" dirty="0"/>
              <a:t> v termínu příjmu žádostí </a:t>
            </a:r>
            <a:r>
              <a:rPr lang="cs-CZ" dirty="0" smtClean="0"/>
              <a:t>v kanceláři MAS. Předání oznámí telefonicky předem, ale není tím garantováno pořadí registrace. Projekty žadatelů budou registrovány v pořadí, ve kterém je žadatelé donesou do kanceláře MAS. Předání příloh, žádosti a podpis dokladů = registrace žádosti vyžaduje určitý čas.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211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Termíny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Žádost o dotaci se registruje samostatně za každou </a:t>
            </a:r>
            <a:r>
              <a:rPr lang="cs-CZ" dirty="0" err="1"/>
              <a:t>Fichi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/>
              <a:t>Za </a:t>
            </a:r>
            <a:r>
              <a:rPr lang="cs-CZ" dirty="0" err="1"/>
              <a:t>Fichi</a:t>
            </a:r>
            <a:r>
              <a:rPr lang="cs-CZ" dirty="0"/>
              <a:t> je v dané výzvě příjmu žádostí možné odevzdat pouze jednu Žádost o dotaci konkrétního žadatele. </a:t>
            </a:r>
          </a:p>
          <a:p>
            <a:r>
              <a:rPr lang="cs-CZ" dirty="0"/>
              <a:t>Žadatelem požadované bodové hodnocení vyplněné v ŽOD </a:t>
            </a:r>
            <a:r>
              <a:rPr lang="cs-CZ" b="1" dirty="0"/>
              <a:t>je závazné od zaregistrování ŽOD, žadatel jej v rámci administrace ani žádosti o změnu nesmí měnit </a:t>
            </a:r>
            <a:r>
              <a:rPr lang="cs-CZ" dirty="0"/>
              <a:t>(v případě, že žadatel bodové hodnocení nevyplní = žadatel body nepožaduje).</a:t>
            </a:r>
          </a:p>
          <a:p>
            <a:r>
              <a:rPr lang="cs-CZ" dirty="0" smtClean="0"/>
              <a:t>Žádost i její přílohy se kompletně nahrají do Portálu farmáře, jedinou výjimkou je objemná projektová dokumentace staveb – v portálu  zadáte, že bude podána v listinné formě. 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813525"/>
              </p:ext>
            </p:extLst>
          </p:nvPr>
        </p:nvGraphicFramePr>
        <p:xfrm>
          <a:off x="787915" y="1324113"/>
          <a:ext cx="8375505" cy="1212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6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125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Datum a čas vyhlášení výzvy MAS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 smtClean="0">
                          <a:effectLst/>
                        </a:rPr>
                        <a:t>3.1.2019 – 6.2.2019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2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23" y="228817"/>
            <a:ext cx="10268205" cy="6521840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1224501" y="3959750"/>
            <a:ext cx="1534602" cy="302149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693134" y="3912042"/>
            <a:ext cx="3101009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 smtClean="0"/>
              <a:t>Přes MAS č.14/000/0000/…….</a:t>
            </a:r>
          </a:p>
          <a:p>
            <a:pPr algn="ctr"/>
            <a:r>
              <a:rPr lang="cs-CZ" sz="1200" dirty="0" smtClean="0"/>
              <a:t>MAS Prostějov venkov o.p.s.</a:t>
            </a:r>
          </a:p>
          <a:p>
            <a:pPr algn="ctr"/>
            <a:r>
              <a:rPr lang="cs-CZ" sz="1200" dirty="0" smtClean="0"/>
              <a:t>Výzva č.1</a:t>
            </a:r>
            <a:endParaRPr lang="cs-CZ" sz="1200" dirty="0"/>
          </a:p>
        </p:txBody>
      </p:sp>
      <p:sp>
        <p:nvSpPr>
          <p:cNvPr id="7" name="Rámeček 6"/>
          <p:cNvSpPr/>
          <p:nvPr/>
        </p:nvSpPr>
        <p:spPr>
          <a:xfrm>
            <a:off x="5619750" y="3800475"/>
            <a:ext cx="3333750" cy="8477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00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28" y="409993"/>
            <a:ext cx="9708543" cy="6645800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5715000" y="5686425"/>
            <a:ext cx="2686050" cy="4286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810625" y="4100975"/>
            <a:ext cx="2981325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Vepsat název projektu a kliknout na generovat žádost. Žádost si stáhnete a uložíte do počítače, kde ji postupně vyplníte.</a:t>
            </a:r>
            <a:endParaRPr lang="cs-CZ" dirty="0"/>
          </a:p>
        </p:txBody>
      </p:sp>
      <p:sp>
        <p:nvSpPr>
          <p:cNvPr id="8" name="Rámeček 7"/>
          <p:cNvSpPr/>
          <p:nvPr/>
        </p:nvSpPr>
        <p:spPr>
          <a:xfrm>
            <a:off x="8820150" y="6605632"/>
            <a:ext cx="1485900" cy="504222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5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1" y="222637"/>
            <a:ext cx="10467627" cy="651211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ámeček 4"/>
          <p:cNvSpPr/>
          <p:nvPr/>
        </p:nvSpPr>
        <p:spPr>
          <a:xfrm>
            <a:off x="7667625" y="5810250"/>
            <a:ext cx="1457325" cy="33337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5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907" y="609600"/>
            <a:ext cx="11053987" cy="5432425"/>
          </a:xfrm>
          <a:prstGeom prst="rect">
            <a:avLst/>
          </a:prstGeom>
        </p:spPr>
      </p:pic>
      <p:sp>
        <p:nvSpPr>
          <p:cNvPr id="5" name="Rámeček 4"/>
          <p:cNvSpPr/>
          <p:nvPr/>
        </p:nvSpPr>
        <p:spPr>
          <a:xfrm>
            <a:off x="6477000" y="2133600"/>
            <a:ext cx="1390650" cy="50482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867651" y="2679481"/>
            <a:ext cx="4324350" cy="31393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Zde naleznete instruktážní list k vyplnění žádosti o dotaci.</a:t>
            </a:r>
          </a:p>
          <a:p>
            <a:r>
              <a:rPr lang="cs-CZ" dirty="0" smtClean="0"/>
              <a:t>Tlačítko kontrola vyplněných údajů použijte vždy před odevzdáním na MAS. </a:t>
            </a:r>
          </a:p>
          <a:p>
            <a:r>
              <a:rPr lang="cs-CZ" dirty="0" smtClean="0"/>
              <a:t>Nejedná se o s právnost obsahu kolonek formuláře, ale o kontrolu  zda jsou vyplněny všechny kolonky.</a:t>
            </a:r>
          </a:p>
          <a:p>
            <a:r>
              <a:rPr lang="cs-CZ" dirty="0" smtClean="0"/>
              <a:t>!!! Neoznačujte = neklikejte na připravit žádost pro elektronický podpis, žádost se uzavře a nelze ji dále měnit </a:t>
            </a:r>
            <a:r>
              <a:rPr lang="cs-CZ" smtClean="0"/>
              <a:t>a ukládat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391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087" y="502087"/>
            <a:ext cx="10940496" cy="5913649"/>
          </a:xfrm>
          <a:prstGeom prst="rect">
            <a:avLst/>
          </a:prstGeom>
        </p:spPr>
      </p:pic>
      <p:sp>
        <p:nvSpPr>
          <p:cNvPr id="7" name="Rámeček 6"/>
          <p:cNvSpPr/>
          <p:nvPr/>
        </p:nvSpPr>
        <p:spPr>
          <a:xfrm>
            <a:off x="333955" y="2655736"/>
            <a:ext cx="1311965" cy="38961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Rámeček 7"/>
          <p:cNvSpPr/>
          <p:nvPr/>
        </p:nvSpPr>
        <p:spPr>
          <a:xfrm>
            <a:off x="461176" y="5383033"/>
            <a:ext cx="1773141" cy="36576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0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1847</TotalTime>
  <Words>371</Words>
  <Application>Microsoft Office PowerPoint</Application>
  <PresentationFormat>Širokoúhlá obrazovka</PresentationFormat>
  <Paragraphs>26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Faseta</vt:lpstr>
      <vt:lpstr>PRV výzvu č. 3. k předkládání žádostí o podporu v rámci operace 19.2.1 Programu rozvoje venkova </vt:lpstr>
      <vt:lpstr> Jak podat žádost</vt:lpstr>
      <vt:lpstr>Termíny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 výzvu č. 1. k předkládání žádostí o podporu v rámci operace 19.2.1 Programu rozvoje venkova</dc:title>
  <dc:creator>NB-01</dc:creator>
  <cp:lastModifiedBy>Uživatel</cp:lastModifiedBy>
  <cp:revision>24</cp:revision>
  <cp:lastPrinted>2019-01-15T12:19:35Z</cp:lastPrinted>
  <dcterms:created xsi:type="dcterms:W3CDTF">2017-01-10T11:36:36Z</dcterms:created>
  <dcterms:modified xsi:type="dcterms:W3CDTF">2019-01-15T12:20:12Z</dcterms:modified>
</cp:coreProperties>
</file>