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4" r:id="rId1"/>
  </p:sldMasterIdLst>
  <p:handoutMasterIdLst>
    <p:handoutMasterId r:id="rId32"/>
  </p:handoutMasterIdLst>
  <p:sldIdLst>
    <p:sldId id="256" r:id="rId2"/>
    <p:sldId id="257" r:id="rId3"/>
    <p:sldId id="280" r:id="rId4"/>
    <p:sldId id="303" r:id="rId5"/>
    <p:sldId id="304" r:id="rId6"/>
    <p:sldId id="305" r:id="rId7"/>
    <p:sldId id="262" r:id="rId8"/>
    <p:sldId id="267" r:id="rId9"/>
    <p:sldId id="309" r:id="rId10"/>
    <p:sldId id="307" r:id="rId11"/>
    <p:sldId id="271" r:id="rId12"/>
    <p:sldId id="278" r:id="rId13"/>
    <p:sldId id="312" r:id="rId14"/>
    <p:sldId id="314" r:id="rId15"/>
    <p:sldId id="281" r:id="rId16"/>
    <p:sldId id="279" r:id="rId17"/>
    <p:sldId id="289" r:id="rId18"/>
    <p:sldId id="294" r:id="rId19"/>
    <p:sldId id="310" r:id="rId20"/>
    <p:sldId id="276" r:id="rId21"/>
    <p:sldId id="259" r:id="rId22"/>
    <p:sldId id="263" r:id="rId23"/>
    <p:sldId id="264" r:id="rId24"/>
    <p:sldId id="260" r:id="rId25"/>
    <p:sldId id="313" r:id="rId26"/>
    <p:sldId id="261" r:id="rId27"/>
    <p:sldId id="273" r:id="rId28"/>
    <p:sldId id="272" r:id="rId29"/>
    <p:sldId id="265" r:id="rId30"/>
    <p:sldId id="311" r:id="rId31"/>
  </p:sldIdLst>
  <p:sldSz cx="12192000" cy="6858000"/>
  <p:notesSz cx="9866313" cy="67357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47C9555D-8EFA-4025-96A7-AD47016EC0ED}">
          <p14:sldIdLst>
            <p14:sldId id="256"/>
            <p14:sldId id="257"/>
            <p14:sldId id="280"/>
            <p14:sldId id="303"/>
            <p14:sldId id="304"/>
            <p14:sldId id="305"/>
            <p14:sldId id="262"/>
            <p14:sldId id="267"/>
            <p14:sldId id="309"/>
            <p14:sldId id="307"/>
            <p14:sldId id="271"/>
            <p14:sldId id="278"/>
            <p14:sldId id="312"/>
            <p14:sldId id="314"/>
            <p14:sldId id="281"/>
            <p14:sldId id="279"/>
            <p14:sldId id="289"/>
            <p14:sldId id="294"/>
            <p14:sldId id="310"/>
            <p14:sldId id="276"/>
            <p14:sldId id="259"/>
            <p14:sldId id="263"/>
            <p14:sldId id="264"/>
            <p14:sldId id="260"/>
            <p14:sldId id="313"/>
            <p14:sldId id="261"/>
            <p14:sldId id="273"/>
            <p14:sldId id="272"/>
            <p14:sldId id="265"/>
            <p14:sldId id="3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588628" y="0"/>
            <a:ext cx="4275402" cy="337958"/>
          </a:xfrm>
          <a:prstGeom prst="rect">
            <a:avLst/>
          </a:prstGeom>
        </p:spPr>
        <p:txBody>
          <a:bodyPr vert="horz" lIns="91440" tIns="45720" rIns="91440" bIns="45720" rtlCol="0"/>
          <a:lstStyle>
            <a:lvl1pPr algn="r">
              <a:defRPr sz="1200"/>
            </a:lvl1pPr>
          </a:lstStyle>
          <a:p>
            <a:fld id="{B51CC9AD-F382-4E39-A217-FB70F1C1BFA7}" type="datetimeFigureOut">
              <a:rPr lang="cs-CZ" smtClean="0"/>
              <a:t>05.02.2024</a:t>
            </a:fld>
            <a:endParaRPr lang="cs-CZ"/>
          </a:p>
        </p:txBody>
      </p:sp>
      <p:sp>
        <p:nvSpPr>
          <p:cNvPr id="4" name="Zástupný symbol pro zápatí 3"/>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77298B4B-A73D-4C88-876D-C995CD479CD9}" type="slidenum">
              <a:rPr lang="cs-CZ" smtClean="0"/>
              <a:t>‹#›</a:t>
            </a:fld>
            <a:endParaRPr lang="cs-CZ"/>
          </a:p>
        </p:txBody>
      </p:sp>
    </p:spTree>
    <p:extLst>
      <p:ext uri="{BB962C8B-B14F-4D97-AF65-F5344CB8AC3E}">
        <p14:creationId xmlns:p14="http://schemas.microsoft.com/office/powerpoint/2010/main" val="31776396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6941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50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5127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pPr/>
              <a:t>2/5/2024</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47274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9952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92513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8" name="Zástupný symbol pro zápatí 7"/>
          <p:cNvSpPr>
            <a:spLocks noGrp="1"/>
          </p:cNvSpPr>
          <p:nvPr>
            <p:ph type="ftr" sz="quarter" idx="11"/>
          </p:nvPr>
        </p:nvSpPr>
        <p:spPr/>
        <p:txBody>
          <a:bodyPr/>
          <a:lstStyle/>
          <a:p>
            <a:endParaRPr lang="en-US" dirty="0"/>
          </a:p>
        </p:txBody>
      </p:sp>
      <p:sp>
        <p:nvSpPr>
          <p:cNvPr id="9" name="Zástupný symbol pro číslo snímku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780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4" name="Zástupný symbol pro zápatí 3"/>
          <p:cNvSpPr>
            <a:spLocks noGrp="1"/>
          </p:cNvSpPr>
          <p:nvPr>
            <p:ph type="ftr" sz="quarter" idx="11"/>
          </p:nvPr>
        </p:nvSpPr>
        <p:spPr/>
        <p:txBody>
          <a:bodyPr/>
          <a:lstStyle/>
          <a:p>
            <a:endParaRPr lang="en-US" dirty="0"/>
          </a:p>
        </p:txBody>
      </p:sp>
      <p:sp>
        <p:nvSpPr>
          <p:cNvPr id="5" name="Zástupný symbol pro číslo snímku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1287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3" name="Zástupný symbol pro zápatí 2"/>
          <p:cNvSpPr>
            <a:spLocks noGrp="1"/>
          </p:cNvSpPr>
          <p:nvPr>
            <p:ph type="ftr" sz="quarter" idx="11"/>
          </p:nvPr>
        </p:nvSpPr>
        <p:spPr/>
        <p:txBody>
          <a:bodyPr/>
          <a:lstStyle/>
          <a:p>
            <a:endParaRPr lang="en-US" dirty="0"/>
          </a:p>
        </p:txBody>
      </p:sp>
      <p:sp>
        <p:nvSpPr>
          <p:cNvPr id="4" name="Zástupný symbol pro číslo snímku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5680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8A87A34-81AB-432B-8DAE-1953F412C126}" type="datetimeFigureOut">
              <a:rPr lang="en-US" smtClean="0"/>
              <a:t>2/5/2024</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702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8A87A34-81AB-432B-8DAE-1953F412C126}" type="datetimeFigureOut">
              <a:rPr lang="en-US" smtClean="0"/>
              <a:pPr/>
              <a:t>2/5/2024</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1194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2/5/2024</a:t>
            </a:fld>
            <a:endParaRPr lang="en-US" dirty="0"/>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89536510"/>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aspvvenkov.cz/strategie-clld/p-ramec-prv-2014-2020/vyzvy-prv-2024/"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maspvvenkov.cz/" TargetMode="External"/><Relationship Id="rId2" Type="http://schemas.openxmlformats.org/officeDocument/2006/relationships/hyperlink" Target="mailto:maspvvenkov@seznam.cz"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pPr algn="ctr"/>
            <a:r>
              <a:rPr lang="cs-CZ" sz="4000" dirty="0">
                <a:latin typeface="Calibri" panose="020F0502020204030204" pitchFamily="34" charset="0"/>
                <a:cs typeface="Calibri" panose="020F0502020204030204" pitchFamily="34" charset="0"/>
              </a:rPr>
              <a:t>Seminář k  výzvě </a:t>
            </a:r>
            <a:r>
              <a:rPr lang="cs-CZ" sz="4000" dirty="0" smtClean="0">
                <a:latin typeface="Calibri" panose="020F0502020204030204" pitchFamily="34" charset="0"/>
                <a:cs typeface="Calibri" panose="020F0502020204030204" pitchFamily="34" charset="0"/>
              </a:rPr>
              <a:t>8. </a:t>
            </a:r>
            <a:r>
              <a:rPr lang="cs-CZ" sz="4000" dirty="0">
                <a:latin typeface="Calibri" panose="020F0502020204030204" pitchFamily="34" charset="0"/>
                <a:cs typeface="Calibri" panose="020F0502020204030204" pitchFamily="34" charset="0"/>
              </a:rPr>
              <a:t>PRV</a:t>
            </a:r>
          </a:p>
        </p:txBody>
      </p:sp>
      <p:sp>
        <p:nvSpPr>
          <p:cNvPr id="3" name="Podnadpis 2"/>
          <p:cNvSpPr>
            <a:spLocks noGrp="1"/>
          </p:cNvSpPr>
          <p:nvPr>
            <p:ph type="subTitle" idx="1"/>
          </p:nvPr>
        </p:nvSpPr>
        <p:spPr/>
        <p:txBody>
          <a:bodyPr/>
          <a:lstStyle/>
          <a:p>
            <a:r>
              <a:rPr lang="cs-CZ" dirty="0" smtClean="0"/>
              <a:t>V Mostkovicích 10.1.2024</a:t>
            </a:r>
          </a:p>
          <a:p>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8588" y="5349875"/>
            <a:ext cx="8314824" cy="1009666"/>
          </a:xfrm>
          <a:prstGeom prst="rect">
            <a:avLst/>
          </a:prstGeom>
        </p:spPr>
      </p:pic>
    </p:spTree>
    <p:extLst>
      <p:ext uri="{BB962C8B-B14F-4D97-AF65-F5344CB8AC3E}">
        <p14:creationId xmlns:p14="http://schemas.microsoft.com/office/powerpoint/2010/main" val="779101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05649"/>
          </a:xfrm>
        </p:spPr>
        <p:txBody>
          <a:bodyPr>
            <a:normAutofit/>
          </a:bodyPr>
          <a:lstStyle/>
          <a:p>
            <a:r>
              <a:rPr lang="cs-CZ" sz="3600" dirty="0"/>
              <a:t>Administrace na RO SZIF</a:t>
            </a:r>
          </a:p>
        </p:txBody>
      </p:sp>
      <p:sp>
        <p:nvSpPr>
          <p:cNvPr id="3" name="Zástupný symbol pro obsah 2"/>
          <p:cNvSpPr>
            <a:spLocks noGrp="1"/>
          </p:cNvSpPr>
          <p:nvPr>
            <p:ph idx="1"/>
          </p:nvPr>
        </p:nvSpPr>
        <p:spPr>
          <a:xfrm>
            <a:off x="838200" y="1170774"/>
            <a:ext cx="10515600" cy="5006189"/>
          </a:xfrm>
        </p:spPr>
        <p:txBody>
          <a:bodyPr>
            <a:normAutofit/>
          </a:bodyPr>
          <a:lstStyle/>
          <a:p>
            <a:r>
              <a:rPr lang="cs-CZ" sz="2400" dirty="0"/>
              <a:t>RO SZIF ověří administrativní kontrolu, kontrolu přijatelnosti, kontrolu dalších podmínek po zaregistrování  ŽOD (malý marketing do 70  kalendářních dní). U projektů  nad 500 000 Kč i dokumentů k výběru  dodavatele až po jejich předložení ( do 140 kal. dní).</a:t>
            </a:r>
          </a:p>
          <a:p>
            <a:r>
              <a:rPr lang="cs-CZ" sz="2400" dirty="0"/>
              <a:t>SZIF vyzve žadatele k doplnění opravitelných nedostatků</a:t>
            </a:r>
          </a:p>
          <a:p>
            <a:r>
              <a:rPr lang="cs-CZ" sz="2400" b="1" dirty="0"/>
              <a:t>Oprava se e-mailem podá </a:t>
            </a:r>
            <a:r>
              <a:rPr lang="cs-CZ" sz="2400" b="1" dirty="0" smtClean="0"/>
              <a:t>nejprve na </a:t>
            </a:r>
            <a:r>
              <a:rPr lang="cs-CZ" sz="2400" b="1" dirty="0"/>
              <a:t>MAS</a:t>
            </a:r>
            <a:r>
              <a:rPr lang="cs-CZ" sz="2400" dirty="0"/>
              <a:t>, která zkontroluje ŽOD, případně vyzve k doplnění opravených údajů</a:t>
            </a:r>
          </a:p>
          <a:p>
            <a:r>
              <a:rPr lang="cs-CZ" sz="2400" dirty="0"/>
              <a:t>Zkontrolované správně doplněné Žádosti o dotaci MAS elektronicky podepíše a s přílohami předá žadateli </a:t>
            </a:r>
          </a:p>
          <a:p>
            <a:r>
              <a:rPr lang="cs-CZ" sz="2400" dirty="0"/>
              <a:t>Žadatel pošle doplněnou dokumentaci přes Portál farmáře na RO SZIF nejpozději v termínu stanoveném SZIF v Žádosti o doplnění (21 dnů)</a:t>
            </a:r>
          </a:p>
          <a:p>
            <a:r>
              <a:rPr lang="cs-CZ" sz="2400" dirty="0"/>
              <a:t>Neodstranění = ukončení administrace projektu na SZIF</a:t>
            </a:r>
            <a:endParaRPr lang="cs-CZ" dirty="0"/>
          </a:p>
          <a:p>
            <a:pPr marL="0" indent="0">
              <a:buNone/>
            </a:pPr>
            <a:endParaRPr lang="cs-CZ" dirty="0"/>
          </a:p>
          <a:p>
            <a:pPr marL="0" indent="0">
              <a:buNone/>
            </a:pPr>
            <a:endParaRPr lang="cs-CZ" dirty="0"/>
          </a:p>
          <a:p>
            <a:pPr marL="0" indent="0">
              <a:buNone/>
            </a:pPr>
            <a:endParaRPr lang="cs-CZ" dirty="0"/>
          </a:p>
          <a:p>
            <a:pPr marL="0" indent="0">
              <a:buNone/>
            </a:pPr>
            <a:endParaRPr lang="cs-CZ" dirty="0"/>
          </a:p>
          <a:p>
            <a:pPr marL="0" indent="0">
              <a:buNone/>
            </a:pP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815798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70006"/>
          </a:xfrm>
        </p:spPr>
        <p:txBody>
          <a:bodyPr>
            <a:normAutofit fontScale="90000"/>
          </a:bodyPr>
          <a:lstStyle/>
          <a:p>
            <a:r>
              <a:rPr lang="cs-CZ" sz="4400" dirty="0"/>
              <a:t>Dohoda o poskytnutí dotace</a:t>
            </a:r>
          </a:p>
        </p:txBody>
      </p:sp>
      <p:sp>
        <p:nvSpPr>
          <p:cNvPr id="3" name="Zástupný symbol pro obsah 2"/>
          <p:cNvSpPr>
            <a:spLocks noGrp="1"/>
          </p:cNvSpPr>
          <p:nvPr>
            <p:ph idx="1"/>
          </p:nvPr>
        </p:nvSpPr>
        <p:spPr>
          <a:xfrm>
            <a:off x="1024128" y="1330036"/>
            <a:ext cx="9720073" cy="4979324"/>
          </a:xfrm>
        </p:spPr>
        <p:txBody>
          <a:bodyPr/>
          <a:lstStyle/>
          <a:p>
            <a:r>
              <a:rPr lang="cs-CZ" dirty="0"/>
              <a:t>Schvalování Žádostí o dotaci provádí SZIF u projektů, které prošly kladně jeho  kontrolou  a to ve dvou vlnách za každou MAS. Nejdříve jsou schvalovány Žádosti o dotaci do 500 000 Kč, následně Žádosti o dotaci s výběrovým/zadávacím řízením.</a:t>
            </a:r>
          </a:p>
          <a:p>
            <a:r>
              <a:rPr lang="cs-CZ" dirty="0"/>
              <a:t>Schválené žádosti  zveřejňují v seznamu na </a:t>
            </a:r>
            <a:r>
              <a:rPr lang="cs-CZ" dirty="0">
                <a:hlinkClick r:id="rId2"/>
              </a:rPr>
              <a:t>www.szif.cz</a:t>
            </a:r>
            <a:endParaRPr lang="cs-CZ" dirty="0"/>
          </a:p>
          <a:p>
            <a:r>
              <a:rPr lang="cs-CZ" dirty="0"/>
              <a:t>Po schválení je žadatel  prostřednictvím datové schránky/Portálu farmáře vyzván k předložení příloh k podpisu Dohody.</a:t>
            </a:r>
          </a:p>
          <a:p>
            <a:r>
              <a:rPr lang="cs-CZ" dirty="0"/>
              <a:t>Dohodu podepisuje osobně na RO SZIF.  Schůzku musí sjednat telefonicky předem. </a:t>
            </a: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194567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fontScale="90000"/>
          </a:bodyPr>
          <a:lstStyle/>
          <a:p>
            <a:r>
              <a:rPr lang="cs-CZ" dirty="0"/>
              <a:t>Podpora de </a:t>
            </a:r>
            <a:r>
              <a:rPr lang="cs-CZ" dirty="0" err="1"/>
              <a:t>minimis</a:t>
            </a:r>
            <a:endParaRPr lang="cs-CZ" sz="4400"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896554147"/>
              </p:ext>
            </p:extLst>
          </p:nvPr>
        </p:nvGraphicFramePr>
        <p:xfrm>
          <a:off x="944880" y="1205345"/>
          <a:ext cx="9720263" cy="741680"/>
        </p:xfrm>
        <a:graphic>
          <a:graphicData uri="http://schemas.openxmlformats.org/drawingml/2006/table">
            <a:tbl>
              <a:tblPr firstRow="1" bandRow="1">
                <a:tableStyleId>{5C22544A-7EE6-4342-B048-85BDC9FD1C3A}</a:tableStyleId>
              </a:tblPr>
              <a:tblGrid>
                <a:gridCol w="4520127">
                  <a:extLst>
                    <a:ext uri="{9D8B030D-6E8A-4147-A177-3AD203B41FA5}">
                      <a16:colId xmlns:a16="http://schemas.microsoft.com/office/drawing/2014/main" val="1537770900"/>
                    </a:ext>
                  </a:extLst>
                </a:gridCol>
                <a:gridCol w="3141964">
                  <a:extLst>
                    <a:ext uri="{9D8B030D-6E8A-4147-A177-3AD203B41FA5}">
                      <a16:colId xmlns:a16="http://schemas.microsoft.com/office/drawing/2014/main" val="809640063"/>
                    </a:ext>
                  </a:extLst>
                </a:gridCol>
                <a:gridCol w="2058172">
                  <a:extLst>
                    <a:ext uri="{9D8B030D-6E8A-4147-A177-3AD203B41FA5}">
                      <a16:colId xmlns:a16="http://schemas.microsoft.com/office/drawing/2014/main" val="478240810"/>
                    </a:ext>
                  </a:extLst>
                </a:gridCol>
              </a:tblGrid>
              <a:tr h="370840">
                <a:tc>
                  <a:txBody>
                    <a:bodyPr/>
                    <a:lstStyle/>
                    <a:p>
                      <a:r>
                        <a:rPr lang="cs-CZ" dirty="0"/>
                        <a:t>Oblast podpory</a:t>
                      </a:r>
                    </a:p>
                  </a:txBody>
                  <a:tcPr/>
                </a:tc>
                <a:tc gridSpan="2">
                  <a:txBody>
                    <a:bodyPr/>
                    <a:lstStyle/>
                    <a:p>
                      <a:pPr algn="ctr"/>
                      <a:r>
                        <a:rPr lang="cs-CZ" dirty="0"/>
                        <a:t>Režim podpory</a:t>
                      </a:r>
                    </a:p>
                  </a:txBody>
                  <a:tcPr/>
                </a:tc>
                <a:tc hMerge="1">
                  <a:txBody>
                    <a:bodyPr/>
                    <a:lstStyle/>
                    <a:p>
                      <a:endParaRPr lang="cs-CZ" dirty="0"/>
                    </a:p>
                  </a:txBody>
                  <a:tcPr/>
                </a:tc>
                <a:extLst>
                  <a:ext uri="{0D108BD9-81ED-4DB2-BD59-A6C34878D82A}">
                    <a16:rowId xmlns:a16="http://schemas.microsoft.com/office/drawing/2014/main" val="243216823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cs-CZ" b="0" noProof="0" dirty="0"/>
                        <a:t>f) Kulturní a spolková zařízení včetně knihoven</a:t>
                      </a:r>
                    </a:p>
                  </a:txBody>
                  <a:tcPr/>
                </a:tc>
                <a:tc>
                  <a:txBody>
                    <a:bodyPr/>
                    <a:lstStyle/>
                    <a:p>
                      <a:r>
                        <a:rPr lang="cs-CZ" b="0" dirty="0" smtClean="0"/>
                        <a:t>nezakládá</a:t>
                      </a:r>
                      <a:r>
                        <a:rPr lang="cs-CZ" b="0" baseline="0" dirty="0" smtClean="0"/>
                        <a:t> veřejnou  podporu</a:t>
                      </a:r>
                      <a:endParaRPr lang="en-US"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de </a:t>
                      </a:r>
                      <a:r>
                        <a:rPr lang="cs-CZ" b="0" dirty="0" err="1"/>
                        <a:t>minimis</a:t>
                      </a:r>
                      <a:endParaRPr lang="en-US" b="0" dirty="0"/>
                    </a:p>
                  </a:txBody>
                  <a:tcPr/>
                </a:tc>
                <a:extLst>
                  <a:ext uri="{0D108BD9-81ED-4DB2-BD59-A6C34878D82A}">
                    <a16:rowId xmlns:a16="http://schemas.microsoft.com/office/drawing/2014/main" val="2592768349"/>
                  </a:ext>
                </a:extLst>
              </a:tr>
            </a:tbl>
          </a:graphicData>
        </a:graphic>
      </p:graphicFrame>
      <p:sp>
        <p:nvSpPr>
          <p:cNvPr id="5" name="Obdélník 4"/>
          <p:cNvSpPr/>
          <p:nvPr/>
        </p:nvSpPr>
        <p:spPr>
          <a:xfrm>
            <a:off x="478972" y="1947025"/>
            <a:ext cx="11103427" cy="4154984"/>
          </a:xfrm>
          <a:prstGeom prst="rect">
            <a:avLst/>
          </a:prstGeom>
        </p:spPr>
        <p:txBody>
          <a:bodyPr wrap="square">
            <a:spAutoFit/>
          </a:bodyPr>
          <a:lstStyle/>
          <a:p>
            <a:r>
              <a:rPr lang="cs-CZ" sz="2400" dirty="0" smtClean="0"/>
              <a:t>Poskytování </a:t>
            </a:r>
            <a:r>
              <a:rPr lang="cs-CZ" sz="2400" dirty="0"/>
              <a:t>upravují čtyři nařízení (EU), lišící se odvětvími, do kterých je podpora směřována, a limitní částkou (stropem</a:t>
            </a:r>
            <a:r>
              <a:rPr lang="cs-CZ" sz="2400" dirty="0" smtClean="0"/>
              <a:t>).</a:t>
            </a:r>
          </a:p>
          <a:p>
            <a:r>
              <a:rPr lang="cs-CZ" sz="2400" dirty="0" smtClean="0"/>
              <a:t>Uvádí se pro </a:t>
            </a:r>
            <a:r>
              <a:rPr lang="cs-CZ" sz="2400" u="sng" dirty="0"/>
              <a:t>jeden podnik za </a:t>
            </a:r>
            <a:r>
              <a:rPr lang="cs-CZ" sz="2400" b="1" u="sng" dirty="0"/>
              <a:t>rozhodné </a:t>
            </a:r>
            <a:r>
              <a:rPr lang="cs-CZ" sz="2400" b="1" u="sng" dirty="0" smtClean="0"/>
              <a:t>období </a:t>
            </a:r>
            <a:r>
              <a:rPr lang="cs-CZ" sz="2400" u="sng" dirty="0" smtClean="0"/>
              <a:t>- </a:t>
            </a:r>
            <a:r>
              <a:rPr lang="cs-CZ" sz="2400" dirty="0" smtClean="0"/>
              <a:t> 3 </a:t>
            </a:r>
            <a:r>
              <a:rPr lang="cs-CZ" sz="2400" u="sng" dirty="0" smtClean="0"/>
              <a:t>po </a:t>
            </a:r>
            <a:r>
              <a:rPr lang="cs-CZ" sz="2400" u="sng" dirty="0"/>
              <a:t>sobě </a:t>
            </a:r>
            <a:r>
              <a:rPr lang="cs-CZ" sz="2400" u="sng" dirty="0" smtClean="0"/>
              <a:t>následující účetní období</a:t>
            </a:r>
          </a:p>
          <a:p>
            <a:r>
              <a:rPr lang="cs-CZ" sz="2400" dirty="0" smtClean="0"/>
              <a:t>Vždy </a:t>
            </a:r>
            <a:r>
              <a:rPr lang="cs-CZ" sz="2400" dirty="0"/>
              <a:t>se jedná o současné období a dvě předcházející. </a:t>
            </a:r>
            <a:r>
              <a:rPr lang="cs-CZ" sz="2400" dirty="0" smtClean="0"/>
              <a:t>Celková </a:t>
            </a:r>
            <a:r>
              <a:rPr lang="cs-CZ" sz="2400" dirty="0"/>
              <a:t>poskytnutá podpora na jeden subjekt za rozhodné období </a:t>
            </a:r>
            <a:r>
              <a:rPr lang="cs-CZ" sz="2400" dirty="0" smtClean="0"/>
              <a:t>nesmí nepřesáhnout </a:t>
            </a:r>
            <a:r>
              <a:rPr lang="cs-CZ" sz="2400" dirty="0"/>
              <a:t>200 000 EUR.</a:t>
            </a:r>
          </a:p>
          <a:p>
            <a:r>
              <a:rPr lang="cs-CZ" sz="2400" dirty="0"/>
              <a:t>V ČR se zaznamenává do Centrálního registru podpor malého rozsahu. Údaje zapisuje poskytovatel podpory malého rozsahu. </a:t>
            </a:r>
          </a:p>
          <a:p>
            <a:r>
              <a:rPr lang="cs-CZ" sz="2400" dirty="0" smtClean="0"/>
              <a:t> </a:t>
            </a:r>
            <a:r>
              <a:rPr lang="cs-CZ" sz="2400" dirty="0"/>
              <a:t>https://eagri.cz/public/web/mze/dotace/verejna-podpora-a-de-minimis/podpora-de-minimis/</a:t>
            </a:r>
          </a:p>
          <a:p>
            <a:pPr lvl="0"/>
            <a:r>
              <a:rPr lang="cs-CZ" sz="2400" dirty="0" smtClean="0">
                <a:solidFill>
                  <a:srgbClr val="C00000"/>
                </a:solidFill>
              </a:rPr>
              <a:t>Nařízení </a:t>
            </a:r>
            <a:r>
              <a:rPr lang="cs-CZ" sz="2400" dirty="0">
                <a:solidFill>
                  <a:srgbClr val="C00000"/>
                </a:solidFill>
              </a:rPr>
              <a:t>Komise (EU) č. </a:t>
            </a:r>
            <a:r>
              <a:rPr lang="cs-CZ" sz="2400" b="1" dirty="0">
                <a:solidFill>
                  <a:srgbClr val="C00000"/>
                </a:solidFill>
              </a:rPr>
              <a:t>1407/2013</a:t>
            </a:r>
            <a:r>
              <a:rPr lang="cs-CZ" sz="2400" dirty="0">
                <a:solidFill>
                  <a:srgbClr val="C00000"/>
                </a:solidFill>
              </a:rPr>
              <a:t> ze dne 18. prosince 2013 o použití článků 107 a 108 Smlouvy o fungování Evropské unie na podporu </a:t>
            </a:r>
            <a:r>
              <a:rPr lang="cs-CZ" sz="2400" i="1" dirty="0">
                <a:solidFill>
                  <a:srgbClr val="C00000"/>
                </a:solidFill>
              </a:rPr>
              <a:t>de </a:t>
            </a:r>
            <a:r>
              <a:rPr lang="cs-CZ" sz="2400" i="1" dirty="0" err="1">
                <a:solidFill>
                  <a:srgbClr val="C00000"/>
                </a:solidFill>
              </a:rPr>
              <a:t>minimis</a:t>
            </a:r>
            <a:r>
              <a:rPr lang="cs-CZ" sz="2400" dirty="0">
                <a:solidFill>
                  <a:srgbClr val="C00000"/>
                </a:solidFill>
              </a:rPr>
              <a:t> </a:t>
            </a:r>
            <a:r>
              <a:rPr lang="cs-CZ" sz="2400" dirty="0" smtClean="0">
                <a:solidFill>
                  <a:srgbClr val="C00000"/>
                </a:solidFill>
              </a:rPr>
              <a:t>-</a:t>
            </a:r>
            <a:endParaRPr lang="cs-CZ" sz="2400"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4063219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stretch>
            <a:fillRect/>
          </a:stretch>
        </p:blipFill>
        <p:spPr>
          <a:xfrm>
            <a:off x="1171576" y="124108"/>
            <a:ext cx="8320768" cy="6325071"/>
          </a:xfrm>
          <a:prstGeom prst="rect">
            <a:avLst/>
          </a:prstGeom>
        </p:spPr>
      </p:pic>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155191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Projekt  nezakládá veřejnou  podporu</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smtClean="0"/>
              <a:t>V </a:t>
            </a:r>
            <a:r>
              <a:rPr lang="cs-CZ" sz="2400" dirty="0" smtClean="0"/>
              <a:t>ŽÁDOSTI  NA STR. </a:t>
            </a:r>
            <a:r>
              <a:rPr lang="cs-CZ" sz="2400" dirty="0"/>
              <a:t>B</a:t>
            </a:r>
            <a:r>
              <a:rPr lang="cs-CZ" sz="2400" dirty="0" smtClean="0"/>
              <a:t>1  DOBŘE ODŮVODNIT LOKÁLNÍ CHARAKTER. </a:t>
            </a:r>
            <a:endParaRPr lang="cs-CZ" sz="2400" dirty="0"/>
          </a:p>
          <a:p>
            <a:r>
              <a:rPr lang="cs-CZ" sz="2400" dirty="0"/>
              <a:t>příjemce dodává zboží/službu na omezeném území v rámci České republiky, </a:t>
            </a:r>
          </a:p>
          <a:p>
            <a:r>
              <a:rPr lang="cs-CZ" sz="2400" dirty="0"/>
              <a:t>o není pravděpodobné, že by podpořené zboží/služby přilákaly zákazníky z ostatních členských států, </a:t>
            </a:r>
          </a:p>
          <a:p>
            <a:r>
              <a:rPr lang="cs-CZ" sz="2400" dirty="0"/>
              <a:t>o poskytnutí podpory má nanejvýš nepatrný předvídatelný vliv na přeshraniční investice v dané oblasti nebo na možnost usazování podniků v rámci jednotného trhu (tj. skutečnost, že je podpora poskytnuta, nesmí mít větší než nepatrný vliv na rozhodování soutěžitelů z jiných členských států, zda uskuteční investici v České republice). </a:t>
            </a: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3975516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9" y="113884"/>
            <a:ext cx="9720072" cy="869511"/>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917832"/>
            <a:ext cx="9720073" cy="4854633"/>
          </a:xfrm>
        </p:spPr>
        <p:txBody>
          <a:bodyPr>
            <a:noAutofit/>
          </a:bodyPr>
          <a:lstStyle/>
          <a:p>
            <a:pPr marL="0" indent="0" algn="just">
              <a:lnSpc>
                <a:spcPct val="100000"/>
              </a:lnSpc>
              <a:spcBef>
                <a:spcPts val="0"/>
              </a:spcBef>
              <a:buNone/>
            </a:pPr>
            <a:r>
              <a:rPr lang="cs-CZ" sz="2000" b="1" dirty="0"/>
              <a:t>Investice do staveb a vybavení pro kulturní a spolkovou činnost (obecní, kulturní, spolkové a víceúčelové domy, společenské, koncertní a divadelní sály, kina, klubovny, sokolovny a orlovny) včetně obecních knihoven.</a:t>
            </a:r>
          </a:p>
          <a:p>
            <a:pPr marL="0" indent="0">
              <a:lnSpc>
                <a:spcPct val="100000"/>
              </a:lnSpc>
              <a:spcBef>
                <a:spcPts val="0"/>
              </a:spcBef>
              <a:buNone/>
            </a:pPr>
            <a:r>
              <a:rPr lang="cs-CZ" sz="2000" dirty="0">
                <a:ea typeface="Verdana" panose="020B0604030504040204" pitchFamily="34" charset="0"/>
              </a:rPr>
              <a:t>Žadatel:</a:t>
            </a:r>
            <a:r>
              <a:rPr lang="cs-CZ" sz="2000" dirty="0"/>
              <a:t> obec, svazek obcí, příspěvková organizace jimi zřízená, NNO – spolek, ústav, OPS, registrovaná  církev …</a:t>
            </a:r>
          </a:p>
          <a:p>
            <a:pPr marL="0" indent="0">
              <a:lnSpc>
                <a:spcPct val="100000"/>
              </a:lnSpc>
              <a:spcBef>
                <a:spcPts val="0"/>
              </a:spcBef>
              <a:buNone/>
            </a:pPr>
            <a:r>
              <a:rPr lang="cs-CZ" sz="2000" b="1" dirty="0"/>
              <a:t>Dotace: 80%</a:t>
            </a:r>
          </a:p>
          <a:p>
            <a:pPr marL="0" indent="0">
              <a:lnSpc>
                <a:spcPct val="100000"/>
              </a:lnSpc>
              <a:spcBef>
                <a:spcPts val="0"/>
              </a:spcBef>
              <a:buNone/>
            </a:pPr>
            <a:r>
              <a:rPr lang="cs-CZ" sz="2000" u="sng" dirty="0"/>
              <a:t>Způsobilé výdaje:</a:t>
            </a:r>
            <a:r>
              <a:rPr lang="cs-CZ" sz="2000" dirty="0"/>
              <a:t> </a:t>
            </a:r>
            <a:r>
              <a:rPr lang="cs-CZ" sz="2000" b="1" dirty="0"/>
              <a:t>Investice, </a:t>
            </a:r>
            <a:r>
              <a:rPr lang="pl-PL" sz="2000" b="1" dirty="0"/>
              <a:t>nebo drobný dlouhodobý hmotný majetek </a:t>
            </a:r>
            <a:endParaRPr lang="cs-CZ" sz="2000" dirty="0"/>
          </a:p>
          <a:p>
            <a:pPr marL="514350" indent="-514350" algn="just">
              <a:lnSpc>
                <a:spcPct val="100000"/>
              </a:lnSpc>
              <a:spcBef>
                <a:spcPts val="0"/>
              </a:spcBef>
              <a:buFont typeface="+mj-lt"/>
              <a:buAutoNum type="arabicPeriod"/>
            </a:pPr>
            <a:r>
              <a:rPr lang="cs-CZ" sz="2000" dirty="0">
                <a:ea typeface="Verdana"/>
                <a:cs typeface="Verdana"/>
              </a:rPr>
              <a:t>Rekonstrukce/obnova/rozšíření kulturního a spolkového zařízení i příslušného zázemí (šatny, umývárny, toalety, </a:t>
            </a:r>
            <a:r>
              <a:rPr lang="cs-CZ" sz="2000" dirty="0"/>
              <a:t>sklady a technické místnosti</a:t>
            </a:r>
            <a:r>
              <a:rPr lang="cs-CZ" sz="2000" dirty="0">
                <a:ea typeface="Verdana"/>
                <a:cs typeface="Verdana"/>
              </a:rPr>
              <a:t>) včetně obecních knihoven</a:t>
            </a:r>
            <a:endParaRPr lang="cs-CZ" sz="2000" dirty="0"/>
          </a:p>
          <a:p>
            <a:pPr marL="514350" indent="-514350">
              <a:lnSpc>
                <a:spcPct val="100000"/>
              </a:lnSpc>
              <a:spcBef>
                <a:spcPts val="0"/>
              </a:spcBef>
              <a:buFont typeface="+mj-lt"/>
              <a:buAutoNum type="arabicPeriod"/>
            </a:pPr>
            <a:r>
              <a:rPr lang="cs-CZ" sz="2000" dirty="0"/>
              <a:t>Nové stavby kulturního a spolkového zařízení </a:t>
            </a:r>
          </a:p>
          <a:p>
            <a:pPr marL="514350" indent="-514350">
              <a:lnSpc>
                <a:spcPct val="100000"/>
              </a:lnSpc>
              <a:spcBef>
                <a:spcPts val="0"/>
              </a:spcBef>
              <a:buFont typeface="+mj-lt"/>
              <a:buAutoNum type="arabicPeriod"/>
            </a:pPr>
            <a:r>
              <a:rPr lang="cs-CZ" sz="2000" dirty="0">
                <a:ea typeface="Verdana"/>
                <a:cs typeface="Verdana"/>
              </a:rPr>
              <a:t>Pořízení technologií a vybavení pro kulturní a spolkovou činnost i obecních knihoven;</a:t>
            </a:r>
          </a:p>
          <a:p>
            <a:pPr marL="514350" indent="-514350" algn="just">
              <a:lnSpc>
                <a:spcPct val="100000"/>
              </a:lnSpc>
              <a:spcBef>
                <a:spcPts val="0"/>
              </a:spcBef>
              <a:buFont typeface="+mj-lt"/>
              <a:buAutoNum type="arabicPeriod"/>
            </a:pPr>
            <a:r>
              <a:rPr lang="cs-CZ" sz="2000" dirty="0"/>
              <a:t>mobilní zařízení pro kulturní či spolkové akce pro veřejnost – mobilní přístřešky (velkokapacitní stany, party stany, nůžkové stany, apod.), pódia včetně zastřešení, pivní sety, mobilní toalety, ozvučovací, osvětlovací a projekční technika a vybavení </a:t>
            </a:r>
          </a:p>
          <a:p>
            <a:pPr marL="514350" indent="-514350" algn="just">
              <a:lnSpc>
                <a:spcPct val="100000"/>
              </a:lnSpc>
              <a:spcBef>
                <a:spcPts val="0"/>
              </a:spcBef>
              <a:buFont typeface="+mj-lt"/>
              <a:buAutoNum type="arabicPeriod"/>
            </a:pPr>
            <a:r>
              <a:rPr lang="cs-CZ" sz="2000" dirty="0">
                <a:ea typeface="Verdana"/>
                <a:cs typeface="Verdana"/>
              </a:rPr>
              <a:t>Doplňující výdaje (úprava povrchů, výstavba odstavných ploch a parkovacích stání, oplocení, venkovní mobiliář, informační tabule, zabezpečovací prvky) do 30 %</a:t>
            </a:r>
            <a:endParaRPr lang="cs-CZ" sz="2000" dirty="0"/>
          </a:p>
          <a:p>
            <a:pPr marL="514350" indent="-514350" algn="just">
              <a:lnSpc>
                <a:spcPct val="100000"/>
              </a:lnSpc>
              <a:spcBef>
                <a:spcPts val="0"/>
              </a:spcBef>
              <a:buFont typeface="+mj-lt"/>
              <a:buAutoNum type="arabicPeriod"/>
            </a:pPr>
            <a:r>
              <a:rPr lang="cs-CZ" sz="2000" dirty="0">
                <a:ea typeface="Verdana"/>
                <a:cs typeface="Verdana"/>
              </a:rPr>
              <a:t>Nákup nemovitosti</a:t>
            </a:r>
            <a:endParaRPr lang="cs-CZ" sz="2000"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542637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1413164"/>
            <a:ext cx="9720073" cy="4896196"/>
          </a:xfrm>
        </p:spPr>
        <p:txBody>
          <a:bodyPr>
            <a:normAutofit lnSpcReduction="10000"/>
          </a:bodyPr>
          <a:lstStyle/>
          <a:p>
            <a:pPr marL="0" indent="0">
              <a:buNone/>
            </a:pPr>
            <a:r>
              <a:rPr lang="cs-CZ" sz="2600" dirty="0"/>
              <a:t>Projekt musí být v souladu  s </a:t>
            </a:r>
            <a:r>
              <a:rPr lang="cs-CZ" sz="2600" b="1" u="sng" dirty="0"/>
              <a:t>„Plánem rozvoje obce“</a:t>
            </a:r>
            <a:r>
              <a:rPr lang="cs-CZ" sz="2600" dirty="0"/>
              <a:t> a strategií místního rozvoje </a:t>
            </a:r>
          </a:p>
          <a:p>
            <a:pPr marL="0" indent="0">
              <a:buNone/>
            </a:pPr>
            <a:r>
              <a:rPr lang="cs-CZ" sz="2600" dirty="0"/>
              <a:t>Knihovny zřízené podle §3 odst. 1 písm. c) zákona č. 257/2001 Sb. o knihovnách a podmínkách provozování veřejných knihovnických a informačních služeb </a:t>
            </a:r>
          </a:p>
          <a:p>
            <a:pPr marL="0" indent="0">
              <a:buNone/>
            </a:pPr>
            <a:r>
              <a:rPr lang="cs-CZ" sz="2600" dirty="0"/>
              <a:t>Žadatel NNO – musí mít </a:t>
            </a:r>
            <a:r>
              <a:rPr lang="cs-CZ" sz="2600" b="1" dirty="0"/>
              <a:t>historii</a:t>
            </a:r>
            <a:r>
              <a:rPr lang="cs-CZ" sz="2600" dirty="0"/>
              <a:t> činnosti alespoň </a:t>
            </a:r>
            <a:r>
              <a:rPr lang="cs-CZ" sz="2600" b="1" dirty="0"/>
              <a:t>dva roky </a:t>
            </a:r>
            <a:r>
              <a:rPr lang="cs-CZ" sz="2600" dirty="0"/>
              <a:t>před podáním Žádosti o dotaci na MAS v oblasti, která je předmětem dotace </a:t>
            </a:r>
          </a:p>
          <a:p>
            <a:pPr marL="0" indent="0">
              <a:buNone/>
            </a:pPr>
            <a:r>
              <a:rPr lang="cs-CZ" sz="2600" b="1" dirty="0"/>
              <a:t>Přípustné způsoby uspořádání právních vztahů: </a:t>
            </a:r>
            <a:r>
              <a:rPr lang="cs-CZ" sz="2600" dirty="0" smtClean="0"/>
              <a:t>technologie </a:t>
            </a:r>
            <a:r>
              <a:rPr lang="cs-CZ" sz="2600" dirty="0"/>
              <a:t>a vybavení i nájem, výpůjčka</a:t>
            </a:r>
          </a:p>
          <a:p>
            <a:pPr marL="0" indent="0">
              <a:buNone/>
            </a:pPr>
            <a:r>
              <a:rPr lang="cs-CZ" sz="2600" b="1" dirty="0"/>
              <a:t>Nezpůsobilé – </a:t>
            </a:r>
            <a:r>
              <a:rPr lang="cs-CZ" sz="2600" dirty="0"/>
              <a:t>hřiště, prostory a vybavení pro sport…, kotle a další vybavení   sloužící pro topení  větrání apod., </a:t>
            </a:r>
          </a:p>
          <a:p>
            <a:pPr marL="0" indent="0">
              <a:buNone/>
            </a:pPr>
            <a:r>
              <a:rPr lang="cs-CZ" sz="2600" dirty="0"/>
              <a:t>Výdaje na opláštění  do </a:t>
            </a:r>
            <a:r>
              <a:rPr lang="cs-CZ" sz="2600" dirty="0" smtClean="0"/>
              <a:t>500 </a:t>
            </a:r>
            <a:r>
              <a:rPr lang="cs-CZ" sz="2600" dirty="0"/>
              <a:t>000 Kč</a:t>
            </a:r>
          </a:p>
          <a:p>
            <a:pPr marL="0" indent="0">
              <a:buNone/>
            </a:pPr>
            <a:endParaRPr lang="cs-CZ" dirty="0"/>
          </a:p>
          <a:p>
            <a:endParaRPr lang="cs-CZ"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1661506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1060704"/>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1820487"/>
            <a:ext cx="9720073" cy="4488873"/>
          </a:xfrm>
        </p:spPr>
        <p:txBody>
          <a:bodyPr>
            <a:normAutofit/>
          </a:bodyPr>
          <a:lstStyle/>
          <a:p>
            <a:pPr marL="0" indent="0">
              <a:buNone/>
            </a:pPr>
            <a:r>
              <a:rPr lang="cs-CZ" dirty="0"/>
              <a:t>V případě, že je žadatelem obec nebo svazek obcí, tak provozovatelem spolkové činnosti nemusí být sám žadatel, a to za podmínky, že je předmět dotace využíván pouze k volnočasovým aktivitám.</a:t>
            </a:r>
          </a:p>
          <a:p>
            <a:pPr marL="0" indent="0">
              <a:buNone/>
            </a:pPr>
            <a:r>
              <a:rPr lang="cs-CZ" dirty="0"/>
              <a:t>Podpora je v režimu </a:t>
            </a:r>
            <a:r>
              <a:rPr lang="cs-CZ" i="1" dirty="0"/>
              <a:t>de </a:t>
            </a:r>
            <a:r>
              <a:rPr lang="cs-CZ" i="1" dirty="0" err="1"/>
              <a:t>minimis</a:t>
            </a:r>
            <a:r>
              <a:rPr lang="cs-CZ" i="1" dirty="0"/>
              <a:t> -  podpora do 200 000 EUR za tři po sobě jdoucí účetní období. </a:t>
            </a:r>
            <a:endParaRPr lang="cs-CZ" dirty="0"/>
          </a:p>
          <a:p>
            <a:pPr marL="0" indent="0">
              <a:buNone/>
            </a:pPr>
            <a:r>
              <a:rPr lang="cs-CZ" dirty="0"/>
              <a:t>Přílohy: </a:t>
            </a:r>
          </a:p>
          <a:p>
            <a:r>
              <a:rPr lang="cs-CZ" dirty="0"/>
              <a:t>Prohlášení o realizaci  v souladu  s plánem rozvoje obce</a:t>
            </a:r>
          </a:p>
          <a:p>
            <a:r>
              <a:rPr lang="cs-CZ" dirty="0"/>
              <a:t>Prohlášení de </a:t>
            </a:r>
            <a:r>
              <a:rPr lang="cs-CZ" dirty="0" err="1"/>
              <a:t>minimis</a:t>
            </a:r>
            <a:endParaRPr lang="cs-CZ" dirty="0"/>
          </a:p>
          <a:p>
            <a:endParaRPr lang="cs-CZ" dirty="0"/>
          </a:p>
          <a:p>
            <a:endParaRPr lang="cs-CZ"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3078812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738745"/>
          </a:xfrm>
        </p:spPr>
        <p:txBody>
          <a:bodyPr>
            <a:normAutofit/>
          </a:bodyPr>
          <a:lstStyle/>
          <a:p>
            <a:r>
              <a:rPr lang="cs-CZ" sz="3600" dirty="0"/>
              <a:t>Přílohy – k žádosti o dotaci</a:t>
            </a:r>
          </a:p>
        </p:txBody>
      </p:sp>
      <p:sp>
        <p:nvSpPr>
          <p:cNvPr id="3" name="Zástupný symbol pro obsah 2"/>
          <p:cNvSpPr>
            <a:spLocks noGrp="1"/>
          </p:cNvSpPr>
          <p:nvPr>
            <p:ph idx="1"/>
          </p:nvPr>
        </p:nvSpPr>
        <p:spPr>
          <a:xfrm>
            <a:off x="838200" y="980304"/>
            <a:ext cx="10515600" cy="5196660"/>
          </a:xfrm>
        </p:spPr>
        <p:txBody>
          <a:bodyPr>
            <a:normAutofit fontScale="85000" lnSpcReduction="20000"/>
          </a:bodyPr>
          <a:lstStyle/>
          <a:p>
            <a:pPr marL="457200" indent="-457200">
              <a:buFont typeface="+mj-lt"/>
              <a:buAutoNum type="arabicPeriod"/>
            </a:pPr>
            <a:r>
              <a:rPr lang="cs-CZ" dirty="0"/>
              <a:t>Správní akt stavebního úřadu - ke dni podání Žádosti o dotaci na MAS platný a nejpozději ke dni registrace na SZIF pravomocný…</a:t>
            </a:r>
          </a:p>
          <a:p>
            <a:pPr marL="457200" indent="-457200">
              <a:buFont typeface="+mj-lt"/>
              <a:buAutoNum type="arabicPeriod"/>
            </a:pPr>
            <a:r>
              <a:rPr lang="cs-CZ" dirty="0"/>
              <a:t>Stavebním úřadem ověřená projektová dokumentace předkládaná k řízení stavebního úřadu …</a:t>
            </a:r>
          </a:p>
          <a:p>
            <a:pPr marL="457200" indent="-457200">
              <a:buFont typeface="+mj-lt"/>
              <a:buAutoNum type="arabicPeriod"/>
            </a:pPr>
            <a:r>
              <a:rPr lang="cs-CZ" dirty="0"/>
              <a:t>Půdorys stavby a dispozice technologie v odpovídajícím měřítku s vyznačením rozměrů stavby a technologie k projektu…</a:t>
            </a:r>
          </a:p>
          <a:p>
            <a:pPr marL="457200" indent="-457200">
              <a:buFont typeface="+mj-lt"/>
              <a:buAutoNum type="arabicPeriod"/>
            </a:pPr>
            <a:r>
              <a:rPr lang="cs-CZ" dirty="0"/>
              <a:t>Katastrální mapa s vyznačením lokalizace předmětu projektu (netýká se mobilních strojů) v odpovídajícím měřítku, ze které budou patrná čísla pozemků, hranice pozemků, název katastrálního území a měřítko mapy…</a:t>
            </a:r>
          </a:p>
          <a:p>
            <a:pPr marL="457200" indent="-457200">
              <a:buFont typeface="+mj-lt"/>
              <a:buAutoNum type="arabicPeriod"/>
            </a:pPr>
            <a:r>
              <a:rPr lang="cs-CZ" dirty="0"/>
              <a:t>Prohlášení o zařazení podniku do kategorie </a:t>
            </a:r>
            <a:r>
              <a:rPr lang="cs-CZ" dirty="0" err="1"/>
              <a:t>mikropodniků</a:t>
            </a:r>
            <a:r>
              <a:rPr lang="cs-CZ" dirty="0"/>
              <a:t>, malých či středních podniků dle Přílohy 5 Pravidel – jen některé </a:t>
            </a:r>
            <a:r>
              <a:rPr lang="cs-CZ" dirty="0" smtClean="0"/>
              <a:t>NNO</a:t>
            </a:r>
          </a:p>
          <a:p>
            <a:pPr marL="457200" indent="-457200">
              <a:buFont typeface="+mj-lt"/>
              <a:buAutoNum type="arabicPeriod"/>
            </a:pPr>
            <a:r>
              <a:rPr lang="cs-CZ" dirty="0" smtClean="0"/>
              <a:t>Prohlášení  </a:t>
            </a:r>
            <a:r>
              <a:rPr lang="cs-CZ" dirty="0"/>
              <a:t>de </a:t>
            </a:r>
            <a:r>
              <a:rPr lang="cs-CZ" dirty="0" err="1"/>
              <a:t>minimis</a:t>
            </a:r>
            <a:endParaRPr lang="cs-CZ" dirty="0"/>
          </a:p>
          <a:p>
            <a:pPr marL="457200" indent="-457200">
              <a:buFont typeface="+mj-lt"/>
              <a:buAutoNum type="arabicPeriod"/>
            </a:pPr>
            <a:r>
              <a:rPr lang="cs-CZ" dirty="0"/>
              <a:t>Znalecký posudek – při nákupu nemovitosti, ne starší 6 měsíců</a:t>
            </a:r>
          </a:p>
          <a:p>
            <a:pPr marL="457200" indent="-457200">
              <a:buFont typeface="+mj-lt"/>
              <a:buAutoNum type="arabicPeriod"/>
            </a:pPr>
            <a:r>
              <a:rPr lang="cs-CZ" dirty="0"/>
              <a:t>Fotodokumentace aktuálního stavu místa realizace projektu </a:t>
            </a:r>
          </a:p>
          <a:p>
            <a:pPr marL="457200" indent="-457200">
              <a:buFont typeface="+mj-lt"/>
              <a:buAutoNum type="arabicPeriod"/>
            </a:pPr>
            <a:r>
              <a:rPr lang="cs-CZ" dirty="0"/>
              <a:t>Přílohy stanovené MAS sloužící pro kontrolu preferenčních kritérií</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416526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133F6D-671D-45B3-AF69-EBD2448AFD1F}"/>
              </a:ext>
            </a:extLst>
          </p:cNvPr>
          <p:cNvSpPr>
            <a:spLocks noGrp="1"/>
          </p:cNvSpPr>
          <p:nvPr>
            <p:ph type="title"/>
          </p:nvPr>
        </p:nvSpPr>
        <p:spPr>
          <a:xfrm>
            <a:off x="838200" y="365126"/>
            <a:ext cx="10515600" cy="691888"/>
          </a:xfrm>
        </p:spPr>
        <p:txBody>
          <a:bodyPr>
            <a:normAutofit/>
          </a:bodyPr>
          <a:lstStyle/>
          <a:p>
            <a:r>
              <a:rPr lang="cs-CZ" sz="3600" dirty="0"/>
              <a:t>Příloha 21</a:t>
            </a:r>
          </a:p>
        </p:txBody>
      </p:sp>
      <p:sp>
        <p:nvSpPr>
          <p:cNvPr id="3" name="Zástupný obsah 2">
            <a:extLst>
              <a:ext uri="{FF2B5EF4-FFF2-40B4-BE49-F238E27FC236}">
                <a16:creationId xmlns:a16="http://schemas.microsoft.com/office/drawing/2014/main" id="{B47C2EE8-C917-43B2-811A-51C3DB2F27B5}"/>
              </a:ext>
            </a:extLst>
          </p:cNvPr>
          <p:cNvSpPr>
            <a:spLocks noGrp="1"/>
          </p:cNvSpPr>
          <p:nvPr>
            <p:ph idx="1"/>
          </p:nvPr>
        </p:nvSpPr>
        <p:spPr>
          <a:xfrm>
            <a:off x="838200" y="1132514"/>
            <a:ext cx="9958431" cy="5044449"/>
          </a:xfrm>
        </p:spPr>
        <p:txBody>
          <a:bodyPr>
            <a:noAutofit/>
          </a:bodyPr>
          <a:lstStyle/>
          <a:p>
            <a:pPr marL="0" indent="0" algn="just">
              <a:lnSpc>
                <a:spcPct val="100000"/>
              </a:lnSpc>
              <a:buNone/>
            </a:pPr>
            <a:r>
              <a:rPr lang="cs-CZ" sz="2000" b="1" dirty="0"/>
              <a:t>Prohlášení o realizaci projektu v souladu s plánem/programem rozvoje obce/obcí </a:t>
            </a:r>
          </a:p>
          <a:p>
            <a:pPr marL="0" indent="0" algn="just">
              <a:lnSpc>
                <a:spcPct val="100000"/>
              </a:lnSpc>
              <a:buNone/>
            </a:pPr>
            <a:endParaRPr lang="cs-CZ" sz="800" b="1" dirty="0"/>
          </a:p>
          <a:p>
            <a:pPr marL="0" indent="0" algn="just">
              <a:lnSpc>
                <a:spcPct val="100000"/>
              </a:lnSpc>
              <a:buNone/>
            </a:pPr>
            <a:r>
              <a:rPr lang="cs-CZ" sz="2000" dirty="0"/>
              <a:t>Prohlašuji, že obec/svazek obcí ... (doplnit název obce/svazku obcí) má plán/program/strategii rozvoje obce/svazku obcí, který byl schválen zastupitelstvem obce/odpovídajícím orgánem svazku obcí dne …usnesením č. …... </a:t>
            </a:r>
          </a:p>
          <a:p>
            <a:pPr marL="0" indent="0" algn="just">
              <a:lnSpc>
                <a:spcPct val="100000"/>
              </a:lnSpc>
              <a:buNone/>
            </a:pPr>
            <a:endParaRPr lang="cs-CZ" sz="800" dirty="0"/>
          </a:p>
          <a:p>
            <a:pPr marL="0" indent="0" algn="just">
              <a:lnSpc>
                <a:spcPct val="100000"/>
              </a:lnSpc>
              <a:buNone/>
            </a:pPr>
            <a:r>
              <a:rPr lang="cs-CZ" sz="2000" dirty="0"/>
              <a:t>Současně potvrzuji, že realizace projektu .............. (doplnit název projektu) je dle údajů ze Žádosti o dotaci prováděna v souladu s tímto plánem/programem. </a:t>
            </a:r>
            <a:r>
              <a:rPr lang="cs-CZ" sz="2000" b="1" dirty="0"/>
              <a:t>Zároveň jako přílohu přikládám část plánu/programu/strategie rozvoje obce/svazku obcí, jež danou skutečnost prokazuje.</a:t>
            </a:r>
            <a:r>
              <a:rPr lang="cs-CZ" sz="2000" dirty="0"/>
              <a:t> </a:t>
            </a:r>
          </a:p>
          <a:p>
            <a:pPr marL="0" indent="0" algn="just">
              <a:lnSpc>
                <a:spcPct val="100000"/>
              </a:lnSpc>
              <a:buNone/>
            </a:pPr>
            <a:r>
              <a:rPr lang="cs-CZ" sz="2000" dirty="0"/>
              <a:t>Jsem si vědom(a) případných právních důsledků nepravdivosti obsahu tohoto čestného prohlášení. </a:t>
            </a:r>
          </a:p>
          <a:p>
            <a:pPr marL="0" indent="0" algn="just">
              <a:lnSpc>
                <a:spcPct val="100000"/>
              </a:lnSpc>
              <a:buNone/>
            </a:pPr>
            <a:endParaRPr lang="cs-CZ" sz="800" dirty="0"/>
          </a:p>
          <a:p>
            <a:pPr marL="0" indent="0" algn="just">
              <a:lnSpc>
                <a:spcPct val="100000"/>
              </a:lnSpc>
              <a:buNone/>
            </a:pPr>
            <a:r>
              <a:rPr lang="cs-CZ" sz="2000" dirty="0"/>
              <a:t>Příloha: část plánu/programu/strategie rozvoje obce/svazku obcí </a:t>
            </a:r>
          </a:p>
          <a:p>
            <a:pPr marL="0" indent="0" algn="just">
              <a:lnSpc>
                <a:spcPct val="170000"/>
              </a:lnSpc>
              <a:buNone/>
            </a:pPr>
            <a:endParaRPr lang="cs-CZ" sz="1800" dirty="0"/>
          </a:p>
        </p:txBody>
      </p:sp>
      <p:pic>
        <p:nvPicPr>
          <p:cNvPr id="4" name="Obrázek 3">
            <a:extLst>
              <a:ext uri="{FF2B5EF4-FFF2-40B4-BE49-F238E27FC236}">
                <a16:creationId xmlns:a16="http://schemas.microsoft.com/office/drawing/2014/main" id="{AB053FDE-7AAD-4964-84E8-D7BBC951F6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605678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sz="3600" b="1" dirty="0"/>
              <a:t>Dokumenty</a:t>
            </a:r>
          </a:p>
        </p:txBody>
      </p:sp>
      <p:sp>
        <p:nvSpPr>
          <p:cNvPr id="3" name="Zástupný symbol pro obsah 2"/>
          <p:cNvSpPr>
            <a:spLocks noGrp="1"/>
          </p:cNvSpPr>
          <p:nvPr>
            <p:ph idx="1"/>
          </p:nvPr>
        </p:nvSpPr>
        <p:spPr>
          <a:xfrm>
            <a:off x="1024128" y="1354975"/>
            <a:ext cx="9720073" cy="4954385"/>
          </a:xfrm>
        </p:spPr>
        <p:txBody>
          <a:bodyPr>
            <a:normAutofit fontScale="70000" lnSpcReduction="20000"/>
          </a:bodyPr>
          <a:lstStyle/>
          <a:p>
            <a:pPr marL="0" indent="0">
              <a:buNone/>
            </a:pPr>
            <a:r>
              <a:rPr lang="cs-CZ" dirty="0"/>
              <a:t>Řídícím orgánem je  </a:t>
            </a:r>
            <a:r>
              <a:rPr lang="cs-CZ" dirty="0" err="1"/>
              <a:t>MZe</a:t>
            </a:r>
            <a:r>
              <a:rPr lang="cs-CZ" dirty="0"/>
              <a:t>,  </a:t>
            </a:r>
          </a:p>
          <a:p>
            <a:pPr marL="0" indent="0">
              <a:buNone/>
            </a:pPr>
            <a:r>
              <a:rPr lang="cs-CZ" dirty="0"/>
              <a:t>Platební agenturou je SZIF – má i kontrolní pravomoc, </a:t>
            </a:r>
          </a:p>
          <a:p>
            <a:pPr marL="0" indent="0">
              <a:buNone/>
            </a:pPr>
            <a:r>
              <a:rPr lang="cs-CZ" dirty="0"/>
              <a:t>Projekt  se podává přes Portál farmáře na MAS – místní akční skupinu  Prostějov venkov o.p.s.</a:t>
            </a:r>
          </a:p>
          <a:p>
            <a:pPr marL="0" indent="0">
              <a:buNone/>
            </a:pPr>
            <a:endParaRPr lang="cs-CZ" dirty="0"/>
          </a:p>
          <a:p>
            <a:pPr marL="0" indent="0">
              <a:buNone/>
            </a:pPr>
            <a:r>
              <a:rPr lang="cs-CZ" dirty="0"/>
              <a:t>Dokumenty k výzvě naleznete na:</a:t>
            </a:r>
          </a:p>
          <a:p>
            <a:pPr marL="0" indent="0">
              <a:buNone/>
            </a:pPr>
            <a:r>
              <a:rPr lang="cs-CZ" dirty="0">
                <a:hlinkClick r:id="rId2"/>
              </a:rPr>
              <a:t>https://www.maspvvenkov.cz/strategie-clld/p-ramec-prv-2014-2020/vyzvy-prv-2024</a:t>
            </a:r>
            <a:r>
              <a:rPr lang="cs-CZ" dirty="0" smtClean="0">
                <a:hlinkClick r:id="rId2"/>
              </a:rPr>
              <a:t>/</a:t>
            </a:r>
            <a:endParaRPr lang="cs-CZ" dirty="0" smtClean="0"/>
          </a:p>
          <a:p>
            <a:pPr marL="0" indent="0">
              <a:buNone/>
            </a:pPr>
            <a:r>
              <a:rPr lang="cs-CZ" dirty="0" smtClean="0"/>
              <a:t>a </a:t>
            </a:r>
            <a:r>
              <a:rPr lang="cs-CZ" dirty="0"/>
              <a:t>pravidla na: www.szif.cz</a:t>
            </a:r>
          </a:p>
          <a:p>
            <a:pPr marL="0" indent="0">
              <a:buNone/>
            </a:pPr>
            <a:endParaRPr lang="cs-CZ" dirty="0"/>
          </a:p>
          <a:p>
            <a:pPr marL="0" indent="0">
              <a:buNone/>
            </a:pPr>
            <a:r>
              <a:rPr lang="cs-CZ" b="1" dirty="0"/>
              <a:t>Žadatel se řídí:</a:t>
            </a:r>
          </a:p>
          <a:p>
            <a:pPr>
              <a:buFont typeface="Arial" panose="020B0604020202020204" pitchFamily="34" charset="0"/>
              <a:buChar char="•"/>
            </a:pPr>
            <a:r>
              <a:rPr lang="cs-CZ" dirty="0"/>
              <a:t>Výzvou MAS </a:t>
            </a:r>
          </a:p>
          <a:p>
            <a:pPr>
              <a:buFont typeface="Arial" panose="020B0604020202020204" pitchFamily="34" charset="0"/>
              <a:buChar char="•"/>
            </a:pPr>
            <a:r>
              <a:rPr lang="cs-CZ" dirty="0" err="1" smtClean="0"/>
              <a:t>Fichí</a:t>
            </a:r>
            <a:endParaRPr lang="cs-CZ" dirty="0"/>
          </a:p>
          <a:p>
            <a:pPr>
              <a:buFont typeface="Arial" panose="020B0604020202020204" pitchFamily="34" charset="0"/>
              <a:buChar char="•"/>
            </a:pPr>
            <a:r>
              <a:rPr lang="cs-CZ" dirty="0"/>
              <a:t>Pravidly PRV v aktuálním znění</a:t>
            </a:r>
          </a:p>
          <a:p>
            <a:pPr>
              <a:buFont typeface="Arial" panose="020B0604020202020204" pitchFamily="34" charset="0"/>
              <a:buChar char="•"/>
            </a:pPr>
            <a:r>
              <a:rPr lang="it-IT" dirty="0"/>
              <a:t>Příručky pro publicitu PRV 2014-2020</a:t>
            </a:r>
            <a:r>
              <a:rPr lang="cs-CZ" dirty="0"/>
              <a:t> verze 6</a:t>
            </a:r>
            <a:endParaRPr lang="it-IT" dirty="0"/>
          </a:p>
          <a:p>
            <a:r>
              <a:rPr lang="cs-CZ" dirty="0"/>
              <a:t>Příručky pro zadávání veřejných zakázek verze </a:t>
            </a:r>
            <a:r>
              <a:rPr lang="cs-CZ" dirty="0" smtClean="0"/>
              <a:t>6</a:t>
            </a:r>
            <a:endParaRPr lang="cs-CZ" dirty="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042302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sz="3600" dirty="0"/>
              <a:t>Přílohy po registraci  na SZIF</a:t>
            </a:r>
          </a:p>
        </p:txBody>
      </p:sp>
      <p:sp>
        <p:nvSpPr>
          <p:cNvPr id="3" name="Zástupný symbol pro obsah 2"/>
          <p:cNvSpPr>
            <a:spLocks noGrp="1"/>
          </p:cNvSpPr>
          <p:nvPr>
            <p:ph idx="1"/>
          </p:nvPr>
        </p:nvSpPr>
        <p:spPr>
          <a:xfrm>
            <a:off x="1024128" y="1354975"/>
            <a:ext cx="9720073" cy="4954385"/>
          </a:xfrm>
        </p:spPr>
        <p:txBody>
          <a:bodyPr>
            <a:normAutofit fontScale="92500" lnSpcReduction="20000"/>
          </a:bodyPr>
          <a:lstStyle/>
          <a:p>
            <a:pPr marL="457200" indent="-457200">
              <a:buFont typeface="+mj-lt"/>
              <a:buAutoNum type="arabicPeriod"/>
            </a:pPr>
            <a:r>
              <a:rPr lang="cs-CZ" dirty="0"/>
              <a:t>Dokumentace k výběrovému/zadávacímu řízení včetně podepsané smlouvy s vítězným dodavatelem a dokladu o uveřejnění této smlouvy v registru smluv dle zákona č. 340/2015 Sb.</a:t>
            </a:r>
          </a:p>
          <a:p>
            <a:pPr marL="457200" indent="-457200">
              <a:buFont typeface="+mj-lt"/>
              <a:buAutoNum type="arabicPeriod"/>
            </a:pPr>
            <a:r>
              <a:rPr lang="cs-CZ" dirty="0"/>
              <a:t>Seznam dokumentace k výběrovému/zadávacímu řízení, je k dispozici na internetových stránkách </a:t>
            </a:r>
            <a:r>
              <a:rPr lang="cs-CZ" dirty="0">
                <a:hlinkClick r:id="rId2"/>
              </a:rPr>
              <a:t>www.szif.cz</a:t>
            </a:r>
            <a:endParaRPr lang="cs-CZ" dirty="0"/>
          </a:p>
          <a:p>
            <a:pPr marL="457200" indent="-457200">
              <a:buFont typeface="+mj-lt"/>
              <a:buAutoNum type="arabicPeriod"/>
            </a:pPr>
            <a:r>
              <a:rPr lang="cs-CZ" dirty="0"/>
              <a:t>Cenový marketing či vyhodnocení z elektronického tržiště v případě, že se jedná o zakázku, jejíž předpokládaná hodnota je rovna nebo vyšší než 500 000 Kč bez DPH a nepřesahuje 2 000 000 Kč</a:t>
            </a:r>
          </a:p>
          <a:p>
            <a:pPr marL="457200" indent="-457200">
              <a:buFont typeface="+mj-lt"/>
              <a:buAutoNum type="arabicPeriod"/>
            </a:pPr>
            <a:r>
              <a:rPr lang="cs-CZ" dirty="0"/>
              <a:t>Formulář Žádosti o dotaci aktualizovaný dle výsledku výběrového/zadávacího řízení</a:t>
            </a:r>
          </a:p>
          <a:p>
            <a:pPr marL="0" indent="0">
              <a:buNone/>
            </a:pPr>
            <a:r>
              <a:rPr lang="cs-CZ" dirty="0"/>
              <a:t>Přílohy je nutné doložit  do 56. kalendářního  dne na MAS e-mailem a po kontrole údajů v žádosti a podpisu MAS do 70. kalendářního  dne na SZIF před Portál farmáře</a:t>
            </a: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550615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65266"/>
            <a:ext cx="9720072" cy="631768"/>
          </a:xfrm>
        </p:spPr>
        <p:txBody>
          <a:bodyPr>
            <a:normAutofit/>
          </a:bodyPr>
          <a:lstStyle/>
          <a:p>
            <a:r>
              <a:rPr lang="cs-CZ" sz="3600" dirty="0"/>
              <a:t>Výběrové řízení</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253835298"/>
              </p:ext>
            </p:extLst>
          </p:nvPr>
        </p:nvGraphicFramePr>
        <p:xfrm>
          <a:off x="1023938" y="1197033"/>
          <a:ext cx="10081868" cy="5552902"/>
        </p:xfrm>
        <a:graphic>
          <a:graphicData uri="http://schemas.openxmlformats.org/drawingml/2006/table">
            <a:tbl>
              <a:tblPr firstRow="1" bandRow="1">
                <a:tableStyleId>{5C22544A-7EE6-4342-B048-85BDC9FD1C3A}</a:tableStyleId>
              </a:tblPr>
              <a:tblGrid>
                <a:gridCol w="2051771">
                  <a:extLst>
                    <a:ext uri="{9D8B030D-6E8A-4147-A177-3AD203B41FA5}">
                      <a16:colId xmlns:a16="http://schemas.microsoft.com/office/drawing/2014/main" val="498678040"/>
                    </a:ext>
                  </a:extLst>
                </a:gridCol>
                <a:gridCol w="2543695">
                  <a:extLst>
                    <a:ext uri="{9D8B030D-6E8A-4147-A177-3AD203B41FA5}">
                      <a16:colId xmlns:a16="http://schemas.microsoft.com/office/drawing/2014/main" val="3047845584"/>
                    </a:ext>
                  </a:extLst>
                </a:gridCol>
                <a:gridCol w="2965935">
                  <a:extLst>
                    <a:ext uri="{9D8B030D-6E8A-4147-A177-3AD203B41FA5}">
                      <a16:colId xmlns:a16="http://schemas.microsoft.com/office/drawing/2014/main" val="704233458"/>
                    </a:ext>
                  </a:extLst>
                </a:gridCol>
                <a:gridCol w="2520467">
                  <a:extLst>
                    <a:ext uri="{9D8B030D-6E8A-4147-A177-3AD203B41FA5}">
                      <a16:colId xmlns:a16="http://schemas.microsoft.com/office/drawing/2014/main" val="4082488327"/>
                    </a:ext>
                  </a:extLst>
                </a:gridCol>
              </a:tblGrid>
              <a:tr h="377081">
                <a:tc>
                  <a:txBody>
                    <a:bodyPr/>
                    <a:lstStyle/>
                    <a:p>
                      <a:r>
                        <a:rPr lang="cs-CZ" dirty="0"/>
                        <a:t>Typ řešení zakázky</a:t>
                      </a:r>
                    </a:p>
                  </a:txBody>
                  <a:tcPr/>
                </a:tc>
                <a:tc gridSpan="3">
                  <a:txBody>
                    <a:bodyPr/>
                    <a:lstStyle/>
                    <a:p>
                      <a:r>
                        <a:rPr lang="cs-CZ" dirty="0"/>
                        <a:t>výběr režimu zakázky již nelze po zaregistrování Žádosti o dotaci změnit</a:t>
                      </a:r>
                    </a:p>
                  </a:txBody>
                  <a:tcPr/>
                </a:tc>
                <a:tc hMerge="1">
                  <a:txBody>
                    <a:bodyPr/>
                    <a:lstStyle/>
                    <a:p>
                      <a:endParaRPr lang="cs-CZ" dirty="0"/>
                    </a:p>
                  </a:txBody>
                  <a:tcPr/>
                </a:tc>
                <a:tc hMerge="1">
                  <a:txBody>
                    <a:bodyPr/>
                    <a:lstStyle/>
                    <a:p>
                      <a:endParaRPr lang="cs-CZ" dirty="0"/>
                    </a:p>
                  </a:txBody>
                  <a:tcPr/>
                </a:tc>
                <a:extLst>
                  <a:ext uri="{0D108BD9-81ED-4DB2-BD59-A6C34878D82A}">
                    <a16:rowId xmlns:a16="http://schemas.microsoft.com/office/drawing/2014/main" val="1609421638"/>
                  </a:ext>
                </a:extLst>
              </a:tr>
              <a:tr h="6508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Malého  rozsahu</a:t>
                      </a:r>
                    </a:p>
                  </a:txBody>
                  <a:tcPr/>
                </a:tc>
                <a:tc>
                  <a:txBody>
                    <a:bodyPr/>
                    <a:lstStyle/>
                    <a:p>
                      <a:r>
                        <a:rPr lang="cs-CZ" dirty="0"/>
                        <a:t>Do 499 999 Kč včetně</a:t>
                      </a:r>
                    </a:p>
                    <a:p>
                      <a:r>
                        <a:rPr lang="cs-CZ" dirty="0"/>
                        <a:t>bez DPH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proplacení</a:t>
                      </a:r>
                    </a:p>
                  </a:txBody>
                  <a:tcPr/>
                </a:tc>
                <a:extLst>
                  <a:ext uri="{0D108BD9-81ED-4DB2-BD59-A6C34878D82A}">
                    <a16:rowId xmlns:a16="http://schemas.microsoft.com/office/drawing/2014/main" val="1597282695"/>
                  </a:ext>
                </a:extLst>
              </a:tr>
              <a:tr h="24174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Malého  rozsahu</a:t>
                      </a:r>
                    </a:p>
                  </a:txBody>
                  <a:tcPr/>
                </a:tc>
                <a:tc>
                  <a:txBody>
                    <a:bodyPr/>
                    <a:lstStyle/>
                    <a:p>
                      <a:r>
                        <a:rPr lang="cs-CZ" dirty="0"/>
                        <a:t>Od 500 000 Kč bez DPH</a:t>
                      </a:r>
                    </a:p>
                    <a:p>
                      <a:r>
                        <a:rPr lang="cs-CZ" b="1" dirty="0"/>
                        <a:t>do 2 000 000</a:t>
                      </a:r>
                      <a:r>
                        <a:rPr lang="cs-CZ" dirty="0"/>
                        <a:t> Kč bez DPH v případě zakázky na dodávky a/nebo služby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1" dirty="0"/>
                        <a:t>do 6 000 000</a:t>
                      </a:r>
                      <a:r>
                        <a:rPr lang="cs-CZ" dirty="0"/>
                        <a:t> Kč bez DPH v případě zakázky na stavební práce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(před termínem pro doložení příloh k Žádosti o dotaci na RO SZIF dle kapitoly 4.6</a:t>
                      </a:r>
                      <a:r>
                        <a:rPr lang="cs-CZ"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Na MAS 56 den od 1.6.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Na SZIF do 70 dne od 1.6</a:t>
                      </a:r>
                    </a:p>
                    <a:p>
                      <a:endParaRPr lang="cs-CZ" dirty="0"/>
                    </a:p>
                  </a:txBody>
                  <a:tcPr/>
                </a:tc>
                <a:extLst>
                  <a:ext uri="{0D108BD9-81ED-4DB2-BD59-A6C34878D82A}">
                    <a16:rowId xmlns:a16="http://schemas.microsoft.com/office/drawing/2014/main" val="321566123"/>
                  </a:ext>
                </a:extLst>
              </a:tr>
              <a:tr h="210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Vyšší hodnoty</a:t>
                      </a:r>
                    </a:p>
                  </a:txBody>
                  <a:tcPr/>
                </a:tc>
                <a:tc>
                  <a:txBody>
                    <a:bodyPr/>
                    <a:lstStyle/>
                    <a:p>
                      <a:r>
                        <a:rPr lang="cs-CZ" dirty="0"/>
                        <a:t>Od 2 mil. dodávky/</a:t>
                      </a:r>
                    </a:p>
                    <a:p>
                      <a:r>
                        <a:rPr lang="cs-CZ" dirty="0"/>
                        <a:t>Od 6 mil. stavební práce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bez DPH</a:t>
                      </a:r>
                    </a:p>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Výběrové řízení</a:t>
                      </a:r>
                      <a:r>
                        <a:rPr lang="cs-CZ" baseline="0" dirty="0"/>
                        <a:t> </a:t>
                      </a:r>
                      <a:endParaRPr lang="cs-CZ" dirty="0"/>
                    </a:p>
                    <a:p>
                      <a:r>
                        <a:rPr lang="cs-CZ" dirty="0"/>
                        <a:t>Veřejný</a:t>
                      </a:r>
                      <a:r>
                        <a:rPr lang="cs-CZ" baseline="0" dirty="0"/>
                        <a:t> a dotovaný zadavatel postupuje dle příslušného zákona  o zadávání veřejných zakázek</a:t>
                      </a:r>
                    </a:p>
                    <a:p>
                      <a:r>
                        <a:rPr lang="cs-CZ" baseline="0" dirty="0"/>
                        <a:t>Ostatní postupují  dle kapitoly 3 Příručky PRV</a:t>
                      </a:r>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(před termínem pro doložení příloh k Žádosti o dotaci na RO SZIF dle kapitoly 4.6)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Na MAS 63 den od 3.6.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Na SZIF do 70 dne od 3.6</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600" dirty="0"/>
                    </a:p>
                  </a:txBody>
                  <a:tcPr/>
                </a:tc>
                <a:extLst>
                  <a:ext uri="{0D108BD9-81ED-4DB2-BD59-A6C34878D82A}">
                    <a16:rowId xmlns:a16="http://schemas.microsoft.com/office/drawing/2014/main" val="3954490653"/>
                  </a:ext>
                </a:extLst>
              </a:tr>
            </a:tbl>
          </a:graphicData>
        </a:graphic>
      </p:graphicFrame>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1982" y="484293"/>
            <a:ext cx="3959685" cy="480823"/>
          </a:xfrm>
          <a:prstGeom prst="rect">
            <a:avLst/>
          </a:prstGeom>
        </p:spPr>
      </p:pic>
    </p:spTree>
    <p:extLst>
      <p:ext uri="{BB962C8B-B14F-4D97-AF65-F5344CB8AC3E}">
        <p14:creationId xmlns:p14="http://schemas.microsoft.com/office/powerpoint/2010/main" val="2196579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86137"/>
          </a:xfrm>
        </p:spPr>
        <p:txBody>
          <a:bodyPr>
            <a:normAutofit/>
          </a:bodyPr>
          <a:lstStyle/>
          <a:p>
            <a:r>
              <a:rPr lang="cs-CZ" sz="3600" dirty="0"/>
              <a:t>Výběr dodavatele</a:t>
            </a:r>
          </a:p>
        </p:txBody>
      </p:sp>
      <p:sp>
        <p:nvSpPr>
          <p:cNvPr id="3" name="Zástupný symbol pro obsah 2"/>
          <p:cNvSpPr>
            <a:spLocks noGrp="1"/>
          </p:cNvSpPr>
          <p:nvPr>
            <p:ph idx="1"/>
          </p:nvPr>
        </p:nvSpPr>
        <p:spPr>
          <a:xfrm>
            <a:off x="1024128" y="1471353"/>
            <a:ext cx="9720073" cy="4838007"/>
          </a:xfrm>
        </p:spPr>
        <p:txBody>
          <a:bodyPr>
            <a:normAutofit fontScale="92500" lnSpcReduction="20000"/>
          </a:bodyPr>
          <a:lstStyle/>
          <a:p>
            <a:r>
              <a:rPr lang="cs-CZ" dirty="0"/>
              <a:t>Podmínky určuje - Příručka pro zadávání veřejných zakázek PRV </a:t>
            </a:r>
          </a:p>
          <a:p>
            <a:pPr marL="0" indent="0">
              <a:buNone/>
            </a:pPr>
            <a:r>
              <a:rPr lang="cs-CZ" dirty="0"/>
              <a:t>Pozor:</a:t>
            </a:r>
          </a:p>
          <a:p>
            <a:pPr>
              <a:buFont typeface="Wingdings" panose="05000000000000000000" pitchFamily="2" charset="2"/>
              <a:buChar char="§"/>
            </a:pPr>
            <a:r>
              <a:rPr lang="cs-CZ" dirty="0"/>
              <a:t>Zakázka je realizována na základě písemné smlouvy/objednávky</a:t>
            </a:r>
          </a:p>
          <a:p>
            <a:pPr>
              <a:buFont typeface="Wingdings" panose="05000000000000000000" pitchFamily="2" charset="2"/>
              <a:buChar char="§"/>
            </a:pPr>
            <a:r>
              <a:rPr lang="cs-CZ" dirty="0"/>
              <a:t>střet zájmů a provázanost žadatele a dodavatele</a:t>
            </a:r>
          </a:p>
          <a:p>
            <a:pPr>
              <a:buFont typeface="Wingdings" panose="05000000000000000000" pitchFamily="2" charset="2"/>
              <a:buChar char="§"/>
            </a:pPr>
            <a:r>
              <a:rPr lang="cs-CZ" dirty="0"/>
              <a:t>Provázanost personální  a majetkovou mezi dodavateli</a:t>
            </a:r>
          </a:p>
          <a:p>
            <a:pPr>
              <a:buFont typeface="Wingdings" panose="05000000000000000000" pitchFamily="2" charset="2"/>
              <a:buChar char="§"/>
            </a:pPr>
            <a:r>
              <a:rPr lang="cs-CZ" dirty="0"/>
              <a:t>Rozdělení  zakázek a tím nastavení chybného typu řešení zakázek</a:t>
            </a:r>
          </a:p>
          <a:p>
            <a:pPr>
              <a:buFont typeface="Wingdings" panose="05000000000000000000" pitchFamily="2" charset="2"/>
              <a:buChar char="§"/>
            </a:pPr>
            <a:r>
              <a:rPr lang="cs-CZ" dirty="0"/>
              <a:t>Termíny (včetně dodacích lhůt) a údaje v zadávacích podmínkách, doručených nabídkách, smlouvách a objednávkách, dodacích listech a fakturách se nesmí lišit. Došlo by k porušení podmínek zadávacího řízení  - sankce 100 %</a:t>
            </a:r>
          </a:p>
          <a:p>
            <a:pPr>
              <a:buFont typeface="Wingdings" panose="05000000000000000000" pitchFamily="2" charset="2"/>
              <a:buChar char="§"/>
            </a:pPr>
            <a:r>
              <a:rPr lang="cs-CZ" dirty="0"/>
              <a:t>Pozor na sjednané podmínky – zálohové </a:t>
            </a:r>
            <a:r>
              <a:rPr lang="cs-CZ" dirty="0" smtClean="0"/>
              <a:t>platby</a:t>
            </a:r>
          </a:p>
          <a:p>
            <a:pPr>
              <a:buFont typeface="Wingdings" panose="05000000000000000000" pitchFamily="2" charset="2"/>
              <a:buChar char="§"/>
            </a:pPr>
            <a:r>
              <a:rPr lang="cs-CZ" dirty="0" smtClean="0"/>
              <a:t>Výrobní  čísla strojů  musí být  uvedeny ve fakturách/ účetních  dokladech</a:t>
            </a:r>
            <a:endParaRPr lang="cs-CZ" dirty="0"/>
          </a:p>
          <a:p>
            <a:pPr>
              <a:buFont typeface="Wingdings" panose="05000000000000000000" pitchFamily="2" charset="2"/>
              <a:buChar char="§"/>
            </a:pPr>
            <a:endParaRPr lang="cs-CZ" dirty="0"/>
          </a:p>
          <a:p>
            <a:pPr>
              <a:buFont typeface="Wingdings" panose="05000000000000000000" pitchFamily="2" charset="2"/>
              <a:buChar char="§"/>
            </a:pPr>
            <a:endParaRPr lang="cs-CZ" dirty="0"/>
          </a:p>
          <a:p>
            <a:endParaRPr lang="cs-CZ" dirty="0"/>
          </a:p>
          <a:p>
            <a:endParaRPr lang="cs-CZ"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67851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53133"/>
          </a:xfrm>
        </p:spPr>
        <p:txBody>
          <a:bodyPr>
            <a:normAutofit/>
          </a:bodyPr>
          <a:lstStyle/>
          <a:p>
            <a:r>
              <a:rPr lang="cs-CZ" sz="4400" dirty="0"/>
              <a:t>Marketing</a:t>
            </a:r>
          </a:p>
        </p:txBody>
      </p:sp>
      <p:sp>
        <p:nvSpPr>
          <p:cNvPr id="3" name="Zástupný symbol pro obsah 2"/>
          <p:cNvSpPr>
            <a:spLocks noGrp="1"/>
          </p:cNvSpPr>
          <p:nvPr>
            <p:ph idx="1"/>
          </p:nvPr>
        </p:nvSpPr>
        <p:spPr>
          <a:xfrm>
            <a:off x="1024128" y="1255222"/>
            <a:ext cx="9720073" cy="5054138"/>
          </a:xfrm>
        </p:spPr>
        <p:txBody>
          <a:bodyPr>
            <a:normAutofit fontScale="70000" lnSpcReduction="20000"/>
          </a:bodyPr>
          <a:lstStyle/>
          <a:p>
            <a:r>
              <a:rPr lang="cs-CZ" dirty="0"/>
              <a:t>V případě </a:t>
            </a:r>
            <a:r>
              <a:rPr lang="cs-CZ" b="1" dirty="0"/>
              <a:t>zakázky malého rozsahu </a:t>
            </a:r>
            <a:r>
              <a:rPr lang="cs-CZ" dirty="0"/>
              <a:t>je zadavatel povinen postupovat transparentně a nediskriminačně. Za průkazný způsob lze považovat tabulku s uvedením </a:t>
            </a:r>
            <a:r>
              <a:rPr lang="cs-CZ" b="1" dirty="0"/>
              <a:t>alespoň 3 dodavatelů</a:t>
            </a:r>
            <a:r>
              <a:rPr lang="cs-CZ" dirty="0"/>
              <a:t>, která srozumitelně poskytne srovnatelný cenový přehled (tzv. </a:t>
            </a:r>
            <a:r>
              <a:rPr lang="cs-CZ" b="1" dirty="0"/>
              <a:t>cenový marketing</a:t>
            </a:r>
            <a:r>
              <a:rPr lang="cs-CZ" dirty="0"/>
              <a:t>) nebo automatický průzkum trhu prostřednictvím Elektronického tržiště (</a:t>
            </a:r>
            <a:r>
              <a:rPr lang="cs-CZ" b="1" dirty="0"/>
              <a:t>zakázku není možné zadat napřímo</a:t>
            </a:r>
            <a:r>
              <a:rPr lang="cs-CZ" dirty="0"/>
              <a:t>). </a:t>
            </a:r>
          </a:p>
          <a:p>
            <a:r>
              <a:rPr lang="cs-CZ" b="1" dirty="0"/>
              <a:t>Zadavatel vždy zadá zakázku nejnižší cenové nabídce </a:t>
            </a:r>
            <a:r>
              <a:rPr lang="cs-CZ" dirty="0"/>
              <a:t>vyplývající z cenového marketingu nebo Elektronického tržiště. Tabulka cenového marketingu bude obsahovat seznam dodavatelů a cen. Smlouva může být nahrazena objednávkou.</a:t>
            </a:r>
          </a:p>
          <a:p>
            <a:r>
              <a:rPr lang="cs-CZ" b="1" dirty="0"/>
              <a:t>Údaje musí být vždy podloženy písemnou nebo e-mailovou nabídkou dodavatele, nebo vytištěným údajem z internetové nabídky firmy.</a:t>
            </a:r>
            <a:r>
              <a:rPr lang="cs-CZ" dirty="0"/>
              <a:t> </a:t>
            </a:r>
          </a:p>
          <a:p>
            <a:r>
              <a:rPr lang="cs-CZ" dirty="0"/>
              <a:t>V případě, že předpokládaná hodnota zakázky </a:t>
            </a:r>
            <a:r>
              <a:rPr lang="cs-CZ" b="1" dirty="0"/>
              <a:t>nedosáhne 500 000 Kč bez DPH</a:t>
            </a:r>
            <a:r>
              <a:rPr lang="cs-CZ" dirty="0"/>
              <a:t>, jsou marketing a nabídkové podklady dokládány jako součást příloh </a:t>
            </a:r>
            <a:r>
              <a:rPr lang="cs-CZ" b="1" dirty="0"/>
              <a:t>k Žádosti o platbu</a:t>
            </a:r>
            <a:r>
              <a:rPr lang="cs-CZ" dirty="0"/>
              <a:t>. </a:t>
            </a:r>
          </a:p>
          <a:p>
            <a:r>
              <a:rPr lang="cs-CZ" dirty="0"/>
              <a:t>Nejedná se o výběrové/zadávací řízení a žadatel/příjemce dotace tak nemá povinnost postupovat dle kapitoly 3 a následujících této Příručky. </a:t>
            </a:r>
          </a:p>
          <a:p>
            <a:r>
              <a:rPr lang="cs-CZ" dirty="0"/>
              <a:t>POZOR – žadatel může mít  vnitřní směrnice upravující výběr  dodavatele přísněji!</a:t>
            </a:r>
          </a:p>
          <a:p>
            <a:r>
              <a:rPr lang="cs-CZ" dirty="0">
                <a:solidFill>
                  <a:srgbClr val="FF0000"/>
                </a:solidFill>
              </a:rPr>
              <a:t>POZOR -  změna režimu zakázky není možná po zaregistrování </a:t>
            </a:r>
            <a:r>
              <a:rPr lang="cs-CZ" dirty="0" err="1">
                <a:solidFill>
                  <a:srgbClr val="FF0000"/>
                </a:solidFill>
              </a:rPr>
              <a:t>ŽoD</a:t>
            </a:r>
            <a:r>
              <a:rPr lang="cs-CZ" dirty="0">
                <a:solidFill>
                  <a:srgbClr val="FF0000"/>
                </a:solidFill>
              </a:rPr>
              <a:t> z cenového marketingu s předpokládanou hodnotou zakázky nižší než 500 000 Kč bez DPH na jakýkoli jiný typ výběru dodavatele!</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1562200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p:cNvPicPr>
            <a:picLocks noGrp="1" noChangeAspect="1"/>
          </p:cNvPicPr>
          <p:nvPr>
            <p:ph idx="1"/>
          </p:nvPr>
        </p:nvPicPr>
        <p:blipFill rotWithShape="1">
          <a:blip r:embed="rId2"/>
          <a:srcRect t="33224"/>
          <a:stretch/>
        </p:blipFill>
        <p:spPr>
          <a:xfrm>
            <a:off x="681644" y="475847"/>
            <a:ext cx="10413126" cy="5782528"/>
          </a:xfrm>
          <a:prstGeom prst="rect">
            <a:avLst/>
          </a:prstGeom>
        </p:spPr>
      </p:pic>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590958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Ž</a:t>
            </a:r>
            <a:r>
              <a:rPr lang="cs-CZ" dirty="0" smtClean="0"/>
              <a:t>ádost o platbu</a:t>
            </a:r>
            <a:endParaRPr lang="cs-CZ" dirty="0"/>
          </a:p>
        </p:txBody>
      </p:sp>
      <p:sp>
        <p:nvSpPr>
          <p:cNvPr id="3" name="Zástupný symbol pro obsah 2"/>
          <p:cNvSpPr>
            <a:spLocks noGrp="1"/>
          </p:cNvSpPr>
          <p:nvPr>
            <p:ph idx="1"/>
          </p:nvPr>
        </p:nvSpPr>
        <p:spPr>
          <a:xfrm>
            <a:off x="838200" y="1422400"/>
            <a:ext cx="10515600" cy="4754563"/>
          </a:xfrm>
        </p:spPr>
        <p:txBody>
          <a:bodyPr/>
          <a:lstStyle/>
          <a:p>
            <a:r>
              <a:rPr lang="cs-CZ" dirty="0" smtClean="0"/>
              <a:t>Předkládá žadatele  včetně  všech příloh e-mailem </a:t>
            </a:r>
            <a:r>
              <a:rPr lang="cs-CZ" dirty="0"/>
              <a:t>ke kontrole </a:t>
            </a:r>
            <a:r>
              <a:rPr lang="cs-CZ" dirty="0" smtClean="0"/>
              <a:t>nejprve na MAS – nejpozději 15 dní  před termínem podání  na  SZIF</a:t>
            </a:r>
          </a:p>
          <a:p>
            <a:r>
              <a:rPr lang="cs-CZ" dirty="0" smtClean="0"/>
              <a:t>MAS provede kontrolu, může žadatele vyzvat k doplnění</a:t>
            </a:r>
          </a:p>
          <a:p>
            <a:r>
              <a:rPr lang="cs-CZ" dirty="0" smtClean="0"/>
              <a:t>Zkontrolovanou  žádost  podepsanou  pracovníkem  MAS  podá  žadatel přes Portál  farmáře na SZIF – do  termínu uvedeného  v Dohodě</a:t>
            </a:r>
            <a:r>
              <a:rPr lang="cs-CZ" dirty="0"/>
              <a:t> </a:t>
            </a:r>
            <a:r>
              <a:rPr lang="cs-CZ" dirty="0" smtClean="0"/>
              <a:t>nebo  posledním  hlášení  změn. </a:t>
            </a: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610884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944326"/>
          </a:xfrm>
        </p:spPr>
        <p:txBody>
          <a:bodyPr>
            <a:normAutofit/>
          </a:bodyPr>
          <a:lstStyle/>
          <a:p>
            <a:r>
              <a:rPr lang="cs-CZ" sz="4400" dirty="0"/>
              <a:t>Chyby</a:t>
            </a:r>
          </a:p>
        </p:txBody>
      </p:sp>
      <p:sp>
        <p:nvSpPr>
          <p:cNvPr id="3" name="Zástupný symbol pro obsah 2"/>
          <p:cNvSpPr>
            <a:spLocks noGrp="1"/>
          </p:cNvSpPr>
          <p:nvPr>
            <p:ph idx="1"/>
          </p:nvPr>
        </p:nvSpPr>
        <p:spPr>
          <a:xfrm>
            <a:off x="1024128" y="1529542"/>
            <a:ext cx="9720073" cy="4779818"/>
          </a:xfrm>
        </p:spPr>
        <p:txBody>
          <a:bodyPr>
            <a:normAutofit/>
          </a:bodyPr>
          <a:lstStyle/>
          <a:p>
            <a:pPr marL="0" indent="0">
              <a:buNone/>
            </a:pPr>
            <a:r>
              <a:rPr lang="cs-CZ" dirty="0"/>
              <a:t>Prostým nahrazením investice – taková investice, která nepředstavuje zhodnocení, tzn. lepší užitné hodnoty (ve smyslu technických a jakostních vlastností jako vyšší výkonnosti, rozsahu funkcí, úspory energie apod.) nebo technické zhodnocení, </a:t>
            </a:r>
          </a:p>
          <a:p>
            <a:pPr marL="0" indent="0">
              <a:buNone/>
            </a:pPr>
            <a:endParaRPr lang="cs-CZ" dirty="0"/>
          </a:p>
          <a:p>
            <a:pPr marL="0" indent="0">
              <a:buNone/>
            </a:pPr>
            <a:r>
              <a:rPr lang="cs-CZ" dirty="0"/>
              <a:t>Udržovací  práce a opravy staveb – nejsou investiční, nelze v rámci  staveb zahrnout do projektu (výměna střešní krytiny plech za plech,  výměna lina za lino …)</a:t>
            </a:r>
          </a:p>
          <a:p>
            <a:endParaRPr lang="cs-CZ" dirty="0"/>
          </a:p>
          <a:p>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581525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553628"/>
          </a:xfrm>
        </p:spPr>
        <p:txBody>
          <a:bodyPr>
            <a:normAutofit fontScale="90000"/>
          </a:bodyPr>
          <a:lstStyle/>
          <a:p>
            <a:r>
              <a:rPr lang="cs-CZ" sz="4400" dirty="0"/>
              <a:t>Způsobilé výdaje</a:t>
            </a:r>
          </a:p>
        </p:txBody>
      </p:sp>
      <p:sp>
        <p:nvSpPr>
          <p:cNvPr id="3" name="Zástupný symbol pro obsah 2"/>
          <p:cNvSpPr>
            <a:spLocks noGrp="1"/>
          </p:cNvSpPr>
          <p:nvPr>
            <p:ph idx="1"/>
          </p:nvPr>
        </p:nvSpPr>
        <p:spPr>
          <a:xfrm>
            <a:off x="1024128" y="1138844"/>
            <a:ext cx="9720073" cy="5170516"/>
          </a:xfrm>
        </p:spPr>
        <p:txBody>
          <a:bodyPr>
            <a:normAutofit fontScale="85000" lnSpcReduction="10000"/>
          </a:bodyPr>
          <a:lstStyle/>
          <a:p>
            <a:pPr marL="0" indent="0">
              <a:buNone/>
            </a:pPr>
            <a:r>
              <a:rPr lang="cs-CZ" dirty="0"/>
              <a:t>Musí být  v souladu  s principy hospodárnosti</a:t>
            </a:r>
          </a:p>
          <a:p>
            <a:pPr marL="0" indent="0">
              <a:buNone/>
            </a:pPr>
            <a:r>
              <a:rPr lang="cs-CZ" dirty="0"/>
              <a:t>Vznikly nejdříve ke dni podání Žádosti o dotaci na MAS a byly skutečně uhrazeny nejpozději do data předložení Žádosti o platbu na MAS. Za vznik výdaje je považováno datum vystavení objednávky nebo uzavření smlouvy.</a:t>
            </a:r>
          </a:p>
          <a:p>
            <a:pPr marL="0" indent="0">
              <a:buNone/>
            </a:pPr>
            <a:r>
              <a:rPr lang="cs-CZ" dirty="0"/>
              <a:t>Jsou  uhrazeny:</a:t>
            </a:r>
          </a:p>
          <a:p>
            <a:pPr>
              <a:lnSpc>
                <a:spcPct val="100000"/>
              </a:lnSpc>
              <a:spcBef>
                <a:spcPts val="600"/>
              </a:spcBef>
              <a:buFont typeface="Arial" panose="020B0604020202020204" pitchFamily="34" charset="0"/>
              <a:buChar char="•"/>
            </a:pPr>
            <a:r>
              <a:rPr lang="cs-CZ" dirty="0"/>
              <a:t>Bezhotovostní  platbou z  bankovního  účtu  ve vlastnictví žadatele</a:t>
            </a:r>
          </a:p>
          <a:p>
            <a:pPr>
              <a:lnSpc>
                <a:spcPct val="100000"/>
              </a:lnSpc>
              <a:spcBef>
                <a:spcPts val="600"/>
              </a:spcBef>
              <a:buFont typeface="Arial" panose="020B0604020202020204" pitchFamily="34" charset="0"/>
              <a:buChar char="•"/>
            </a:pPr>
            <a:r>
              <a:rPr lang="cs-CZ" dirty="0"/>
              <a:t>Hotovostní platbou -  na jeden projekt  v součtu  max. 100 000 Kč, nedoporučujeme  platební kartou</a:t>
            </a:r>
          </a:p>
          <a:p>
            <a:pPr marL="0" indent="0">
              <a:buNone/>
            </a:pPr>
            <a:r>
              <a:rPr lang="cs-CZ" dirty="0"/>
              <a:t>Stavební: do výše cen stavebních prací a materiálu dle ÚRS Praha a.s., RTS, a.s. nebo </a:t>
            </a:r>
            <a:r>
              <a:rPr lang="cs-CZ" dirty="0" err="1"/>
              <a:t>Callida</a:t>
            </a:r>
            <a:r>
              <a:rPr lang="cs-CZ" dirty="0"/>
              <a:t>, s.r.o.</a:t>
            </a:r>
          </a:p>
          <a:p>
            <a:pPr marL="0" indent="0">
              <a:buNone/>
            </a:pPr>
            <a:r>
              <a:rPr lang="cs-CZ" dirty="0"/>
              <a:t>Pokud limit stavební práce překročí, lze takovou položku/y uznat jako způsobilou v celé výši, pokud dojde k plné kompenzaci snížením u jiné/jiných položek rozpočtu. V případě, že se příslušná položka v katalogu stavebních prací nevyskytuje, musí cena odpovídat ceně obvyklé v daném místě a čase. </a:t>
            </a:r>
          </a:p>
          <a:p>
            <a:pPr>
              <a:buFont typeface="Arial" panose="020B0604020202020204" pitchFamily="34" charset="0"/>
              <a:buChar char="•"/>
            </a:pP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3525596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09300" y="456328"/>
            <a:ext cx="9720072" cy="736508"/>
          </a:xfrm>
        </p:spPr>
        <p:txBody>
          <a:bodyPr>
            <a:normAutofit/>
          </a:bodyPr>
          <a:lstStyle/>
          <a:p>
            <a:r>
              <a:rPr lang="cs-CZ" sz="4400" dirty="0"/>
              <a:t>Způsob účtování </a:t>
            </a:r>
          </a:p>
        </p:txBody>
      </p:sp>
      <p:sp>
        <p:nvSpPr>
          <p:cNvPr id="3" name="Zástupný symbol pro obsah 2"/>
          <p:cNvSpPr>
            <a:spLocks noGrp="1"/>
          </p:cNvSpPr>
          <p:nvPr>
            <p:ph idx="1"/>
          </p:nvPr>
        </p:nvSpPr>
        <p:spPr>
          <a:xfrm>
            <a:off x="709300" y="1192836"/>
            <a:ext cx="10682243" cy="5054138"/>
          </a:xfrm>
        </p:spPr>
        <p:txBody>
          <a:bodyPr>
            <a:normAutofit fontScale="85000" lnSpcReduction="20000"/>
          </a:bodyPr>
          <a:lstStyle/>
          <a:p>
            <a:pPr marL="0" indent="0">
              <a:buNone/>
            </a:pPr>
            <a:r>
              <a:rPr lang="cs-CZ" dirty="0"/>
              <a:t>Příjemce dotace vede o realizaci projektu (o veškerých výdajích skutečně vynaložených na projekt) samostatnou analytickou účetní evidenci, případně si zřídí pro tuto účetní evidenci samostatné středisko (pokud je účetní jednotkou) nebo samostatnou podrobnou evidenci (pokud není účetní jednotkou)</a:t>
            </a:r>
          </a:p>
          <a:p>
            <a:pPr marL="0" indent="0">
              <a:buNone/>
            </a:pPr>
            <a:r>
              <a:rPr lang="cs-CZ" dirty="0"/>
              <a:t>účelové znaky:</a:t>
            </a:r>
          </a:p>
          <a:p>
            <a:pPr marL="0" indent="0">
              <a:buNone/>
            </a:pPr>
            <a:r>
              <a:rPr lang="cs-CZ" b="1" dirty="0"/>
              <a:t>Investice: </a:t>
            </a:r>
            <a:r>
              <a:rPr lang="cs-CZ" dirty="0"/>
              <a:t>CZ část - nástroj 130, zdroj 1, ÚZ 89517</a:t>
            </a:r>
          </a:p>
          <a:p>
            <a:pPr marL="0" indent="0">
              <a:buNone/>
            </a:pPr>
            <a:r>
              <a:rPr lang="cs-CZ" dirty="0"/>
              <a:t>                  EU část - nástroj 130, zdroj 5, ÚZ 89518</a:t>
            </a:r>
          </a:p>
          <a:p>
            <a:pPr marL="0" indent="0">
              <a:buNone/>
            </a:pPr>
            <a:r>
              <a:rPr lang="cs-CZ" b="1" dirty="0" err="1"/>
              <a:t>Neinvestice</a:t>
            </a:r>
            <a:r>
              <a:rPr lang="cs-CZ" dirty="0"/>
              <a:t>: CZ část - nástroj 130, zdroj 1, ÚZ 89017</a:t>
            </a:r>
          </a:p>
          <a:p>
            <a:pPr marL="0" indent="0">
              <a:buNone/>
            </a:pPr>
            <a:r>
              <a:rPr lang="cs-CZ" dirty="0"/>
              <a:t>                       EU část - nástroj 130, zdroj 5, ÚZ 89018</a:t>
            </a:r>
          </a:p>
          <a:p>
            <a:r>
              <a:rPr lang="cs-CZ" dirty="0"/>
              <a:t>Drobný majetek od 3 000 Kč, dokládá se soupis drobného  majetku. Hodnotu lze snížit jen vnitřní směrnicí.</a:t>
            </a:r>
          </a:p>
          <a:p>
            <a:r>
              <a:rPr lang="cs-CZ" dirty="0"/>
              <a:t>Drobný  majetek - samostatným </a:t>
            </a:r>
            <a:r>
              <a:rPr lang="cs-CZ" dirty="0" err="1"/>
              <a:t>technicko-ekonomickým</a:t>
            </a:r>
            <a:r>
              <a:rPr lang="cs-CZ" dirty="0"/>
              <a:t> určením, u kterých doba použitelnosti je delší než jeden rok a ocenění jedné položky je v částce 3 000 Kč a vyšší a nepřevyšuje částku pro investiční majetek.</a:t>
            </a:r>
          </a:p>
          <a:p>
            <a:r>
              <a:rPr lang="cs-CZ" dirty="0"/>
              <a:t>Dlouhodobý majetek dle platné  legislativy 80 000 Kč</a:t>
            </a:r>
          </a:p>
          <a:p>
            <a:pPr marL="0" indent="0">
              <a:buNone/>
            </a:pPr>
            <a:endParaRPr lang="cs-CZ" dirty="0"/>
          </a:p>
          <a:p>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3519758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03009"/>
          </a:xfrm>
        </p:spPr>
        <p:txBody>
          <a:bodyPr/>
          <a:lstStyle/>
          <a:p>
            <a:r>
              <a:rPr lang="cs-CZ" sz="4400" dirty="0"/>
              <a:t>Publicita</a:t>
            </a:r>
          </a:p>
        </p:txBody>
      </p:sp>
      <p:sp>
        <p:nvSpPr>
          <p:cNvPr id="3" name="Zástupný symbol pro obsah 2"/>
          <p:cNvSpPr>
            <a:spLocks noGrp="1"/>
          </p:cNvSpPr>
          <p:nvPr>
            <p:ph idx="1"/>
          </p:nvPr>
        </p:nvSpPr>
        <p:spPr>
          <a:xfrm>
            <a:off x="1024128" y="1454727"/>
            <a:ext cx="9720073" cy="4854633"/>
          </a:xfrm>
        </p:spPr>
        <p:txBody>
          <a:bodyPr>
            <a:normAutofit fontScale="92500" lnSpcReduction="10000"/>
          </a:bodyPr>
          <a:lstStyle/>
          <a:p>
            <a:r>
              <a:rPr lang="cs-CZ" dirty="0"/>
              <a:t>V průběhu realizace projektu zajistí žadatel/příjemce dotace povinnou dle Příručky pro publicitu PRV. </a:t>
            </a:r>
          </a:p>
          <a:p>
            <a:r>
              <a:rPr lang="cs-CZ" dirty="0"/>
              <a:t>Jedná se o následující nástroje: </a:t>
            </a:r>
          </a:p>
          <a:p>
            <a:pPr lvl="1">
              <a:lnSpc>
                <a:spcPct val="100000"/>
              </a:lnSpc>
              <a:spcBef>
                <a:spcPts val="600"/>
              </a:spcBef>
              <a:buFont typeface="Wingdings" panose="05000000000000000000" pitchFamily="2" charset="2"/>
              <a:buChar char="§"/>
            </a:pPr>
            <a:r>
              <a:rPr lang="cs-CZ" b="1" dirty="0"/>
              <a:t>Internetové stránky příjemce dotace -  všichni, není limit</a:t>
            </a:r>
          </a:p>
          <a:p>
            <a:pPr lvl="1">
              <a:lnSpc>
                <a:spcPct val="100000"/>
              </a:lnSpc>
              <a:spcBef>
                <a:spcPts val="600"/>
              </a:spcBef>
              <a:buFont typeface="Wingdings" panose="05000000000000000000" pitchFamily="2" charset="2"/>
              <a:buChar char="§"/>
            </a:pPr>
            <a:r>
              <a:rPr lang="cs-CZ" dirty="0"/>
              <a:t>Plakát A3 nebo informační deska – celková výše dotace na projekt v Dohodě  přesáhne  50 000 EUR (cca 1,5 mil. Kč).</a:t>
            </a:r>
          </a:p>
          <a:p>
            <a:pPr lvl="1">
              <a:lnSpc>
                <a:spcPct val="100000"/>
              </a:lnSpc>
              <a:spcBef>
                <a:spcPts val="600"/>
              </a:spcBef>
              <a:buFont typeface="Wingdings" panose="05000000000000000000" pitchFamily="2" charset="2"/>
              <a:buChar char="§"/>
            </a:pPr>
            <a:r>
              <a:rPr lang="cs-CZ" dirty="0"/>
              <a:t>Dočasný billboard Informační nástroje spadající do kapitoly </a:t>
            </a:r>
          </a:p>
          <a:p>
            <a:r>
              <a:rPr lang="cs-CZ" dirty="0"/>
              <a:t>Jsou používány po celou dobu realizace projektu, tudíž </a:t>
            </a:r>
            <a:r>
              <a:rPr lang="cs-CZ" b="1" dirty="0"/>
              <a:t>od podpisu Dohody </a:t>
            </a:r>
            <a:r>
              <a:rPr lang="cs-CZ" dirty="0"/>
              <a:t>o poskytnutí dotace po celou dobu lhůty vázanosti projektu na účel, je-li tato lhůta příslušnými Pravidly pro žadatele stanovena. Plnění podmínek povinné publicity dokládá příjemce dotace při kontrole projektu na místě </a:t>
            </a:r>
          </a:p>
          <a:p>
            <a:r>
              <a:rPr lang="pl-PL" dirty="0"/>
              <a:t>Přepočítává se kurzem ECB ke dni podpisu Dohody</a:t>
            </a: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08743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03504"/>
          </a:xfrm>
        </p:spPr>
        <p:txBody>
          <a:bodyPr>
            <a:normAutofit fontScale="90000"/>
          </a:bodyPr>
          <a:lstStyle/>
          <a:p>
            <a:r>
              <a:rPr lang="cs-CZ" sz="4400" dirty="0"/>
              <a:t>Výzva</a:t>
            </a:r>
          </a:p>
        </p:txBody>
      </p:sp>
      <p:sp>
        <p:nvSpPr>
          <p:cNvPr id="3" name="Zástupný symbol pro obsah 2"/>
          <p:cNvSpPr>
            <a:spLocks noGrp="1"/>
          </p:cNvSpPr>
          <p:nvPr>
            <p:ph idx="1"/>
          </p:nvPr>
        </p:nvSpPr>
        <p:spPr>
          <a:xfrm>
            <a:off x="1024128" y="1188721"/>
            <a:ext cx="9720073" cy="5120640"/>
          </a:xfrm>
        </p:spPr>
        <p:txBody>
          <a:bodyPr>
            <a:normAutofit/>
          </a:bodyPr>
          <a:lstStyle/>
          <a:p>
            <a:r>
              <a:rPr lang="cs-CZ" sz="2400" dirty="0"/>
              <a:t>Příjem projektů  od </a:t>
            </a:r>
            <a:r>
              <a:rPr lang="cs-CZ" sz="2400" dirty="0" smtClean="0"/>
              <a:t>2.1.2024 </a:t>
            </a:r>
            <a:r>
              <a:rPr lang="cs-CZ" sz="2400" dirty="0"/>
              <a:t>do </a:t>
            </a:r>
            <a:r>
              <a:rPr lang="cs-CZ" sz="2400" dirty="0" smtClean="0"/>
              <a:t>31.1.2024</a:t>
            </a:r>
          </a:p>
          <a:p>
            <a:r>
              <a:rPr lang="cs-CZ" sz="2400" dirty="0" smtClean="0"/>
              <a:t>Registrace </a:t>
            </a:r>
            <a:r>
              <a:rPr lang="cs-CZ" sz="2400" dirty="0"/>
              <a:t>na SZIF do </a:t>
            </a:r>
            <a:r>
              <a:rPr lang="cs-CZ" sz="2400" dirty="0" smtClean="0"/>
              <a:t>30.4.2024</a:t>
            </a:r>
            <a:endParaRPr lang="cs-CZ" sz="2400" dirty="0"/>
          </a:p>
          <a:p>
            <a:r>
              <a:rPr lang="cs-CZ" sz="2200" b="1" dirty="0" smtClean="0"/>
              <a:t>Alokace</a:t>
            </a:r>
            <a:r>
              <a:rPr lang="cs-CZ" sz="2200" b="1" dirty="0"/>
              <a:t>: </a:t>
            </a:r>
            <a:r>
              <a:rPr lang="cs-CZ" sz="2200" b="1" dirty="0" smtClean="0"/>
              <a:t>248 941,- </a:t>
            </a:r>
            <a:r>
              <a:rPr lang="cs-CZ" sz="2200" b="1" dirty="0"/>
              <a:t>Kč 	</a:t>
            </a:r>
          </a:p>
          <a:p>
            <a:r>
              <a:rPr lang="cs-CZ" sz="2400" dirty="0" smtClean="0"/>
              <a:t>Max</a:t>
            </a:r>
            <a:r>
              <a:rPr lang="cs-CZ" sz="2400" dirty="0"/>
              <a:t>. výše způsobilých výdajů </a:t>
            </a:r>
            <a:r>
              <a:rPr lang="cs-CZ" sz="2400" dirty="0" smtClean="0"/>
              <a:t>622 000,- </a:t>
            </a:r>
            <a:r>
              <a:rPr lang="cs-CZ" sz="2400" dirty="0"/>
              <a:t>Kč min. 50 000,- Kč</a:t>
            </a:r>
          </a:p>
          <a:p>
            <a:pPr algn="just"/>
            <a:endParaRPr lang="cs-CZ" sz="2200" b="1" dirty="0"/>
          </a:p>
          <a:p>
            <a:pPr algn="just"/>
            <a:endParaRPr lang="cs-CZ" sz="2200" b="1" dirty="0"/>
          </a:p>
          <a:p>
            <a:pPr algn="just"/>
            <a:endParaRPr lang="cs-CZ" sz="2200" dirty="0"/>
          </a:p>
        </p:txBody>
      </p:sp>
      <p:graphicFrame>
        <p:nvGraphicFramePr>
          <p:cNvPr id="5" name="Tabulka 4"/>
          <p:cNvGraphicFramePr>
            <a:graphicFrameLocks noGrp="1"/>
          </p:cNvGraphicFramePr>
          <p:nvPr>
            <p:extLst>
              <p:ext uri="{D42A27DB-BD31-4B8C-83A1-F6EECF244321}">
                <p14:modId xmlns:p14="http://schemas.microsoft.com/office/powerpoint/2010/main" val="864090166"/>
              </p:ext>
            </p:extLst>
          </p:nvPr>
        </p:nvGraphicFramePr>
        <p:xfrm>
          <a:off x="675501" y="3489397"/>
          <a:ext cx="10417324" cy="1333930"/>
        </p:xfrm>
        <a:graphic>
          <a:graphicData uri="http://schemas.openxmlformats.org/drawingml/2006/table">
            <a:tbl>
              <a:tblPr firstRow="1" firstCol="1" bandRow="1">
                <a:tableStyleId>{5C22544A-7EE6-4342-B048-85BDC9FD1C3A}</a:tableStyleId>
              </a:tblPr>
              <a:tblGrid>
                <a:gridCol w="734939">
                  <a:extLst>
                    <a:ext uri="{9D8B030D-6E8A-4147-A177-3AD203B41FA5}">
                      <a16:colId xmlns:a16="http://schemas.microsoft.com/office/drawing/2014/main" val="779781570"/>
                    </a:ext>
                  </a:extLst>
                </a:gridCol>
                <a:gridCol w="1871528">
                  <a:extLst>
                    <a:ext uri="{9D8B030D-6E8A-4147-A177-3AD203B41FA5}">
                      <a16:colId xmlns:a16="http://schemas.microsoft.com/office/drawing/2014/main" val="984372188"/>
                    </a:ext>
                  </a:extLst>
                </a:gridCol>
                <a:gridCol w="4059253">
                  <a:extLst>
                    <a:ext uri="{9D8B030D-6E8A-4147-A177-3AD203B41FA5}">
                      <a16:colId xmlns:a16="http://schemas.microsoft.com/office/drawing/2014/main" val="2471494946"/>
                    </a:ext>
                  </a:extLst>
                </a:gridCol>
                <a:gridCol w="2238998">
                  <a:extLst>
                    <a:ext uri="{9D8B030D-6E8A-4147-A177-3AD203B41FA5}">
                      <a16:colId xmlns:a16="http://schemas.microsoft.com/office/drawing/2014/main" val="1536319578"/>
                    </a:ext>
                  </a:extLst>
                </a:gridCol>
                <a:gridCol w="1512606">
                  <a:extLst>
                    <a:ext uri="{9D8B030D-6E8A-4147-A177-3AD203B41FA5}">
                      <a16:colId xmlns:a16="http://schemas.microsoft.com/office/drawing/2014/main" val="411245212"/>
                    </a:ext>
                  </a:extLst>
                </a:gridCol>
              </a:tblGrid>
              <a:tr h="568279">
                <a:tc>
                  <a:txBody>
                    <a:bodyPr/>
                    <a:lstStyle/>
                    <a:p>
                      <a:pPr algn="ctr">
                        <a:spcAft>
                          <a:spcPts val="0"/>
                        </a:spcAft>
                      </a:pPr>
                      <a:r>
                        <a:rPr lang="cs-CZ" sz="2000">
                          <a:effectLst/>
                        </a:rPr>
                        <a:t>Číslo Fiche</a:t>
                      </a:r>
                      <a:endParaRPr lang="cs-CZ" sz="200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Název </a:t>
                      </a:r>
                      <a:r>
                        <a:rPr lang="cs-CZ" sz="2000" kern="1200" dirty="0" err="1">
                          <a:effectLst/>
                        </a:rPr>
                        <a:t>Fiche</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dirty="0">
                          <a:effectLst/>
                        </a:rPr>
                        <a:t>Vazba </a:t>
                      </a:r>
                      <a:r>
                        <a:rPr lang="cs-CZ" sz="2000" dirty="0" err="1">
                          <a:effectLst/>
                        </a:rPr>
                        <a:t>Fiche</a:t>
                      </a:r>
                      <a:r>
                        <a:rPr lang="cs-CZ" sz="2000" dirty="0">
                          <a:effectLst/>
                        </a:rPr>
                        <a:t> na článek Nařízení EP a Rady (EU) č. 1305/2013</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Alokace</a:t>
                      </a:r>
                      <a:endParaRPr lang="cs-CZ" sz="2000" dirty="0">
                        <a:effectLst/>
                      </a:endParaRPr>
                    </a:p>
                    <a:p>
                      <a:pPr algn="ctr">
                        <a:spcAft>
                          <a:spcPts val="0"/>
                        </a:spcAft>
                      </a:pPr>
                      <a:r>
                        <a:rPr lang="cs-CZ" sz="2000" kern="1200" dirty="0">
                          <a:effectLst/>
                        </a:rPr>
                        <a:t>pro </a:t>
                      </a:r>
                      <a:r>
                        <a:rPr lang="cs-CZ" sz="2000" kern="1200" dirty="0" smtClean="0">
                          <a:effectLst/>
                        </a:rPr>
                        <a:t>8. výzvu</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Dotace</a:t>
                      </a:r>
                      <a:endParaRPr lang="cs-CZ" sz="2000" dirty="0">
                        <a:effectLst/>
                        <a:latin typeface="Times New Roman" panose="02020603050405020304" pitchFamily="18" charset="0"/>
                        <a:ea typeface="Times New Roman" panose="02020603050405020304" pitchFamily="18" charset="0"/>
                      </a:endParaRPr>
                    </a:p>
                  </a:txBody>
                  <a:tcPr marL="67487" marR="67487" marT="0" marB="0"/>
                </a:tc>
                <a:extLst>
                  <a:ext uri="{0D108BD9-81ED-4DB2-BD59-A6C34878D82A}">
                    <a16:rowId xmlns:a16="http://schemas.microsoft.com/office/drawing/2014/main" val="1504870948"/>
                  </a:ext>
                </a:extLst>
              </a:tr>
              <a:tr h="724330">
                <a:tc>
                  <a:txBody>
                    <a:bodyPr/>
                    <a:lstStyle/>
                    <a:p>
                      <a:pPr algn="ctr">
                        <a:spcAft>
                          <a:spcPts val="0"/>
                        </a:spcAft>
                      </a:pPr>
                      <a:r>
                        <a:rPr lang="cs-CZ" sz="2000" dirty="0">
                          <a:effectLst/>
                        </a:rPr>
                        <a:t>F4</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l">
                        <a:spcAft>
                          <a:spcPts val="0"/>
                        </a:spcAft>
                      </a:pPr>
                      <a:r>
                        <a:rPr lang="cs-CZ" sz="2000">
                          <a:effectLst/>
                        </a:rPr>
                        <a:t>Z4 Pro venkov</a:t>
                      </a:r>
                      <a:endParaRPr lang="cs-CZ" sz="2000">
                        <a:effectLst/>
                        <a:latin typeface="Times New Roman" panose="02020603050405020304" pitchFamily="18" charset="0"/>
                        <a:ea typeface="Times New Roman" panose="02020603050405020304" pitchFamily="18" charset="0"/>
                      </a:endParaRPr>
                    </a:p>
                  </a:txBody>
                  <a:tcPr marL="67487" marR="67487" marT="0" marB="0"/>
                </a:tc>
                <a:tc>
                  <a:txBody>
                    <a:bodyPr/>
                    <a:lstStyle/>
                    <a:p>
                      <a:pPr algn="l"/>
                      <a:r>
                        <a:rPr lang="cs-CZ" sz="2000" dirty="0">
                          <a:effectLst/>
                        </a:rPr>
                        <a:t>Článek 20, Základní služby a obnova vesnic ve venkovských oblastech</a:t>
                      </a:r>
                    </a:p>
                  </a:txBody>
                  <a:tcPr marL="67487" marR="67487" marT="0" marB="0"/>
                </a:tc>
                <a:tc>
                  <a:txBody>
                    <a:bodyPr/>
                    <a:lstStyle/>
                    <a:p>
                      <a:pPr algn="r">
                        <a:spcAft>
                          <a:spcPts val="0"/>
                        </a:spcAft>
                      </a:pPr>
                      <a:r>
                        <a:rPr lang="cs-CZ" sz="2000" dirty="0" smtClean="0">
                          <a:effectLst/>
                        </a:rPr>
                        <a:t>248 941,- </a:t>
                      </a:r>
                      <a:r>
                        <a:rPr lang="cs-CZ" sz="2000" dirty="0">
                          <a:effectLst/>
                        </a:rPr>
                        <a:t>Kč</a:t>
                      </a:r>
                    </a:p>
                    <a:p>
                      <a:pPr algn="r">
                        <a:spcAft>
                          <a:spcPts val="0"/>
                        </a:spcAft>
                      </a:pPr>
                      <a:r>
                        <a:rPr lang="cs-CZ" sz="2000" dirty="0">
                          <a:effectLst/>
                        </a:rPr>
                        <a:t> </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marL="0" algn="ctr" defTabSz="914400" rtl="0" eaLnBrk="1" latinLnBrk="0" hangingPunct="1">
                        <a:spcAft>
                          <a:spcPts val="0"/>
                        </a:spcAft>
                      </a:pPr>
                      <a:r>
                        <a:rPr lang="cs-CZ" sz="2000" kern="1200" dirty="0">
                          <a:solidFill>
                            <a:schemeClr val="dk1"/>
                          </a:solidFill>
                          <a:effectLst/>
                          <a:latin typeface="+mn-lt"/>
                          <a:ea typeface="+mn-ea"/>
                          <a:cs typeface="+mn-cs"/>
                        </a:rPr>
                        <a:t>80 %</a:t>
                      </a:r>
                    </a:p>
                    <a:p>
                      <a:pPr marL="0" algn="ctr" defTabSz="914400" rtl="0" eaLnBrk="1" latinLnBrk="0" hangingPunct="1">
                        <a:spcAft>
                          <a:spcPts val="0"/>
                        </a:spcAft>
                      </a:pPr>
                      <a:r>
                        <a:rPr lang="cs-CZ" sz="2000" kern="1200" dirty="0">
                          <a:solidFill>
                            <a:schemeClr val="dk1"/>
                          </a:solidFill>
                          <a:effectLst/>
                          <a:latin typeface="+mn-lt"/>
                          <a:ea typeface="+mn-ea"/>
                          <a:cs typeface="+mn-cs"/>
                        </a:rPr>
                        <a:t> </a:t>
                      </a:r>
                    </a:p>
                  </a:txBody>
                  <a:tcPr marL="67487" marR="67487" marT="0" marB="0"/>
                </a:tc>
                <a:extLst>
                  <a:ext uri="{0D108BD9-81ED-4DB2-BD59-A6C34878D82A}">
                    <a16:rowId xmlns:a16="http://schemas.microsoft.com/office/drawing/2014/main" val="2227059355"/>
                  </a:ext>
                </a:extLst>
              </a:tr>
            </a:tbl>
          </a:graphicData>
        </a:graphic>
      </p:graphicFrame>
      <p:pic>
        <p:nvPicPr>
          <p:cNvPr id="7" name="Obráze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3400784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Prostějov venkov </a:t>
            </a:r>
            <a:r>
              <a:rPr lang="cs-CZ" dirty="0" smtClean="0"/>
              <a:t>o.p.s.</a:t>
            </a:r>
            <a:endParaRPr lang="cs-CZ" dirty="0"/>
          </a:p>
        </p:txBody>
      </p:sp>
      <p:sp>
        <p:nvSpPr>
          <p:cNvPr id="3" name="Zástupný symbol pro obsah 2"/>
          <p:cNvSpPr>
            <a:spLocks noGrp="1"/>
          </p:cNvSpPr>
          <p:nvPr>
            <p:ph idx="1"/>
          </p:nvPr>
        </p:nvSpPr>
        <p:spPr>
          <a:xfrm>
            <a:off x="838200" y="1600200"/>
            <a:ext cx="10515600" cy="4576763"/>
          </a:xfrm>
        </p:spPr>
        <p:txBody>
          <a:bodyPr>
            <a:normAutofit/>
          </a:bodyPr>
          <a:lstStyle/>
          <a:p>
            <a:pPr marL="0" indent="0" algn="ctr">
              <a:buNone/>
            </a:pPr>
            <a:r>
              <a:rPr lang="cs-CZ" dirty="0" smtClean="0"/>
              <a:t>Děkujeme za pozornost</a:t>
            </a:r>
          </a:p>
          <a:p>
            <a:pPr marL="0" indent="0" algn="ctr">
              <a:buNone/>
            </a:pPr>
            <a:endParaRPr lang="cs-CZ" dirty="0" smtClean="0"/>
          </a:p>
          <a:p>
            <a:pPr marL="0" indent="0" algn="ctr">
              <a:buNone/>
            </a:pPr>
            <a:r>
              <a:rPr lang="cs-CZ" dirty="0" smtClean="0"/>
              <a:t>Ing</a:t>
            </a:r>
            <a:r>
              <a:rPr lang="cs-CZ" dirty="0"/>
              <a:t>. Ludmila </a:t>
            </a:r>
            <a:r>
              <a:rPr lang="cs-CZ" dirty="0" err="1" smtClean="0"/>
              <a:t>Švitelová</a:t>
            </a:r>
            <a:r>
              <a:rPr lang="cs-CZ" dirty="0"/>
              <a:t/>
            </a:r>
            <a:br>
              <a:rPr lang="cs-CZ" dirty="0"/>
            </a:br>
            <a:r>
              <a:rPr lang="cs-CZ" dirty="0"/>
              <a:t>Tel.: + 420 724 788 131</a:t>
            </a:r>
            <a:br>
              <a:rPr lang="cs-CZ" dirty="0"/>
            </a:br>
            <a:r>
              <a:rPr lang="cs-CZ" dirty="0" smtClean="0">
                <a:hlinkClick r:id="rId2"/>
              </a:rPr>
              <a:t>maspvvenkov@seznam.cz</a:t>
            </a:r>
            <a:endParaRPr lang="cs-CZ" dirty="0" smtClean="0"/>
          </a:p>
          <a:p>
            <a:pPr marL="0" indent="0" algn="ctr">
              <a:buNone/>
            </a:pPr>
            <a:endParaRPr lang="cs-CZ" dirty="0"/>
          </a:p>
          <a:p>
            <a:pPr marL="0" indent="0" algn="ctr">
              <a:buNone/>
            </a:pPr>
            <a:r>
              <a:rPr lang="nn-NO" dirty="0"/>
              <a:t>Mgr. Jaroslav Křivánek</a:t>
            </a:r>
            <a:br>
              <a:rPr lang="nn-NO" dirty="0"/>
            </a:br>
            <a:r>
              <a:rPr lang="nn-NO" dirty="0"/>
              <a:t>Tel. +420 725 177 677</a:t>
            </a:r>
            <a:br>
              <a:rPr lang="nn-NO" dirty="0"/>
            </a:br>
            <a:r>
              <a:rPr lang="nn-NO" u="sng" dirty="0">
                <a:solidFill>
                  <a:schemeClr val="accent1">
                    <a:lumMod val="75000"/>
                  </a:schemeClr>
                </a:solidFill>
              </a:rPr>
              <a:t>krivanek.maspvvenkov@seznam.cz</a:t>
            </a:r>
            <a:r>
              <a:rPr lang="nn-NO" u="sng" dirty="0"/>
              <a:t/>
            </a:r>
            <a:br>
              <a:rPr lang="nn-NO" u="sng" dirty="0"/>
            </a:br>
            <a:r>
              <a:rPr lang="nn-NO" u="sng" dirty="0">
                <a:hlinkClick r:id="rId3" tooltip="http://www.maspvvenkov.cz/"/>
              </a:rPr>
              <a:t>http://www.maspvvenkov.cz/</a:t>
            </a:r>
            <a:endParaRPr lang="cs-CZ" dirty="0"/>
          </a:p>
        </p:txBody>
      </p:sp>
    </p:spTree>
    <p:extLst>
      <p:ext uri="{BB962C8B-B14F-4D97-AF65-F5344CB8AC3E}">
        <p14:creationId xmlns:p14="http://schemas.microsoft.com/office/powerpoint/2010/main" val="75118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01336"/>
            <a:ext cx="10515600" cy="747247"/>
          </a:xfrm>
        </p:spPr>
        <p:txBody>
          <a:bodyPr>
            <a:noAutofit/>
          </a:bodyPr>
          <a:lstStyle/>
          <a:p>
            <a:r>
              <a:rPr lang="cs-CZ" sz="3600" dirty="0"/>
              <a:t>Obecné podmínky</a:t>
            </a:r>
          </a:p>
        </p:txBody>
      </p:sp>
      <p:sp>
        <p:nvSpPr>
          <p:cNvPr id="3" name="Zástupný symbol pro obsah 2"/>
          <p:cNvSpPr>
            <a:spLocks noGrp="1"/>
          </p:cNvSpPr>
          <p:nvPr>
            <p:ph idx="1"/>
          </p:nvPr>
        </p:nvSpPr>
        <p:spPr>
          <a:xfrm>
            <a:off x="838199" y="948584"/>
            <a:ext cx="10929359" cy="5228380"/>
          </a:xfrm>
        </p:spPr>
        <p:txBody>
          <a:bodyPr>
            <a:noAutofit/>
          </a:bodyPr>
          <a:lstStyle/>
          <a:p>
            <a:pPr lvl="0"/>
            <a:r>
              <a:rPr lang="cs-CZ" sz="2400" dirty="0"/>
              <a:t>Projekt lze realizovat na území příslušné MAS - místem realizace se rozumí místo/pozemky, kde jsou umístěny všechny nemovitosti/technologie </a:t>
            </a:r>
          </a:p>
          <a:p>
            <a:r>
              <a:rPr lang="cs-CZ" sz="2400" dirty="0"/>
              <a:t>Projekt je v souladu se SCLLD příslušné MAS, splňuje popis, účel a rozsah </a:t>
            </a:r>
            <a:r>
              <a:rPr lang="cs-CZ" sz="2400" dirty="0" err="1"/>
              <a:t>Fiche</a:t>
            </a:r>
            <a:endParaRPr lang="cs-CZ" sz="2400" dirty="0"/>
          </a:p>
          <a:p>
            <a:pPr lvl="0"/>
            <a:r>
              <a:rPr lang="cs-CZ" sz="2400" dirty="0"/>
              <a:t>Žádost obdrží min. počet bodů uvedený ve </a:t>
            </a:r>
            <a:r>
              <a:rPr lang="cs-CZ" sz="2400" dirty="0" err="1"/>
              <a:t>Fichi</a:t>
            </a:r>
            <a:r>
              <a:rPr lang="cs-CZ" sz="2400" dirty="0"/>
              <a:t> a plní kritéria po dobu vázanosti</a:t>
            </a:r>
          </a:p>
          <a:p>
            <a:pPr lvl="0"/>
            <a:r>
              <a:rPr lang="cs-CZ" sz="2400" dirty="0"/>
              <a:t>Lhůta vázanosti projektu na účel trvá 5 let od data převedení dotace na účet příjemce – </a:t>
            </a:r>
            <a:r>
              <a:rPr lang="cs-CZ" sz="2400" b="1" dirty="0"/>
              <a:t>ve smlouvách </a:t>
            </a:r>
            <a:r>
              <a:rPr lang="cs-CZ" sz="2400" b="1" dirty="0" smtClean="0"/>
              <a:t>uvádět nájem/pacht/výpůjčka </a:t>
            </a:r>
            <a:r>
              <a:rPr lang="cs-CZ" sz="2400" b="1" dirty="0"/>
              <a:t>na dobu neurčitou s výpovědní lhůtou 5 </a:t>
            </a:r>
            <a:r>
              <a:rPr lang="cs-CZ" sz="2400" b="1" dirty="0" smtClean="0"/>
              <a:t>let </a:t>
            </a:r>
            <a:r>
              <a:rPr lang="cs-CZ" sz="2400" i="1" dirty="0" smtClean="0"/>
              <a:t>(10 let odpovídá za správnost údajů – aktualizuje statutárního zástupce a archivuje projekt)</a:t>
            </a:r>
            <a:endParaRPr lang="cs-CZ" sz="2400" i="1" dirty="0"/>
          </a:p>
          <a:p>
            <a:r>
              <a:rPr lang="pl-PL" sz="2400" dirty="0"/>
              <a:t>Žadatel/příjemce dotace je povinen zajistit </a:t>
            </a:r>
            <a:r>
              <a:rPr lang="pl-PL" sz="2400" b="1" dirty="0"/>
              <a:t>realizaci projektu do </a:t>
            </a:r>
            <a:r>
              <a:rPr lang="pl-PL" sz="2400" b="1" dirty="0" smtClean="0"/>
              <a:t>30.6.2025 </a:t>
            </a:r>
            <a:endParaRPr lang="cs-CZ" sz="2400" dirty="0"/>
          </a:p>
          <a:p>
            <a:pPr lvl="0"/>
            <a:r>
              <a:rPr lang="cs-CZ" sz="2400" b="1" dirty="0"/>
              <a:t>Výdaje financované z PRV nesmějí být současně financovány z jiných </a:t>
            </a:r>
            <a:r>
              <a:rPr lang="cs-CZ" sz="2400" dirty="0"/>
              <a:t>projektů PRV</a:t>
            </a:r>
            <a:r>
              <a:rPr lang="cs-CZ" sz="2400" b="1" dirty="0"/>
              <a:t> </a:t>
            </a:r>
            <a:r>
              <a:rPr lang="cs-CZ" sz="2400" dirty="0"/>
              <a:t>ani formou příspěvků ze strukturálních fondů, z Fondu soudržnosti nebo jiného finančního nástroje Unie</a:t>
            </a:r>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37219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77462"/>
          </a:xfrm>
        </p:spPr>
        <p:txBody>
          <a:bodyPr>
            <a:normAutofit/>
          </a:bodyPr>
          <a:lstStyle/>
          <a:p>
            <a:r>
              <a:rPr lang="cs-CZ" sz="3600" dirty="0"/>
              <a:t>Obecné podmínky</a:t>
            </a:r>
          </a:p>
        </p:txBody>
      </p:sp>
      <p:sp>
        <p:nvSpPr>
          <p:cNvPr id="3" name="Zástupný symbol pro obsah 2"/>
          <p:cNvSpPr>
            <a:spLocks noGrp="1"/>
          </p:cNvSpPr>
          <p:nvPr>
            <p:ph idx="1"/>
          </p:nvPr>
        </p:nvSpPr>
        <p:spPr>
          <a:xfrm>
            <a:off x="838200" y="1128045"/>
            <a:ext cx="10515600" cy="5048918"/>
          </a:xfrm>
        </p:spPr>
        <p:txBody>
          <a:bodyPr>
            <a:normAutofit fontScale="85000" lnSpcReduction="20000"/>
          </a:bodyPr>
          <a:lstStyle/>
          <a:p>
            <a:pPr lvl="0"/>
            <a:r>
              <a:rPr lang="cs-CZ" dirty="0"/>
              <a:t>Dotaci je možné poskytnout pouze na projekt, který bude ke dni podání Žádosti o platbu a dále po dobu lhůty vázanosti projektu na účel </a:t>
            </a:r>
            <a:r>
              <a:rPr lang="cs-CZ" b="1" dirty="0"/>
              <a:t>funkčním celkem</a:t>
            </a:r>
          </a:p>
          <a:p>
            <a:r>
              <a:rPr lang="cs-CZ" dirty="0"/>
              <a:t>V případě využití části objektu pro jiné účely než jsou cíle a účel článku nařízení, se provádí přepočet na podlahovou plochu viz. Příloha 15 Pravidel </a:t>
            </a:r>
          </a:p>
          <a:p>
            <a:pPr lvl="0"/>
            <a:r>
              <a:rPr lang="cs-CZ" dirty="0"/>
              <a:t>Stavbu/část stavby, která je součástí projektu, lze užívat jen k </a:t>
            </a:r>
            <a:r>
              <a:rPr lang="cs-CZ" b="1" dirty="0"/>
              <a:t>účelu</a:t>
            </a:r>
            <a:r>
              <a:rPr lang="cs-CZ" dirty="0"/>
              <a:t> vymezenému zejména </a:t>
            </a:r>
            <a:r>
              <a:rPr lang="cs-CZ" b="1" dirty="0"/>
              <a:t>v kolaudačním rozhodnutí</a:t>
            </a:r>
            <a:r>
              <a:rPr lang="cs-CZ" dirty="0"/>
              <a:t>, v ohlášení stavby atd.</a:t>
            </a:r>
          </a:p>
          <a:p>
            <a:pPr lvl="0"/>
            <a:r>
              <a:rPr lang="cs-CZ" dirty="0"/>
              <a:t>V případě, že projekt podléhá řízení stavebního úřadu, musí být odpovídající správní akt stavebního úřadu </a:t>
            </a:r>
            <a:r>
              <a:rPr lang="cs-CZ" b="1" dirty="0"/>
              <a:t>platný ke dni podání Žádosti o dotaci na MAS</a:t>
            </a:r>
            <a:r>
              <a:rPr lang="cs-CZ" dirty="0"/>
              <a:t> a pravomocný (v případě veřejnoprávní smlouvy účinný) ke dni předložení přílohy – tj. </a:t>
            </a:r>
            <a:r>
              <a:rPr lang="cs-CZ" b="1" dirty="0"/>
              <a:t>nejpozději ke dni registrace na SZIF pravomocný</a:t>
            </a:r>
            <a:endParaRPr lang="cs-CZ" dirty="0"/>
          </a:p>
          <a:p>
            <a:pPr lvl="0"/>
            <a:r>
              <a:rPr lang="cs-CZ" dirty="0"/>
              <a:t>Žadatel/příjemce dotace je povinen zajistit </a:t>
            </a:r>
            <a:r>
              <a:rPr lang="cs-CZ" b="1" dirty="0"/>
              <a:t>úhradu výdajů</a:t>
            </a:r>
            <a:r>
              <a:rPr lang="cs-CZ" dirty="0"/>
              <a:t>, na které je požadována dotace, do data předložení Žádosti o platbu na MAS, a to </a:t>
            </a:r>
            <a:r>
              <a:rPr lang="cs-CZ" b="1" dirty="0"/>
              <a:t>z účtu ve vlastnictví žadatele</a:t>
            </a:r>
            <a:endParaRPr lang="cs-CZ" dirty="0"/>
          </a:p>
          <a:p>
            <a:pPr lvl="0"/>
            <a:r>
              <a:rPr lang="cs-CZ" dirty="0"/>
              <a:t>V případě nákupu nemovitosti, musí být žadatel vlastníkem nemovitosti nejpozději k datu podání </a:t>
            </a:r>
            <a:r>
              <a:rPr lang="cs-CZ" b="1" dirty="0"/>
              <a:t>Žádosti o platbu na MAS. </a:t>
            </a: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44257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60370"/>
          </a:xfrm>
        </p:spPr>
        <p:txBody>
          <a:bodyPr>
            <a:normAutofit fontScale="90000"/>
          </a:bodyPr>
          <a:lstStyle/>
          <a:p>
            <a:r>
              <a:rPr lang="cs-CZ" dirty="0"/>
              <a:t>Obecné podmínky</a:t>
            </a:r>
          </a:p>
        </p:txBody>
      </p:sp>
      <p:sp>
        <p:nvSpPr>
          <p:cNvPr id="3" name="Zástupný symbol pro obsah 2"/>
          <p:cNvSpPr>
            <a:spLocks noGrp="1"/>
          </p:cNvSpPr>
          <p:nvPr>
            <p:ph idx="1"/>
          </p:nvPr>
        </p:nvSpPr>
        <p:spPr>
          <a:xfrm>
            <a:off x="838200" y="1025496"/>
            <a:ext cx="10515600" cy="5260369"/>
          </a:xfrm>
        </p:spPr>
        <p:txBody>
          <a:bodyPr>
            <a:noAutofit/>
          </a:bodyPr>
          <a:lstStyle/>
          <a:p>
            <a:pPr lvl="0">
              <a:spcBef>
                <a:spcPts val="0"/>
              </a:spcBef>
            </a:pPr>
            <a:r>
              <a:rPr lang="cs-CZ" sz="2100" b="1" dirty="0" smtClean="0"/>
              <a:t>Uspořádání právních vztahů </a:t>
            </a:r>
            <a:r>
              <a:rPr lang="cs-CZ" sz="2100" b="1" dirty="0"/>
              <a:t>k </a:t>
            </a:r>
            <a:r>
              <a:rPr lang="cs-CZ" sz="2100" b="1" dirty="0" smtClean="0"/>
              <a:t>nemovitostem</a:t>
            </a:r>
            <a:r>
              <a:rPr lang="cs-CZ" sz="2100" dirty="0" smtClean="0"/>
              <a:t> </a:t>
            </a:r>
          </a:p>
          <a:p>
            <a:pPr lvl="0">
              <a:spcBef>
                <a:spcPts val="0"/>
              </a:spcBef>
              <a:buFontTx/>
              <a:buChar char="-"/>
            </a:pPr>
            <a:r>
              <a:rPr lang="cs-CZ" sz="2100" b="1" dirty="0" smtClean="0"/>
              <a:t>stavební </a:t>
            </a:r>
            <a:r>
              <a:rPr lang="cs-CZ" sz="2100" b="1" dirty="0"/>
              <a:t>výdaje </a:t>
            </a:r>
            <a:r>
              <a:rPr lang="cs-CZ" sz="2100" dirty="0"/>
              <a:t>(vztahuje se </a:t>
            </a:r>
            <a:r>
              <a:rPr lang="cs-CZ" sz="2100" b="1" dirty="0"/>
              <a:t>na stavbu i pozemek pod </a:t>
            </a:r>
            <a:r>
              <a:rPr lang="cs-CZ" sz="2100" b="1" dirty="0" smtClean="0"/>
              <a:t>stavbou</a:t>
            </a:r>
            <a:r>
              <a:rPr lang="cs-CZ" sz="2100" dirty="0" smtClean="0"/>
              <a:t>), </a:t>
            </a:r>
          </a:p>
          <a:p>
            <a:pPr lvl="0">
              <a:spcBef>
                <a:spcPts val="0"/>
              </a:spcBef>
              <a:buFontTx/>
              <a:buChar char="-"/>
            </a:pPr>
            <a:r>
              <a:rPr lang="cs-CZ" sz="2100" dirty="0" smtClean="0"/>
              <a:t>u </a:t>
            </a:r>
            <a:r>
              <a:rPr lang="cs-CZ" sz="2100" dirty="0"/>
              <a:t>pořízení strojů, technologií nebo vybavení se kontrolují vztahy </a:t>
            </a:r>
            <a:r>
              <a:rPr lang="cs-CZ" sz="2100" b="1" dirty="0"/>
              <a:t>jen ke stavbě</a:t>
            </a:r>
            <a:r>
              <a:rPr lang="cs-CZ" sz="2100" dirty="0" smtClean="0"/>
              <a:t>.</a:t>
            </a:r>
          </a:p>
          <a:p>
            <a:pPr marL="0" indent="0">
              <a:spcBef>
                <a:spcPts val="0"/>
              </a:spcBef>
              <a:buNone/>
            </a:pPr>
            <a:r>
              <a:rPr lang="cs-CZ" sz="2100" dirty="0"/>
              <a:t>Z4 stavební projekty: vlastnictví, spoluvlastnictví s min. 50% spoluvlastnickým podílem, věcné břemeno a právo stavby, </a:t>
            </a:r>
            <a:r>
              <a:rPr lang="cs-CZ" sz="2100" u="sng" dirty="0"/>
              <a:t>u pozemků  pod stavbou je přípustný i nájem</a:t>
            </a:r>
          </a:p>
          <a:p>
            <a:pPr marL="0" indent="0">
              <a:spcBef>
                <a:spcPts val="0"/>
              </a:spcBef>
              <a:buNone/>
            </a:pPr>
            <a:r>
              <a:rPr lang="cs-CZ" sz="2100" dirty="0"/>
              <a:t>Z4 vybavení: vlastnictví, spoluvlastnictví s min. 50% spoluvlastnickým podílem, věcné břemeno </a:t>
            </a:r>
            <a:endParaRPr lang="cs-CZ" sz="2100" dirty="0" smtClean="0"/>
          </a:p>
          <a:p>
            <a:pPr marL="0" indent="0">
              <a:spcBef>
                <a:spcPts val="0"/>
              </a:spcBef>
              <a:buNone/>
            </a:pPr>
            <a:r>
              <a:rPr lang="cs-CZ" sz="2100" dirty="0" smtClean="0"/>
              <a:t>a </a:t>
            </a:r>
            <a:r>
              <a:rPr lang="cs-CZ" sz="2100" dirty="0"/>
              <a:t>právo stavby, </a:t>
            </a:r>
            <a:r>
              <a:rPr lang="cs-CZ" sz="2100" u="sng" dirty="0"/>
              <a:t>nájem a výpůjčka jen u záměrů  b) c) a f</a:t>
            </a:r>
            <a:r>
              <a:rPr lang="cs-CZ" sz="2100" u="sng" dirty="0" smtClean="0"/>
              <a:t>)</a:t>
            </a:r>
          </a:p>
          <a:p>
            <a:pPr marL="0" indent="0">
              <a:spcBef>
                <a:spcPts val="0"/>
              </a:spcBef>
              <a:buNone/>
            </a:pPr>
            <a:endParaRPr lang="cs-CZ" sz="2100" dirty="0"/>
          </a:p>
          <a:p>
            <a:pPr lvl="0">
              <a:spcBef>
                <a:spcPts val="0"/>
              </a:spcBef>
            </a:pPr>
            <a:r>
              <a:rPr lang="cs-CZ" sz="2100" dirty="0"/>
              <a:t>Vlastník, spoluvlastník (doloží souhlas ostatních  vlastníků s projektem), věcné břemeno, právo stavby</a:t>
            </a:r>
          </a:p>
          <a:p>
            <a:pPr lvl="0">
              <a:spcBef>
                <a:spcPts val="0"/>
              </a:spcBef>
            </a:pPr>
            <a:r>
              <a:rPr lang="cs-CZ" sz="2100" dirty="0"/>
              <a:t>V případě, že je předmětem dotace majetek svěřený do správy příspěvkové organizace, prokazuje se tato skutečnost zřizovací listinou</a:t>
            </a:r>
          </a:p>
          <a:p>
            <a:pPr lvl="0">
              <a:spcBef>
                <a:spcPts val="0"/>
              </a:spcBef>
            </a:pPr>
            <a:r>
              <a:rPr lang="cs-CZ" sz="2100" dirty="0"/>
              <a:t>Předmět projektu musí být provozován výhradně žadatelem (u obcí i právnickou osobou zřízenou obcí) – výjimka </a:t>
            </a:r>
            <a:r>
              <a:rPr lang="cs-CZ" sz="2100" dirty="0" err="1"/>
              <a:t>fiche</a:t>
            </a:r>
            <a:r>
              <a:rPr lang="cs-CZ" sz="2100" dirty="0"/>
              <a:t> Z4 F)</a:t>
            </a:r>
          </a:p>
          <a:p>
            <a:pPr>
              <a:spcBef>
                <a:spcPts val="0"/>
              </a:spcBef>
            </a:pPr>
            <a:r>
              <a:rPr lang="cs-CZ" sz="2100" dirty="0"/>
              <a:t>Předmět dotace nesmí být zatížen právy třetích </a:t>
            </a:r>
            <a:r>
              <a:rPr lang="cs-CZ" sz="2100" dirty="0" smtClean="0"/>
              <a:t>osob - od </a:t>
            </a:r>
            <a:r>
              <a:rPr lang="cs-CZ" sz="2100" dirty="0"/>
              <a:t>pořízení do uplynutí lhůty </a:t>
            </a:r>
            <a:r>
              <a:rPr lang="cs-CZ" sz="2100" dirty="0" smtClean="0"/>
              <a:t>vázanosti</a:t>
            </a:r>
            <a:endParaRPr lang="cs-CZ" sz="2100" dirty="0"/>
          </a:p>
          <a:p>
            <a:pPr>
              <a:spcBef>
                <a:spcPts val="0"/>
              </a:spcBef>
            </a:pPr>
            <a:r>
              <a:rPr lang="cs-CZ" sz="2100" dirty="0"/>
              <a:t>nejpozději k datu podpisu Dohody </a:t>
            </a:r>
            <a:r>
              <a:rPr lang="cs-CZ" sz="2100" b="1" dirty="0"/>
              <a:t>zapsaného skutečného majitele </a:t>
            </a:r>
            <a:r>
              <a:rPr lang="cs-CZ" sz="2100" dirty="0"/>
              <a:t>v Evidenci skutečných majitelů v souladu se zákonem č. 37/2021 Sb., o evidenci skutečných majitelů – posuzují  střet zájmů  v rámci  výběru </a:t>
            </a:r>
            <a:r>
              <a:rPr lang="cs-CZ" sz="2100" dirty="0" smtClean="0"/>
              <a:t>dodavatele</a:t>
            </a:r>
            <a:endParaRPr lang="cs-CZ" sz="2100"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419737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77462"/>
          </a:xfrm>
        </p:spPr>
        <p:txBody>
          <a:bodyPr>
            <a:normAutofit/>
          </a:bodyPr>
          <a:lstStyle/>
          <a:p>
            <a:r>
              <a:rPr lang="cs-CZ" sz="3600" dirty="0"/>
              <a:t>Podání žádosti</a:t>
            </a:r>
            <a:endParaRPr lang="cs-CZ" dirty="0"/>
          </a:p>
        </p:txBody>
      </p:sp>
      <p:sp>
        <p:nvSpPr>
          <p:cNvPr id="3" name="Zástupný symbol pro obsah 2"/>
          <p:cNvSpPr>
            <a:spLocks noGrp="1"/>
          </p:cNvSpPr>
          <p:nvPr>
            <p:ph idx="1"/>
          </p:nvPr>
        </p:nvSpPr>
        <p:spPr>
          <a:xfrm>
            <a:off x="1024128" y="1042588"/>
            <a:ext cx="10329672" cy="5266772"/>
          </a:xfrm>
        </p:spPr>
        <p:txBody>
          <a:bodyPr>
            <a:noAutofit/>
          </a:bodyPr>
          <a:lstStyle/>
          <a:p>
            <a:pPr marL="0" indent="0" algn="just">
              <a:buNone/>
            </a:pPr>
            <a:r>
              <a:rPr lang="cs-CZ" sz="2400" b="1" dirty="0"/>
              <a:t>Registrace v Portálu Farmáře </a:t>
            </a:r>
            <a:r>
              <a:rPr lang="cs-CZ" sz="2400" dirty="0"/>
              <a:t>- osobním podáním žádosti na místně příslušném RO SZIF nebo na CP SZIF – bližší informace a podmínky jsou uvedeny na internetových stránkách www.eagri.cz/prv a </a:t>
            </a:r>
            <a:r>
              <a:rPr lang="cs-CZ" sz="2400" dirty="0">
                <a:hlinkClick r:id="rId2"/>
              </a:rPr>
              <a:t>www.szif.cz</a:t>
            </a:r>
            <a:r>
              <a:rPr lang="cs-CZ" sz="2400" dirty="0"/>
              <a:t>.</a:t>
            </a:r>
          </a:p>
          <a:p>
            <a:pPr marL="0" indent="0" algn="just">
              <a:buNone/>
            </a:pPr>
            <a:r>
              <a:rPr lang="cs-CZ" sz="2400" b="1" dirty="0" smtClean="0"/>
              <a:t>Portál </a:t>
            </a:r>
            <a:r>
              <a:rPr lang="cs-CZ" sz="2400" b="1" dirty="0"/>
              <a:t>farmáře</a:t>
            </a:r>
            <a:r>
              <a:rPr lang="cs-CZ" sz="2400" dirty="0"/>
              <a:t> - prostřednictvím vlastního účtu na Portálu farmáře žadatel podává zejména </a:t>
            </a:r>
            <a:r>
              <a:rPr lang="cs-CZ" sz="2400" b="1" dirty="0"/>
              <a:t>Žádost o </a:t>
            </a:r>
            <a:r>
              <a:rPr lang="cs-CZ" sz="2400" b="1" dirty="0" smtClean="0"/>
              <a:t>dotaci</a:t>
            </a:r>
            <a:r>
              <a:rPr lang="cs-CZ" sz="2400" dirty="0" smtClean="0"/>
              <a:t>. </a:t>
            </a:r>
            <a:r>
              <a:rPr lang="cs-CZ" sz="2400" dirty="0"/>
              <a:t>Ze strany SZIF jsou informace o průběhu administrace podaných žádostí zasílány do </a:t>
            </a:r>
            <a:r>
              <a:rPr lang="cs-CZ" sz="2400" b="1" dirty="0"/>
              <a:t>datové  schránky.</a:t>
            </a:r>
          </a:p>
          <a:p>
            <a:pPr marL="0" indent="0" algn="just">
              <a:buNone/>
            </a:pPr>
            <a:r>
              <a:rPr lang="cs-CZ" sz="2400" dirty="0"/>
              <a:t>Až po doručení dokumentu do Datové schránky je následně dokument publikován i v účtu Portálu farmáře. </a:t>
            </a:r>
          </a:p>
          <a:p>
            <a:pPr marL="0" indent="0" algn="just">
              <a:buNone/>
            </a:pPr>
            <a:r>
              <a:rPr lang="cs-CZ" sz="2400" b="1" dirty="0" smtClean="0"/>
              <a:t>Doručení  fikcí </a:t>
            </a:r>
            <a:r>
              <a:rPr lang="cs-CZ" sz="2400" dirty="0" smtClean="0"/>
              <a:t>– POZOR tyto </a:t>
            </a:r>
            <a:r>
              <a:rPr lang="cs-CZ" sz="2400" dirty="0"/>
              <a:t>dokumenty se považují za </a:t>
            </a:r>
            <a:r>
              <a:rPr lang="cs-CZ" sz="2400" b="1" dirty="0"/>
              <a:t>doručené okamžikem</a:t>
            </a:r>
            <a:r>
              <a:rPr lang="cs-CZ" sz="2400" dirty="0"/>
              <a:t>, kdy se </a:t>
            </a:r>
            <a:r>
              <a:rPr lang="cs-CZ" sz="2400" dirty="0" smtClean="0"/>
              <a:t>žadatel nebo  pověřené  osoby </a:t>
            </a:r>
            <a:r>
              <a:rPr lang="cs-CZ" sz="2400" dirty="0"/>
              <a:t>do </a:t>
            </a:r>
            <a:r>
              <a:rPr lang="cs-CZ" sz="2400" dirty="0" smtClean="0"/>
              <a:t>datové  schránky nebo Portálu </a:t>
            </a:r>
            <a:r>
              <a:rPr lang="cs-CZ" sz="2400" dirty="0"/>
              <a:t>farmáře </a:t>
            </a:r>
            <a:r>
              <a:rPr lang="cs-CZ" sz="2400" b="1" dirty="0"/>
              <a:t>přihlásí</a:t>
            </a:r>
            <a:r>
              <a:rPr lang="cs-CZ" sz="2400" dirty="0"/>
              <a:t>. Nepřihlásí-li se ve </a:t>
            </a:r>
            <a:r>
              <a:rPr lang="cs-CZ" sz="2400" b="1" dirty="0"/>
              <a:t>lhůtě 10 dnů </a:t>
            </a:r>
            <a:r>
              <a:rPr lang="cs-CZ" sz="2400" dirty="0"/>
              <a:t>ode dne, kdy byl dokument na Portálu farmáře zveřejněn, považuje se tento dokument za doručený posledním dnem této lhůty</a:t>
            </a:r>
            <a:r>
              <a:rPr lang="cs-CZ" sz="2400" dirty="0" smtClean="0"/>
              <a:t>. </a:t>
            </a:r>
            <a:endParaRPr lang="cs-CZ" sz="2400" dirty="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1915" y="6317827"/>
            <a:ext cx="3959685" cy="480823"/>
          </a:xfrm>
          <a:prstGeom prst="rect">
            <a:avLst/>
          </a:prstGeom>
        </p:spPr>
      </p:pic>
    </p:spTree>
    <p:extLst>
      <p:ext uri="{BB962C8B-B14F-4D97-AF65-F5344CB8AC3E}">
        <p14:creationId xmlns:p14="http://schemas.microsoft.com/office/powerpoint/2010/main" val="4089634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61693"/>
          </a:xfrm>
        </p:spPr>
        <p:txBody>
          <a:bodyPr>
            <a:normAutofit/>
          </a:bodyPr>
          <a:lstStyle/>
          <a:p>
            <a:r>
              <a:rPr lang="cs-CZ" sz="3600" dirty="0"/>
              <a:t>Žádost o dotaci a MAS</a:t>
            </a:r>
          </a:p>
        </p:txBody>
      </p:sp>
      <p:sp>
        <p:nvSpPr>
          <p:cNvPr id="3" name="Zástupný symbol pro obsah 2"/>
          <p:cNvSpPr>
            <a:spLocks noGrp="1"/>
          </p:cNvSpPr>
          <p:nvPr>
            <p:ph idx="1"/>
          </p:nvPr>
        </p:nvSpPr>
        <p:spPr>
          <a:xfrm>
            <a:off x="1024128" y="1246909"/>
            <a:ext cx="9720073" cy="5062451"/>
          </a:xfrm>
        </p:spPr>
        <p:txBody>
          <a:bodyPr>
            <a:normAutofit fontScale="85000" lnSpcReduction="10000"/>
          </a:bodyPr>
          <a:lstStyle/>
          <a:p>
            <a:pPr>
              <a:buFont typeface="Wingdings" panose="05000000000000000000" pitchFamily="2" charset="2"/>
              <a:buChar char="§"/>
            </a:pPr>
            <a:r>
              <a:rPr lang="cs-CZ" dirty="0"/>
              <a:t>Ve výzvě je možné podat pouze jednu žádost </a:t>
            </a:r>
            <a:r>
              <a:rPr lang="cs-CZ" dirty="0" smtClean="0"/>
              <a:t>včetně všech příloh - režim </a:t>
            </a:r>
            <a:r>
              <a:rPr lang="cs-CZ" dirty="0"/>
              <a:t>de </a:t>
            </a:r>
            <a:r>
              <a:rPr lang="cs-CZ" dirty="0" err="1" smtClean="0"/>
              <a:t>minimis</a:t>
            </a:r>
            <a:endParaRPr lang="cs-CZ" dirty="0"/>
          </a:p>
          <a:p>
            <a:pPr>
              <a:buFont typeface="Wingdings" panose="05000000000000000000" pitchFamily="2" charset="2"/>
              <a:buChar char="§"/>
            </a:pPr>
            <a:r>
              <a:rPr lang="cs-CZ" dirty="0"/>
              <a:t>Žadatelem požadované bodové hodnocení v Žádosti o dotaci nemůže být ze strany žadatele po podání Žádosti o dotaci na MAS jakkoliv měněno </a:t>
            </a:r>
          </a:p>
          <a:p>
            <a:pPr>
              <a:buFont typeface="Wingdings" panose="05000000000000000000" pitchFamily="2" charset="2"/>
              <a:buChar char="§"/>
            </a:pPr>
            <a:r>
              <a:rPr lang="cs-CZ" dirty="0"/>
              <a:t>Žádost se generuje z Portálu farmáře přímo z účtu  </a:t>
            </a:r>
            <a:r>
              <a:rPr lang="cs-CZ" dirty="0" smtClean="0"/>
              <a:t>žadatele</a:t>
            </a:r>
          </a:p>
          <a:p>
            <a:pPr>
              <a:buFont typeface="Wingdings" panose="05000000000000000000" pitchFamily="2" charset="2"/>
              <a:buChar char="§"/>
            </a:pPr>
            <a:r>
              <a:rPr lang="cs-CZ" dirty="0" smtClean="0"/>
              <a:t>Administrativní </a:t>
            </a:r>
            <a:r>
              <a:rPr lang="cs-CZ" dirty="0"/>
              <a:t>kontrola – MAS může vyzvat žadatele k opravě max. 2 x, v případě nedoplnění do termínu ve výzvě MAS, bude projekt ukončen</a:t>
            </a:r>
          </a:p>
          <a:p>
            <a:pPr>
              <a:buFont typeface="Wingdings" panose="05000000000000000000" pitchFamily="2" charset="2"/>
              <a:buChar char="§"/>
            </a:pPr>
            <a:r>
              <a:rPr lang="cs-CZ" dirty="0"/>
              <a:t>Hodnocení projektů – provádí výběrový orgán MAS dle preferenčních kritérií uvedených ve </a:t>
            </a:r>
            <a:r>
              <a:rPr lang="cs-CZ" dirty="0" err="1"/>
              <a:t>Fichi</a:t>
            </a:r>
            <a:r>
              <a:rPr lang="cs-CZ" dirty="0"/>
              <a:t>. Sestaví seznam hodnocených projektů</a:t>
            </a:r>
          </a:p>
          <a:p>
            <a:pPr>
              <a:buFont typeface="Wingdings" panose="05000000000000000000" pitchFamily="2" charset="2"/>
              <a:buChar char="§"/>
            </a:pPr>
            <a:r>
              <a:rPr lang="cs-CZ" dirty="0"/>
              <a:t>Schválení projektů k podpoření – provede rozhodovací orgán MAS do 20 </a:t>
            </a:r>
            <a:r>
              <a:rPr lang="cs-CZ" dirty="0" err="1"/>
              <a:t>prac</a:t>
            </a:r>
            <a:r>
              <a:rPr lang="cs-CZ" dirty="0"/>
              <a:t>. dnů od hodnocení.  MAS informuje žadatele současně o výši přidělených bodů  a  zda byl/nebyl podpořen. Výsledek  zaznamená do žádosti o dotaci, žádosti opatří elektronickým podpisem a předá žadateli přes Portál farmáře min. 3 </a:t>
            </a:r>
            <a:r>
              <a:rPr lang="cs-CZ" dirty="0" err="1"/>
              <a:t>prac</a:t>
            </a:r>
            <a:r>
              <a:rPr lang="cs-CZ" dirty="0"/>
              <a:t>. dny před registrací na SZIF. </a:t>
            </a:r>
          </a:p>
          <a:p>
            <a:pPr>
              <a:buFont typeface="Wingdings" panose="05000000000000000000" pitchFamily="2" charset="2"/>
              <a:buChar char="§"/>
            </a:pPr>
            <a:endParaRPr lang="cs-CZ"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2904705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822740"/>
          </a:xfrm>
        </p:spPr>
        <p:txBody>
          <a:bodyPr>
            <a:normAutofit/>
          </a:bodyPr>
          <a:lstStyle/>
          <a:p>
            <a:r>
              <a:rPr lang="cs-CZ" sz="3600" dirty="0"/>
              <a:t>Podání  na SZIF</a:t>
            </a:r>
          </a:p>
        </p:txBody>
      </p:sp>
      <p:sp>
        <p:nvSpPr>
          <p:cNvPr id="3" name="Zástupný symbol pro obsah 2"/>
          <p:cNvSpPr>
            <a:spLocks noGrp="1"/>
          </p:cNvSpPr>
          <p:nvPr>
            <p:ph idx="1"/>
          </p:nvPr>
        </p:nvSpPr>
        <p:spPr>
          <a:xfrm>
            <a:off x="838200" y="1110954"/>
            <a:ext cx="10515600" cy="5066010"/>
          </a:xfrm>
        </p:spPr>
        <p:txBody>
          <a:bodyPr>
            <a:normAutofit fontScale="70000" lnSpcReduction="20000"/>
          </a:bodyPr>
          <a:lstStyle/>
          <a:p>
            <a:pPr marL="0" indent="0">
              <a:buNone/>
            </a:pPr>
            <a:r>
              <a:rPr lang="cs-CZ" b="1" dirty="0"/>
              <a:t>Podání na SZIF </a:t>
            </a:r>
            <a:r>
              <a:rPr lang="cs-CZ" dirty="0"/>
              <a:t>– žadatel  žádost podepsanou MAS včetně příloh zkontroluje a podá přes Portál farmáře na SZIF do termínu registrace na SZIF ve výzvě – </a:t>
            </a:r>
            <a:r>
              <a:rPr lang="cs-CZ" b="1" dirty="0"/>
              <a:t>lze jen jednou!</a:t>
            </a:r>
          </a:p>
          <a:p>
            <a:pPr marL="0" indent="0">
              <a:buNone/>
            </a:pPr>
            <a:r>
              <a:rPr lang="cs-CZ" dirty="0"/>
              <a:t>RO SZIF zaregistruje ŽOD k datu  finální registrace ve výzvě. Žadatel bude informován do 14 </a:t>
            </a:r>
            <a:r>
              <a:rPr lang="cs-CZ" dirty="0" smtClean="0"/>
              <a:t>dnů.</a:t>
            </a:r>
            <a:endParaRPr lang="cs-CZ" dirty="0"/>
          </a:p>
          <a:p>
            <a:pPr marL="0" indent="0">
              <a:buNone/>
            </a:pPr>
            <a:r>
              <a:rPr lang="cs-CZ" b="1" dirty="0" smtClean="0"/>
              <a:t>Doložení  výběru  dodavatele - projekty </a:t>
            </a:r>
            <a:r>
              <a:rPr lang="cs-CZ" b="1" dirty="0"/>
              <a:t>nad 500 000</a:t>
            </a:r>
            <a:r>
              <a:rPr lang="cs-CZ" dirty="0"/>
              <a:t> Kč bez  DPH – žadatel provede </a:t>
            </a:r>
            <a:r>
              <a:rPr lang="cs-CZ" b="1" dirty="0"/>
              <a:t>výběr dodavatele</a:t>
            </a:r>
          </a:p>
          <a:p>
            <a:r>
              <a:rPr lang="cs-CZ" dirty="0"/>
              <a:t>Všechny dokumenty k  výběru dodavatele včetně aktualizovaného formuláře Žádosti o dotaci doloží </a:t>
            </a:r>
            <a:r>
              <a:rPr lang="cs-CZ" b="1" dirty="0"/>
              <a:t>na MAS e-mailem (mimo Portál farmáře) do 56. </a:t>
            </a:r>
            <a:r>
              <a:rPr lang="cs-CZ" dirty="0"/>
              <a:t>kalendářního dne od finálního data zaregistrování Žádosti o dotaci na RO SZIF uvedeného ve výzvě MAS</a:t>
            </a:r>
          </a:p>
          <a:p>
            <a:r>
              <a:rPr lang="cs-CZ" dirty="0"/>
              <a:t>MAS zkontroluje Žádost o dotaci, včetně správnosti provedených změn; v případě zjištění nedostatků vrátí MAS Žádost o dotaci žadateli k doplnění/opravě; konečnou verzi Žádosti o dotaci MAS ověří elektronickým podpisem; přílohy k výběrovému/zadávacímu řízení kontroluje pouze nepovinně, </a:t>
            </a:r>
          </a:p>
          <a:p>
            <a:r>
              <a:rPr lang="cs-CZ" dirty="0"/>
              <a:t>Žadatel předloží přes Portál farmáře v termínu </a:t>
            </a:r>
            <a:r>
              <a:rPr lang="cs-CZ" b="1" dirty="0"/>
              <a:t>do 70. </a:t>
            </a:r>
            <a:r>
              <a:rPr lang="cs-CZ" dirty="0"/>
              <a:t>kalendářního dne od finálního data zaregistrování Žádosti o dotaci na RO SZIF uvedeného ve výzvě MAS ke kontrole elektronicky podepsanou Žádost o dotaci a kompletní dokumentaci k zrealizovanému cenovému marketingu/výběrovému/zadávacímu řízení dle Seznamu dokumentace z výběrového/zadávacího řízení, který je k dispozici na internetových stránkách www.eagri.cz/prv a www.szif.cz; – </a:t>
            </a:r>
            <a:r>
              <a:rPr lang="cs-CZ" b="1" dirty="0"/>
              <a:t>lze jen jednou!</a:t>
            </a:r>
          </a:p>
          <a:p>
            <a:endParaRPr lang="cs-CZ" dirty="0"/>
          </a:p>
          <a:p>
            <a:endParaRPr lang="cs-CZ" b="1" dirty="0"/>
          </a:p>
          <a:p>
            <a:endParaRPr lang="cs-CZ" b="1" dirty="0"/>
          </a:p>
          <a:p>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915" y="6309360"/>
            <a:ext cx="3959685" cy="480823"/>
          </a:xfrm>
          <a:prstGeom prst="rect">
            <a:avLst/>
          </a:prstGeom>
        </p:spPr>
      </p:pic>
    </p:spTree>
    <p:extLst>
      <p:ext uri="{BB962C8B-B14F-4D97-AF65-F5344CB8AC3E}">
        <p14:creationId xmlns:p14="http://schemas.microsoft.com/office/powerpoint/2010/main" val="146761517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2327</TotalTime>
  <Words>3421</Words>
  <Application>Microsoft Office PowerPoint</Application>
  <PresentationFormat>Širokoúhlá obrazovka</PresentationFormat>
  <Paragraphs>253</Paragraphs>
  <Slides>30</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30</vt:i4>
      </vt:variant>
    </vt:vector>
  </HeadingPairs>
  <TitlesOfParts>
    <vt:vector size="37" baseType="lpstr">
      <vt:lpstr>Arial</vt:lpstr>
      <vt:lpstr>Calibri</vt:lpstr>
      <vt:lpstr>Calibri Light</vt:lpstr>
      <vt:lpstr>Times New Roman</vt:lpstr>
      <vt:lpstr>Verdana</vt:lpstr>
      <vt:lpstr>Wingdings</vt:lpstr>
      <vt:lpstr>Motiv Office</vt:lpstr>
      <vt:lpstr>Seminář k  výzvě 8. PRV</vt:lpstr>
      <vt:lpstr>Dokumenty</vt:lpstr>
      <vt:lpstr>Výzva</vt:lpstr>
      <vt:lpstr>Obecné podmínky</vt:lpstr>
      <vt:lpstr>Obecné podmínky</vt:lpstr>
      <vt:lpstr>Obecné podmínky</vt:lpstr>
      <vt:lpstr>Podání žádosti</vt:lpstr>
      <vt:lpstr>Žádost o dotaci a MAS</vt:lpstr>
      <vt:lpstr>Podání  na SZIF</vt:lpstr>
      <vt:lpstr>Administrace na RO SZIF</vt:lpstr>
      <vt:lpstr>Dohoda o poskytnutí dotace</vt:lpstr>
      <vt:lpstr>Podpora de minimis</vt:lpstr>
      <vt:lpstr>Prezentace aplikace PowerPoint</vt:lpstr>
      <vt:lpstr>Projekt  nezakládá veřejnou  podporu</vt:lpstr>
      <vt:lpstr>f) Kulturní a spolková zařízení včetně knihoven</vt:lpstr>
      <vt:lpstr>f) Kulturní a spolková zařízení včetně knihoven</vt:lpstr>
      <vt:lpstr>f) Kulturní a spolková zařízení včetně knihoven</vt:lpstr>
      <vt:lpstr>Přílohy – k žádosti o dotaci</vt:lpstr>
      <vt:lpstr>Příloha 21</vt:lpstr>
      <vt:lpstr>Přílohy po registraci  na SZIF</vt:lpstr>
      <vt:lpstr>Výběrové řízení</vt:lpstr>
      <vt:lpstr>Výběr dodavatele</vt:lpstr>
      <vt:lpstr>Marketing</vt:lpstr>
      <vt:lpstr>Prezentace aplikace PowerPoint</vt:lpstr>
      <vt:lpstr>Žádost o platbu</vt:lpstr>
      <vt:lpstr>Chyby</vt:lpstr>
      <vt:lpstr>Způsobilé výdaje</vt:lpstr>
      <vt:lpstr>Způsob účtování </vt:lpstr>
      <vt:lpstr>Publicita</vt:lpstr>
      <vt:lpstr>Prostějov venkov o.p.s.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k  výzvě č.4 PRV</dc:title>
  <dc:creator>Uživatel</dc:creator>
  <cp:lastModifiedBy>Uživatel</cp:lastModifiedBy>
  <cp:revision>172</cp:revision>
  <cp:lastPrinted>2022-06-23T09:48:02Z</cp:lastPrinted>
  <dcterms:created xsi:type="dcterms:W3CDTF">2020-01-07T08:25:16Z</dcterms:created>
  <dcterms:modified xsi:type="dcterms:W3CDTF">2024-02-05T09:32:16Z</dcterms:modified>
</cp:coreProperties>
</file>