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2" r:id="rId10"/>
  </p:sldIdLst>
  <p:sldSz cx="12192000" cy="6858000"/>
  <p:notesSz cx="6796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72" cy="49813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543" y="0"/>
            <a:ext cx="2944972" cy="49813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8107062-CED3-4F99-8D49-0C051A63F9FC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09" y="4777959"/>
            <a:ext cx="5436870" cy="3909239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4972" cy="49813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543" y="9430092"/>
            <a:ext cx="2944972" cy="49813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47F245DA-81CB-47DF-B9A0-3D28107EB5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795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245DA-81CB-47DF-B9A0-3D28107EB5C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7575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90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847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3911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670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9944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008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633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62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61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57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65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859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484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91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89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52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F012E-A395-47BE-BA39-3C0EABBA7D55}" type="datetimeFigureOut">
              <a:rPr lang="cs-CZ" smtClean="0"/>
              <a:t>4.12.2017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67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zif.cz/irj/portal/anonymous/kontakty/regionalni-odbory" TargetMode="External"/><Relationship Id="rId2" Type="http://schemas.openxmlformats.org/officeDocument/2006/relationships/hyperlink" Target="http://eagri.cz/public/web/mze/farmar/portal-farmare-pro-nove-uzivatele/zadost-o-pristup-na-portal-eagri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zif.cz/cs/CmDocument?rid=/apa_anon/cs/dokumenty_ke_stazeni/prv2014/1475562015803/1475588210135.pdf" TargetMode="External"/><Relationship Id="rId5" Type="http://schemas.openxmlformats.org/officeDocument/2006/relationships/hyperlink" Target="mailto:podatelna@szif.cz" TargetMode="External"/><Relationship Id="rId4" Type="http://schemas.openxmlformats.org/officeDocument/2006/relationships/hyperlink" Target="http://www.szif.cz/irj/portal/anonymous/kontakty/kontakt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z="3200" b="1" dirty="0"/>
              <a:t>PRV výzvu č. 1. k p</a:t>
            </a:r>
            <a:r>
              <a:rPr lang="cs-CZ" sz="3200" dirty="0"/>
              <a:t>ř</a:t>
            </a:r>
            <a:r>
              <a:rPr lang="cs-CZ" sz="3200" b="1" dirty="0"/>
              <a:t>edkládání žádostí o podporu v rámci operace 19.2.1 Programu rozvoje venkova 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dirty="0" smtClean="0"/>
              <a:t>V rámci realizace SCLLD Prostějov venkov o.p.s. </a:t>
            </a:r>
          </a:p>
          <a:p>
            <a:pPr algn="ctr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89" y="587469"/>
            <a:ext cx="10058400" cy="1440337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253" y="4674211"/>
            <a:ext cx="10058400" cy="16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95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Jak podat žádost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Registrace žadatele do Portálu </a:t>
            </a:r>
            <a:r>
              <a:rPr lang="cs-CZ" dirty="0" smtClean="0"/>
              <a:t>farmáře: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eagri.cz/public/web/mze/farmar/portal-farmare-pro-nove-uzivatele/zadost-o-pristup-na-portal-eagri.html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Přístup </a:t>
            </a:r>
            <a:r>
              <a:rPr lang="cs-CZ" dirty="0"/>
              <a:t>do Portálu farmáře (přihlašovací jméno a heslo) žadatel získá </a:t>
            </a:r>
            <a:r>
              <a:rPr lang="cs-CZ" dirty="0" smtClean="0"/>
              <a:t>podáním žádosti na </a:t>
            </a:r>
            <a:r>
              <a:rPr lang="cs-CZ" dirty="0"/>
              <a:t>podatelně </a:t>
            </a:r>
            <a:r>
              <a:rPr lang="cs-CZ" dirty="0">
                <a:hlinkClick r:id="rId3"/>
              </a:rPr>
              <a:t>Regionálních odborů SZIF</a:t>
            </a:r>
            <a:r>
              <a:rPr lang="cs-CZ" dirty="0"/>
              <a:t> a </a:t>
            </a:r>
            <a:r>
              <a:rPr lang="cs-CZ" dirty="0">
                <a:hlinkClick r:id="rId4"/>
              </a:rPr>
              <a:t>Centrály SZIF</a:t>
            </a:r>
            <a:r>
              <a:rPr lang="cs-CZ" dirty="0"/>
              <a:t>. Žadatel může podat žádost o přístup i prostřednictvím datové schránky </a:t>
            </a:r>
            <a:r>
              <a:rPr lang="cs-CZ" dirty="0" smtClean="0"/>
              <a:t>(jn2aiqd) nebo </a:t>
            </a:r>
            <a:r>
              <a:rPr lang="cs-CZ" dirty="0"/>
              <a:t>e-Podatelny s elektronickým </a:t>
            </a:r>
            <a:r>
              <a:rPr lang="cs-CZ" dirty="0" smtClean="0"/>
              <a:t>podpisem (</a:t>
            </a:r>
            <a:r>
              <a:rPr lang="cs-CZ" dirty="0" smtClean="0">
                <a:hlinkClick r:id="rId5"/>
              </a:rPr>
              <a:t>podatelna@szif.cz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Žadatel vygeneruje Žádost o dotaci (</a:t>
            </a:r>
            <a:r>
              <a:rPr lang="cs-CZ" dirty="0" err="1"/>
              <a:t>ŽoD</a:t>
            </a:r>
            <a:r>
              <a:rPr lang="cs-CZ" dirty="0"/>
              <a:t>) z účtu </a:t>
            </a:r>
            <a:r>
              <a:rPr lang="cs-CZ" dirty="0" smtClean="0"/>
              <a:t>na Portálu </a:t>
            </a:r>
            <a:r>
              <a:rPr lang="cs-CZ" dirty="0"/>
              <a:t>farmáře. Podrobný postup pro vygenerování a zaslání Žádosti o dotaci přes portál Farmáře naleznete na </a:t>
            </a:r>
            <a:r>
              <a:rPr lang="cs-CZ" dirty="0">
                <a:hlinkClick r:id="rId6" tooltip="odkaz se otevře do nového okna"/>
              </a:rPr>
              <a:t>webových stránkách SZIF</a:t>
            </a:r>
            <a:r>
              <a:rPr lang="cs-CZ" dirty="0"/>
              <a:t>. </a:t>
            </a:r>
          </a:p>
          <a:p>
            <a:r>
              <a:rPr lang="cs-CZ" dirty="0"/>
              <a:t>Žadatel vyplní a </a:t>
            </a:r>
            <a:r>
              <a:rPr lang="cs-CZ" dirty="0" smtClean="0"/>
              <a:t>odevzdá </a:t>
            </a:r>
            <a:r>
              <a:rPr lang="cs-CZ" dirty="0" err="1"/>
              <a:t>ŽoD</a:t>
            </a:r>
            <a:r>
              <a:rPr lang="cs-CZ" dirty="0"/>
              <a:t> v termínu příjmu žádostí </a:t>
            </a:r>
            <a:r>
              <a:rPr lang="cs-CZ" dirty="0" smtClean="0"/>
              <a:t>v kanceláři MAS. Předání oznámí telefonicky předem, ale není tím garantováno pořadí registrace. Projekty žadatelů budou registrovány v pořadí, ve kterém je žadatelé donesou do kanceláře MAS. Předání příloh, žádosti a podpis dokladů = registrace žádosti vyžaduje určitý čas.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211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551391"/>
              </p:ext>
            </p:extLst>
          </p:nvPr>
        </p:nvGraphicFramePr>
        <p:xfrm>
          <a:off x="898497" y="1677727"/>
          <a:ext cx="8375505" cy="4850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6191"/>
                <a:gridCol w="4449314"/>
              </a:tblGrid>
              <a:tr h="12125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Datum a čas vyhlášení výzvy MAS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17. 1. 2017, 8:00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125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Zpřístupnění žádosti na portálu farmáře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Cca 7 dní po vyhlášení výzvy</a:t>
                      </a:r>
                      <a:r>
                        <a:rPr lang="cs-CZ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provádí SZIF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125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Datum a čas zahájení příjmu žádostí o podporu 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31. 1. 2017, 8:00 (každý den od 8:00 do 15:00 hod.)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125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Datum a čas ukončení příjmu žádostí o podporu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14. 2. 2017, do 15:00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2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523" y="228817"/>
            <a:ext cx="10268205" cy="6521840"/>
          </a:xfrm>
          <a:prstGeom prst="rect">
            <a:avLst/>
          </a:prstGeom>
        </p:spPr>
      </p:pic>
      <p:sp>
        <p:nvSpPr>
          <p:cNvPr id="5" name="Rámeček 4"/>
          <p:cNvSpPr/>
          <p:nvPr/>
        </p:nvSpPr>
        <p:spPr>
          <a:xfrm>
            <a:off x="1224501" y="3959750"/>
            <a:ext cx="1534602" cy="302149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693134" y="3912042"/>
            <a:ext cx="3101009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/>
              <a:t>Přes MAS č.14/000/0000/…….</a:t>
            </a:r>
          </a:p>
          <a:p>
            <a:pPr algn="ctr"/>
            <a:r>
              <a:rPr lang="cs-CZ" sz="1200" dirty="0" smtClean="0"/>
              <a:t>MAS Prostějov venkov o.p.s.</a:t>
            </a:r>
          </a:p>
          <a:p>
            <a:pPr algn="ctr"/>
            <a:r>
              <a:rPr lang="cs-CZ" sz="1200" dirty="0" smtClean="0"/>
              <a:t>Výzva č.1</a:t>
            </a:r>
            <a:endParaRPr lang="cs-CZ" sz="1200" dirty="0"/>
          </a:p>
        </p:txBody>
      </p:sp>
      <p:sp>
        <p:nvSpPr>
          <p:cNvPr id="7" name="Rámeček 6"/>
          <p:cNvSpPr/>
          <p:nvPr/>
        </p:nvSpPr>
        <p:spPr>
          <a:xfrm>
            <a:off x="5619750" y="3800475"/>
            <a:ext cx="3333750" cy="84772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0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728" y="409993"/>
            <a:ext cx="9708543" cy="6645800"/>
          </a:xfrm>
          <a:prstGeom prst="rect">
            <a:avLst/>
          </a:prstGeom>
        </p:spPr>
      </p:pic>
      <p:sp>
        <p:nvSpPr>
          <p:cNvPr id="5" name="Rámeček 4"/>
          <p:cNvSpPr/>
          <p:nvPr/>
        </p:nvSpPr>
        <p:spPr>
          <a:xfrm>
            <a:off x="5715000" y="5686425"/>
            <a:ext cx="2686050" cy="42862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810625" y="4100975"/>
            <a:ext cx="2981325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Vepsat název projektu a kliknout na generovat žádost. Žádost si stáhnete a uložíte do počítače, kde ji postupně vyplníte.</a:t>
            </a:r>
            <a:endParaRPr lang="cs-CZ" dirty="0"/>
          </a:p>
        </p:txBody>
      </p:sp>
      <p:sp>
        <p:nvSpPr>
          <p:cNvPr id="8" name="Rámeček 7"/>
          <p:cNvSpPr/>
          <p:nvPr/>
        </p:nvSpPr>
        <p:spPr>
          <a:xfrm>
            <a:off x="8820150" y="6605632"/>
            <a:ext cx="1485900" cy="504222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05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1" y="222637"/>
            <a:ext cx="10467627" cy="651211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ámeček 4"/>
          <p:cNvSpPr/>
          <p:nvPr/>
        </p:nvSpPr>
        <p:spPr>
          <a:xfrm>
            <a:off x="7667625" y="5810250"/>
            <a:ext cx="1457325" cy="33337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1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907" y="609600"/>
            <a:ext cx="11053987" cy="5432425"/>
          </a:xfrm>
          <a:prstGeom prst="rect">
            <a:avLst/>
          </a:prstGeom>
        </p:spPr>
      </p:pic>
      <p:sp>
        <p:nvSpPr>
          <p:cNvPr id="5" name="Rámeček 4"/>
          <p:cNvSpPr/>
          <p:nvPr/>
        </p:nvSpPr>
        <p:spPr>
          <a:xfrm>
            <a:off x="6477000" y="2133600"/>
            <a:ext cx="1390650" cy="50482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867651" y="2679481"/>
            <a:ext cx="4324350" cy="31393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Zde naleznete instruktážní list k vyplnění žádosti o dotaci.</a:t>
            </a:r>
          </a:p>
          <a:p>
            <a:r>
              <a:rPr lang="cs-CZ" dirty="0" smtClean="0"/>
              <a:t>Tlačítko kontrola vyplněných údajů použijte vždy před odevzdáním na MAS. </a:t>
            </a:r>
          </a:p>
          <a:p>
            <a:r>
              <a:rPr lang="cs-CZ" dirty="0" smtClean="0"/>
              <a:t>Nejedná se o s právnost obsahu kolonek formuláře, ale o kontrolu  zda jsou vyplněny všechny kolonky.</a:t>
            </a:r>
          </a:p>
          <a:p>
            <a:r>
              <a:rPr lang="cs-CZ" dirty="0" smtClean="0"/>
              <a:t>!!! Neoznačujte = neklikejte na připravit žádost pro elektronický podpis, žádost se uzavře a nelze ji dále měnit </a:t>
            </a:r>
            <a:r>
              <a:rPr lang="cs-CZ" smtClean="0"/>
              <a:t>a ukládat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391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087" y="502087"/>
            <a:ext cx="10940496" cy="5913649"/>
          </a:xfrm>
          <a:prstGeom prst="rect">
            <a:avLst/>
          </a:prstGeom>
        </p:spPr>
      </p:pic>
      <p:sp>
        <p:nvSpPr>
          <p:cNvPr id="7" name="Rámeček 6"/>
          <p:cNvSpPr/>
          <p:nvPr/>
        </p:nvSpPr>
        <p:spPr>
          <a:xfrm>
            <a:off x="333955" y="2655736"/>
            <a:ext cx="1311965" cy="389614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Rámeček 7"/>
          <p:cNvSpPr/>
          <p:nvPr/>
        </p:nvSpPr>
        <p:spPr>
          <a:xfrm>
            <a:off x="461176" y="5383033"/>
            <a:ext cx="1773141" cy="36576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50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 smtClean="0"/>
              <a:t>Žádost o dotaci se registruje samostatně za každou </a:t>
            </a:r>
            <a:r>
              <a:rPr lang="cs-CZ" dirty="0" err="1" smtClean="0"/>
              <a:t>Fichi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/>
          </a:p>
          <a:p>
            <a:r>
              <a:rPr lang="cs-CZ" dirty="0" smtClean="0"/>
              <a:t>Za </a:t>
            </a:r>
            <a:r>
              <a:rPr lang="cs-CZ" dirty="0" err="1" smtClean="0"/>
              <a:t>Fichi</a:t>
            </a:r>
            <a:r>
              <a:rPr lang="cs-CZ" dirty="0" smtClean="0"/>
              <a:t> je v dané výzvě </a:t>
            </a:r>
            <a:r>
              <a:rPr lang="cs-CZ" dirty="0"/>
              <a:t>příjmu žádostí možné </a:t>
            </a:r>
            <a:r>
              <a:rPr lang="cs-CZ" dirty="0" smtClean="0"/>
              <a:t>odevzdat </a:t>
            </a:r>
            <a:r>
              <a:rPr lang="cs-CZ" dirty="0"/>
              <a:t>pouze jednu Žádost o dotaci konkrétního žadatele. </a:t>
            </a:r>
          </a:p>
          <a:p>
            <a:r>
              <a:rPr lang="cs-CZ" dirty="0" smtClean="0"/>
              <a:t>Žadatelem požadované bodové hodnocení vyplněné v ŽOD </a:t>
            </a:r>
            <a:r>
              <a:rPr lang="cs-CZ" b="1" dirty="0" smtClean="0"/>
              <a:t>je závazné od zaregistrování ŽOD, žadatel jej v rámci administrace ani žádosti o změnu nesmí měnit </a:t>
            </a:r>
            <a:r>
              <a:rPr lang="cs-CZ" dirty="0" smtClean="0"/>
              <a:t>(v případě, že žadatel bodové hodnocení nevyplní = žadatel body nepožaduje</a:t>
            </a:r>
            <a:r>
              <a:rPr lang="cs-CZ" dirty="0"/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6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1838</TotalTime>
  <Words>392</Words>
  <Application>Microsoft Office PowerPoint</Application>
  <PresentationFormat>Širokoúhlá obrazovka</PresentationFormat>
  <Paragraphs>32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Faseta</vt:lpstr>
      <vt:lpstr>PRV výzvu č. 1. k předkládání žádostí o podporu v rámci operace 19.2.1 Programu rozvoje venkova </vt:lpstr>
      <vt:lpstr> Jak podat žádost</vt:lpstr>
      <vt:lpstr>Termíny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 výzvu č. 1. k předkládání žádostí o podporu v rámci operace 19.2.1 Programu rozvoje venkova</dc:title>
  <dc:creator>NB-01</dc:creator>
  <cp:lastModifiedBy>NB-01</cp:lastModifiedBy>
  <cp:revision>20</cp:revision>
  <cp:lastPrinted>2017-12-04T11:23:12Z</cp:lastPrinted>
  <dcterms:created xsi:type="dcterms:W3CDTF">2017-01-10T11:36:36Z</dcterms:created>
  <dcterms:modified xsi:type="dcterms:W3CDTF">2017-12-04T11:29:07Z</dcterms:modified>
</cp:coreProperties>
</file>