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8" r:id="rId1"/>
  </p:sldMasterIdLst>
  <p:handoutMasterIdLst>
    <p:handoutMasterId r:id="rId22"/>
  </p:handoutMasterIdLst>
  <p:sldIdLst>
    <p:sldId id="256" r:id="rId2"/>
    <p:sldId id="257" r:id="rId3"/>
    <p:sldId id="281" r:id="rId4"/>
    <p:sldId id="261" r:id="rId5"/>
    <p:sldId id="258" r:id="rId6"/>
    <p:sldId id="259" r:id="rId7"/>
    <p:sldId id="262" r:id="rId8"/>
    <p:sldId id="263" r:id="rId9"/>
    <p:sldId id="278" r:id="rId10"/>
    <p:sldId id="260" r:id="rId11"/>
    <p:sldId id="264" r:id="rId12"/>
    <p:sldId id="265" r:id="rId13"/>
    <p:sldId id="266" r:id="rId14"/>
    <p:sldId id="274" r:id="rId15"/>
    <p:sldId id="275" r:id="rId16"/>
    <p:sldId id="282" r:id="rId17"/>
    <p:sldId id="283" r:id="rId18"/>
    <p:sldId id="284" r:id="rId19"/>
    <p:sldId id="270" r:id="rId20"/>
    <p:sldId id="271" r:id="rId21"/>
  </p:sldIdLst>
  <p:sldSz cx="12192000" cy="6858000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4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/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/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/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E178C3-1EE9-475D-B097-611BD883965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B5D721-B986-48C3-9FE7-5434D9C8979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Formální hodnocení a přijatelnost</a:t>
          </a:r>
          <a:endParaRPr lang="cs-CZ" dirty="0"/>
        </a:p>
      </dgm:t>
    </dgm:pt>
    <dgm:pt modelId="{57E13E29-A8A4-42E5-B293-6D2701CF3590}" type="parTrans" cxnId="{217D3523-40D7-411F-ACB7-F14870E894B8}">
      <dgm:prSet/>
      <dgm:spPr/>
      <dgm:t>
        <a:bodyPr/>
        <a:lstStyle/>
        <a:p>
          <a:endParaRPr lang="cs-CZ"/>
        </a:p>
      </dgm:t>
    </dgm:pt>
    <dgm:pt modelId="{8A833B76-F8B1-4622-8E6A-A9E656069179}" type="sibTrans" cxnId="{217D3523-40D7-411F-ACB7-F14870E894B8}">
      <dgm:prSet/>
      <dgm:spPr/>
      <dgm:t>
        <a:bodyPr/>
        <a:lstStyle/>
        <a:p>
          <a:endParaRPr lang="cs-CZ"/>
        </a:p>
      </dgm:t>
    </dgm:pt>
    <dgm:pt modelId="{21CC2568-1222-45E3-9217-D262F69176EA}">
      <dgm:prSet phldrT="[Text]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cs-CZ" dirty="0" smtClean="0"/>
            <a:t>Věcné hodnocení</a:t>
          </a:r>
          <a:endParaRPr lang="cs-CZ" dirty="0"/>
        </a:p>
      </dgm:t>
    </dgm:pt>
    <dgm:pt modelId="{2153851F-6EFD-4C86-B945-67C26CDE6722}" type="parTrans" cxnId="{F9A63052-64EA-4774-A6A9-63323BDDCA38}">
      <dgm:prSet/>
      <dgm:spPr/>
      <dgm:t>
        <a:bodyPr/>
        <a:lstStyle/>
        <a:p>
          <a:endParaRPr lang="cs-CZ"/>
        </a:p>
      </dgm:t>
    </dgm:pt>
    <dgm:pt modelId="{8228F91C-C1A1-487F-AD52-A903F805DD3C}" type="sibTrans" cxnId="{F9A63052-64EA-4774-A6A9-63323BDDCA38}">
      <dgm:prSet/>
      <dgm:spPr/>
      <dgm:t>
        <a:bodyPr/>
        <a:lstStyle/>
        <a:p>
          <a:endParaRPr lang="cs-CZ"/>
        </a:p>
      </dgm:t>
    </dgm:pt>
    <dgm:pt modelId="{A119DC2B-76FE-4036-90D5-961577A557AE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Schválení projektů</a:t>
          </a:r>
          <a:endParaRPr lang="cs-CZ" dirty="0"/>
        </a:p>
      </dgm:t>
    </dgm:pt>
    <dgm:pt modelId="{08CAE796-E596-4761-A42E-AA2787C71863}" type="parTrans" cxnId="{2AB8BD23-BAAB-483F-965E-20AA12051A03}">
      <dgm:prSet/>
      <dgm:spPr/>
      <dgm:t>
        <a:bodyPr/>
        <a:lstStyle/>
        <a:p>
          <a:endParaRPr lang="cs-CZ"/>
        </a:p>
      </dgm:t>
    </dgm:pt>
    <dgm:pt modelId="{704B6EA9-6ECA-4E6C-B3BC-857920F568E3}" type="sibTrans" cxnId="{2AB8BD23-BAAB-483F-965E-20AA12051A03}">
      <dgm:prSet/>
      <dgm:spPr/>
      <dgm:t>
        <a:bodyPr/>
        <a:lstStyle/>
        <a:p>
          <a:endParaRPr lang="cs-CZ"/>
        </a:p>
      </dgm:t>
    </dgm:pt>
    <dgm:pt modelId="{02625BCB-568F-45E5-9806-2E88D3E9599A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cs-CZ" dirty="0" smtClean="0"/>
            <a:t>Kontrola CRR</a:t>
          </a:r>
          <a:endParaRPr lang="cs-CZ" dirty="0"/>
        </a:p>
      </dgm:t>
    </dgm:pt>
    <dgm:pt modelId="{D3405D5C-4C2F-4418-9281-8F2E02AD52D8}" type="parTrans" cxnId="{11E6CD90-3DC6-4FB0-8A99-11BC0B6D0EF0}">
      <dgm:prSet/>
      <dgm:spPr/>
      <dgm:t>
        <a:bodyPr/>
        <a:lstStyle/>
        <a:p>
          <a:endParaRPr lang="cs-CZ"/>
        </a:p>
      </dgm:t>
    </dgm:pt>
    <dgm:pt modelId="{071986DD-D0E6-45A0-BE88-F7A3D0532803}" type="sibTrans" cxnId="{11E6CD90-3DC6-4FB0-8A99-11BC0B6D0EF0}">
      <dgm:prSet/>
      <dgm:spPr/>
      <dgm:t>
        <a:bodyPr/>
        <a:lstStyle/>
        <a:p>
          <a:endParaRPr lang="cs-CZ"/>
        </a:p>
      </dgm:t>
    </dgm:pt>
    <dgm:pt modelId="{01B4CDAC-A99C-4301-AF47-C15D5745160A}" type="pres">
      <dgm:prSet presAssocID="{50E178C3-1EE9-475D-B097-611BD883965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EFF722B0-4D43-41E9-B05D-FED86BCAA1AB}" type="pres">
      <dgm:prSet presAssocID="{50E178C3-1EE9-475D-B097-611BD8839651}" presName="arrow" presStyleLbl="bgShp" presStyleIdx="0" presStyleCnt="1"/>
      <dgm:spPr/>
    </dgm:pt>
    <dgm:pt modelId="{B97899FF-B80F-4446-8113-D6E9DB66CBDB}" type="pres">
      <dgm:prSet presAssocID="{50E178C3-1EE9-475D-B097-611BD8839651}" presName="linearProcess" presStyleCnt="0"/>
      <dgm:spPr/>
    </dgm:pt>
    <dgm:pt modelId="{C61FDF1B-1CA9-4443-BD08-2DC05B569850}" type="pres">
      <dgm:prSet presAssocID="{7CB5D721-B986-48C3-9FE7-5434D9C89790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01DB88-5360-4E02-B46F-3C00E5AD858E}" type="pres">
      <dgm:prSet presAssocID="{8A833B76-F8B1-4622-8E6A-A9E656069179}" presName="sibTrans" presStyleCnt="0"/>
      <dgm:spPr/>
    </dgm:pt>
    <dgm:pt modelId="{7F703CA9-7CC8-4142-A6C3-7A1C8BBEA7F2}" type="pres">
      <dgm:prSet presAssocID="{21CC2568-1222-45E3-9217-D262F69176EA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3AB321D-452E-4450-8E1B-139B6C4F3398}" type="pres">
      <dgm:prSet presAssocID="{8228F91C-C1A1-487F-AD52-A903F805DD3C}" presName="sibTrans" presStyleCnt="0"/>
      <dgm:spPr/>
    </dgm:pt>
    <dgm:pt modelId="{E3EA147F-549C-47DF-A074-5FA3DA8F8E26}" type="pres">
      <dgm:prSet presAssocID="{A119DC2B-76FE-4036-90D5-961577A557AE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CDD3787-0276-4265-8482-79FA476E7BAB}" type="pres">
      <dgm:prSet presAssocID="{704B6EA9-6ECA-4E6C-B3BC-857920F568E3}" presName="sibTrans" presStyleCnt="0"/>
      <dgm:spPr/>
    </dgm:pt>
    <dgm:pt modelId="{AAFAD246-378A-4612-B1EF-84AC9DF68A49}" type="pres">
      <dgm:prSet presAssocID="{02625BCB-568F-45E5-9806-2E88D3E9599A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11E6CD90-3DC6-4FB0-8A99-11BC0B6D0EF0}" srcId="{50E178C3-1EE9-475D-B097-611BD8839651}" destId="{02625BCB-568F-45E5-9806-2E88D3E9599A}" srcOrd="3" destOrd="0" parTransId="{D3405D5C-4C2F-4418-9281-8F2E02AD52D8}" sibTransId="{071986DD-D0E6-45A0-BE88-F7A3D0532803}"/>
    <dgm:cxn modelId="{2AB8BD23-BAAB-483F-965E-20AA12051A03}" srcId="{50E178C3-1EE9-475D-B097-611BD8839651}" destId="{A119DC2B-76FE-4036-90D5-961577A557AE}" srcOrd="2" destOrd="0" parTransId="{08CAE796-E596-4761-A42E-AA2787C71863}" sibTransId="{704B6EA9-6ECA-4E6C-B3BC-857920F568E3}"/>
    <dgm:cxn modelId="{5135D615-DBE2-4EC3-A910-B011DA3E2635}" type="presOf" srcId="{A119DC2B-76FE-4036-90D5-961577A557AE}" destId="{E3EA147F-549C-47DF-A074-5FA3DA8F8E26}" srcOrd="0" destOrd="0" presId="urn:microsoft.com/office/officeart/2005/8/layout/hProcess9"/>
    <dgm:cxn modelId="{E5D76955-837A-470A-BEB2-392D70B1493C}" type="presOf" srcId="{7CB5D721-B986-48C3-9FE7-5434D9C89790}" destId="{C61FDF1B-1CA9-4443-BD08-2DC05B569850}" srcOrd="0" destOrd="0" presId="urn:microsoft.com/office/officeart/2005/8/layout/hProcess9"/>
    <dgm:cxn modelId="{F88125E9-2BEF-4BA4-B0A9-AEF1BDF4F130}" type="presOf" srcId="{50E178C3-1EE9-475D-B097-611BD8839651}" destId="{01B4CDAC-A99C-4301-AF47-C15D5745160A}" srcOrd="0" destOrd="0" presId="urn:microsoft.com/office/officeart/2005/8/layout/hProcess9"/>
    <dgm:cxn modelId="{CB84512A-C9D7-4588-8E52-450B37E08292}" type="presOf" srcId="{02625BCB-568F-45E5-9806-2E88D3E9599A}" destId="{AAFAD246-378A-4612-B1EF-84AC9DF68A49}" srcOrd="0" destOrd="0" presId="urn:microsoft.com/office/officeart/2005/8/layout/hProcess9"/>
    <dgm:cxn modelId="{C920AC06-64AD-430F-B551-B56A40CECFD0}" type="presOf" srcId="{21CC2568-1222-45E3-9217-D262F69176EA}" destId="{7F703CA9-7CC8-4142-A6C3-7A1C8BBEA7F2}" srcOrd="0" destOrd="0" presId="urn:microsoft.com/office/officeart/2005/8/layout/hProcess9"/>
    <dgm:cxn modelId="{F9A63052-64EA-4774-A6A9-63323BDDCA38}" srcId="{50E178C3-1EE9-475D-B097-611BD8839651}" destId="{21CC2568-1222-45E3-9217-D262F69176EA}" srcOrd="1" destOrd="0" parTransId="{2153851F-6EFD-4C86-B945-67C26CDE6722}" sibTransId="{8228F91C-C1A1-487F-AD52-A903F805DD3C}"/>
    <dgm:cxn modelId="{217D3523-40D7-411F-ACB7-F14870E894B8}" srcId="{50E178C3-1EE9-475D-B097-611BD8839651}" destId="{7CB5D721-B986-48C3-9FE7-5434D9C89790}" srcOrd="0" destOrd="0" parTransId="{57E13E29-A8A4-42E5-B293-6D2701CF3590}" sibTransId="{8A833B76-F8B1-4622-8E6A-A9E656069179}"/>
    <dgm:cxn modelId="{29EFEA64-BCEB-4109-BBC6-92F48777139A}" type="presParOf" srcId="{01B4CDAC-A99C-4301-AF47-C15D5745160A}" destId="{EFF722B0-4D43-41E9-B05D-FED86BCAA1AB}" srcOrd="0" destOrd="0" presId="urn:microsoft.com/office/officeart/2005/8/layout/hProcess9"/>
    <dgm:cxn modelId="{7A739483-0F18-416E-BFC0-A4B26939EB06}" type="presParOf" srcId="{01B4CDAC-A99C-4301-AF47-C15D5745160A}" destId="{B97899FF-B80F-4446-8113-D6E9DB66CBDB}" srcOrd="1" destOrd="0" presId="urn:microsoft.com/office/officeart/2005/8/layout/hProcess9"/>
    <dgm:cxn modelId="{214134DD-9518-4AA9-BC27-86BFAA95B25F}" type="presParOf" srcId="{B97899FF-B80F-4446-8113-D6E9DB66CBDB}" destId="{C61FDF1B-1CA9-4443-BD08-2DC05B569850}" srcOrd="0" destOrd="0" presId="urn:microsoft.com/office/officeart/2005/8/layout/hProcess9"/>
    <dgm:cxn modelId="{0CC88E82-4E39-4C1E-BA55-612231A554D2}" type="presParOf" srcId="{B97899FF-B80F-4446-8113-D6E9DB66CBDB}" destId="{4E01DB88-5360-4E02-B46F-3C00E5AD858E}" srcOrd="1" destOrd="0" presId="urn:microsoft.com/office/officeart/2005/8/layout/hProcess9"/>
    <dgm:cxn modelId="{5257E072-E3E4-4A22-9ED6-E2C2970F32A2}" type="presParOf" srcId="{B97899FF-B80F-4446-8113-D6E9DB66CBDB}" destId="{7F703CA9-7CC8-4142-A6C3-7A1C8BBEA7F2}" srcOrd="2" destOrd="0" presId="urn:microsoft.com/office/officeart/2005/8/layout/hProcess9"/>
    <dgm:cxn modelId="{26EC8D3D-9117-4AD0-B353-176F0C209078}" type="presParOf" srcId="{B97899FF-B80F-4446-8113-D6E9DB66CBDB}" destId="{D3AB321D-452E-4450-8E1B-139B6C4F3398}" srcOrd="3" destOrd="0" presId="urn:microsoft.com/office/officeart/2005/8/layout/hProcess9"/>
    <dgm:cxn modelId="{5E8F2E47-E745-4800-8A13-F3A405386D7F}" type="presParOf" srcId="{B97899FF-B80F-4446-8113-D6E9DB66CBDB}" destId="{E3EA147F-549C-47DF-A074-5FA3DA8F8E26}" srcOrd="4" destOrd="0" presId="urn:microsoft.com/office/officeart/2005/8/layout/hProcess9"/>
    <dgm:cxn modelId="{D39EA838-1B8E-47D8-A2E3-97FA02FBF0C0}" type="presParOf" srcId="{B97899FF-B80F-4446-8113-D6E9DB66CBDB}" destId="{ACDD3787-0276-4265-8482-79FA476E7BAB}" srcOrd="5" destOrd="0" presId="urn:microsoft.com/office/officeart/2005/8/layout/hProcess9"/>
    <dgm:cxn modelId="{D809773B-2ED9-4C91-947C-ABAF8C37ACF1}" type="presParOf" srcId="{B97899FF-B80F-4446-8113-D6E9DB66CBDB}" destId="{AAFAD246-378A-4612-B1EF-84AC9DF68A4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34242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1027271"/>
          <a:ext cx="2494657" cy="136969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Formální hodnocení a přijatelnost</a:t>
          </a:r>
          <a:endParaRPr lang="cs-CZ" sz="2600" kern="1200" dirty="0"/>
        </a:p>
      </dsp:txBody>
      <dsp:txXfrm>
        <a:off x="72049" y="1094134"/>
        <a:ext cx="2360931" cy="1235968"/>
      </dsp:txXfrm>
    </dsp:sp>
    <dsp:sp modelId="{7F703CA9-7CC8-4142-A6C3-7A1C8BBEA7F2}">
      <dsp:nvSpPr>
        <dsp:cNvPr id="0" name=""/>
        <dsp:cNvSpPr/>
      </dsp:nvSpPr>
      <dsp:spPr>
        <a:xfrm>
          <a:off x="262457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Věcné hodnocení</a:t>
          </a:r>
          <a:endParaRPr lang="cs-CZ" sz="2600" kern="1200" dirty="0"/>
        </a:p>
      </dsp:txBody>
      <dsp:txXfrm>
        <a:off x="2691439" y="1094134"/>
        <a:ext cx="2360931" cy="1235968"/>
      </dsp:txXfrm>
    </dsp:sp>
    <dsp:sp modelId="{E3EA147F-549C-47DF-A074-5FA3DA8F8E26}">
      <dsp:nvSpPr>
        <dsp:cNvPr id="0" name=""/>
        <dsp:cNvSpPr/>
      </dsp:nvSpPr>
      <dsp:spPr>
        <a:xfrm>
          <a:off x="524396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Schválení projektů</a:t>
          </a:r>
          <a:endParaRPr lang="cs-CZ" sz="2600" kern="1200" dirty="0"/>
        </a:p>
      </dsp:txBody>
      <dsp:txXfrm>
        <a:off x="5310829" y="1094134"/>
        <a:ext cx="2360931" cy="1235968"/>
      </dsp:txXfrm>
    </dsp:sp>
    <dsp:sp modelId="{AAFAD246-378A-4612-B1EF-84AC9DF68A49}">
      <dsp:nvSpPr>
        <dsp:cNvPr id="0" name=""/>
        <dsp:cNvSpPr/>
      </dsp:nvSpPr>
      <dsp:spPr>
        <a:xfrm>
          <a:off x="7863356" y="1027271"/>
          <a:ext cx="2494657" cy="136969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600" kern="1200" dirty="0" smtClean="0"/>
            <a:t>Kontrola CRR</a:t>
          </a:r>
          <a:endParaRPr lang="cs-CZ" sz="2600" kern="1200" dirty="0"/>
        </a:p>
      </dsp:txBody>
      <dsp:txXfrm>
        <a:off x="7930219" y="1094134"/>
        <a:ext cx="2360931" cy="12359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722B0-4D43-41E9-B05D-FED86BCAA1AB}">
      <dsp:nvSpPr>
        <dsp:cNvPr id="0" name=""/>
        <dsp:cNvSpPr/>
      </dsp:nvSpPr>
      <dsp:spPr>
        <a:xfrm>
          <a:off x="777239" y="0"/>
          <a:ext cx="8808720" cy="21288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1FDF1B-1CA9-4443-BD08-2DC05B569850}">
      <dsp:nvSpPr>
        <dsp:cNvPr id="0" name=""/>
        <dsp:cNvSpPr/>
      </dsp:nvSpPr>
      <dsp:spPr>
        <a:xfrm>
          <a:off x="5186" y="638651"/>
          <a:ext cx="2494657" cy="85153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Formální hodnocení a přijatelnost</a:t>
          </a:r>
          <a:endParaRPr lang="cs-CZ" sz="2000" kern="1200" dirty="0"/>
        </a:p>
      </dsp:txBody>
      <dsp:txXfrm>
        <a:off x="46754" y="680219"/>
        <a:ext cx="2411521" cy="768398"/>
      </dsp:txXfrm>
    </dsp:sp>
    <dsp:sp modelId="{7F703CA9-7CC8-4142-A6C3-7A1C8BBEA7F2}">
      <dsp:nvSpPr>
        <dsp:cNvPr id="0" name=""/>
        <dsp:cNvSpPr/>
      </dsp:nvSpPr>
      <dsp:spPr>
        <a:xfrm>
          <a:off x="2624576" y="638651"/>
          <a:ext cx="2494657" cy="851534"/>
        </a:xfrm>
        <a:prstGeom prst="roundRect">
          <a:avLst/>
        </a:prstGeom>
        <a:solidFill>
          <a:schemeClr val="accent1">
            <a:lumMod val="5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Věcné hodnocení</a:t>
          </a:r>
          <a:endParaRPr lang="cs-CZ" sz="2000" kern="1200" dirty="0"/>
        </a:p>
      </dsp:txBody>
      <dsp:txXfrm>
        <a:off x="2666144" y="680219"/>
        <a:ext cx="2411521" cy="768398"/>
      </dsp:txXfrm>
    </dsp:sp>
    <dsp:sp modelId="{E3EA147F-549C-47DF-A074-5FA3DA8F8E26}">
      <dsp:nvSpPr>
        <dsp:cNvPr id="0" name=""/>
        <dsp:cNvSpPr/>
      </dsp:nvSpPr>
      <dsp:spPr>
        <a:xfrm>
          <a:off x="5243966" y="638651"/>
          <a:ext cx="2494657" cy="85153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Schválení projektů</a:t>
          </a:r>
          <a:endParaRPr lang="cs-CZ" sz="2000" kern="1200" dirty="0"/>
        </a:p>
      </dsp:txBody>
      <dsp:txXfrm>
        <a:off x="5285534" y="680219"/>
        <a:ext cx="2411521" cy="768398"/>
      </dsp:txXfrm>
    </dsp:sp>
    <dsp:sp modelId="{AAFAD246-378A-4612-B1EF-84AC9DF68A49}">
      <dsp:nvSpPr>
        <dsp:cNvPr id="0" name=""/>
        <dsp:cNvSpPr/>
      </dsp:nvSpPr>
      <dsp:spPr>
        <a:xfrm>
          <a:off x="7863356" y="638651"/>
          <a:ext cx="2494657" cy="851534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kern="1200" dirty="0" smtClean="0"/>
            <a:t>Kontrola CRR</a:t>
          </a:r>
          <a:endParaRPr lang="cs-CZ" sz="2000" kern="1200" dirty="0"/>
        </a:p>
      </dsp:txBody>
      <dsp:txXfrm>
        <a:off x="7904924" y="680219"/>
        <a:ext cx="2411521" cy="7683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6478" cy="337166"/>
          </a:xfrm>
          <a:prstGeom prst="rect">
            <a:avLst/>
          </a:prstGeom>
        </p:spPr>
        <p:txBody>
          <a:bodyPr vert="horz" lIns="90749" tIns="45375" rIns="90749" bIns="4537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587534" y="0"/>
            <a:ext cx="4276478" cy="337166"/>
          </a:xfrm>
          <a:prstGeom prst="rect">
            <a:avLst/>
          </a:prstGeom>
        </p:spPr>
        <p:txBody>
          <a:bodyPr vert="horz" lIns="90749" tIns="45375" rIns="90749" bIns="45375" rtlCol="0"/>
          <a:lstStyle>
            <a:lvl1pPr algn="r">
              <a:defRPr sz="1200"/>
            </a:lvl1pPr>
          </a:lstStyle>
          <a:p>
            <a:fld id="{7D2805E6-5F3F-487C-B1D6-EF6636AF4D4E}" type="datetimeFigureOut">
              <a:rPr lang="cs-CZ" smtClean="0"/>
              <a:t>14.2.2018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398599"/>
            <a:ext cx="4276478" cy="337166"/>
          </a:xfrm>
          <a:prstGeom prst="rect">
            <a:avLst/>
          </a:prstGeom>
        </p:spPr>
        <p:txBody>
          <a:bodyPr vert="horz" lIns="90749" tIns="45375" rIns="90749" bIns="4537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587534" y="6398599"/>
            <a:ext cx="4276478" cy="337166"/>
          </a:xfrm>
          <a:prstGeom prst="rect">
            <a:avLst/>
          </a:prstGeom>
        </p:spPr>
        <p:txBody>
          <a:bodyPr vert="horz" lIns="90749" tIns="45375" rIns="90749" bIns="45375" rtlCol="0" anchor="b"/>
          <a:lstStyle>
            <a:lvl1pPr algn="r">
              <a:defRPr sz="1200"/>
            </a:lvl1pPr>
          </a:lstStyle>
          <a:p>
            <a:fld id="{D5E70789-40B3-432D-B0FD-7A828B2C32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92106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752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359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9517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5882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7732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5991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8916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218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209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87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393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788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54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94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256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417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016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maspvvenkov@seznam.c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	</a:t>
            </a:r>
            <a:br>
              <a:rPr lang="cs-CZ" sz="4400" dirty="0"/>
            </a:br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07067" y="2727569"/>
            <a:ext cx="7766936" cy="2420163"/>
          </a:xfrm>
        </p:spPr>
        <p:txBody>
          <a:bodyPr>
            <a:normAutofit fontScale="77500" lnSpcReduction="20000"/>
          </a:bodyPr>
          <a:lstStyle/>
          <a:p>
            <a:endParaRPr lang="cs-CZ" sz="2800" b="1" dirty="0" smtClean="0"/>
          </a:p>
          <a:p>
            <a:pPr algn="ctr"/>
            <a:r>
              <a:rPr lang="cs-CZ" sz="5400" b="1" dirty="0"/>
              <a:t>Seminář k </a:t>
            </a:r>
            <a:br>
              <a:rPr lang="cs-CZ" sz="5400" b="1" dirty="0"/>
            </a:br>
            <a:r>
              <a:rPr lang="cs-CZ" sz="5400" b="1" dirty="0"/>
              <a:t>„4.vyzvě MAS Prostějov venkov-IROP-</a:t>
            </a:r>
            <a:r>
              <a:rPr lang="cs-CZ" sz="5400" b="1" dirty="0" err="1"/>
              <a:t>Cyklodoprava</a:t>
            </a:r>
            <a:r>
              <a:rPr lang="cs-CZ" sz="5400" b="1" dirty="0"/>
              <a:t>-I“</a:t>
            </a:r>
            <a:endParaRPr lang="cs-CZ" sz="5200" b="1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xmlns="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1898" y="58705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5540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Způsobilé výdaje hlavní aktivity (min. 85% czv)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397876"/>
            <a:ext cx="10363826" cy="43933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u="sng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Stavby</a:t>
            </a:r>
            <a:r>
              <a:rPr lang="cs-CZ" b="1" u="sng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cs-CZ" dirty="0"/>
              <a:t>výdaje na </a:t>
            </a:r>
            <a:r>
              <a:rPr lang="cs-CZ" dirty="0" smtClean="0"/>
              <a:t>realizaci samostatných </a:t>
            </a:r>
            <a:r>
              <a:rPr lang="cs-CZ" dirty="0"/>
              <a:t>stezek pro </a:t>
            </a:r>
            <a:r>
              <a:rPr lang="cs-CZ" dirty="0" smtClean="0"/>
              <a:t>cyklisty</a:t>
            </a:r>
            <a:r>
              <a:rPr lang="cs-CZ" dirty="0" smtClean="0"/>
              <a:t>, stezek </a:t>
            </a:r>
            <a:r>
              <a:rPr lang="cs-CZ" dirty="0"/>
              <a:t>pro cyklisty a </a:t>
            </a:r>
            <a:r>
              <a:rPr lang="cs-CZ" dirty="0" smtClean="0"/>
              <a:t>chodce,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Výdaje </a:t>
            </a:r>
            <a:r>
              <a:rPr lang="cs-CZ" dirty="0" smtClean="0"/>
              <a:t>související </a:t>
            </a:r>
            <a:r>
              <a:rPr lang="cs-CZ" dirty="0"/>
              <a:t>s komunikací pro </a:t>
            </a:r>
            <a:r>
              <a:rPr lang="cs-CZ" dirty="0" smtClean="0"/>
              <a:t>cyklisty</a:t>
            </a:r>
            <a:r>
              <a:rPr lang="cs-CZ" dirty="0"/>
              <a:t> </a:t>
            </a:r>
            <a:endParaRPr lang="cs-CZ" dirty="0"/>
          </a:p>
          <a:p>
            <a:r>
              <a:rPr lang="cs-CZ" dirty="0"/>
              <a:t>podchody, lávky, části mostních objektů a propustků, na kterých je komunikace pro cyklisty vedena, </a:t>
            </a:r>
          </a:p>
          <a:p>
            <a:r>
              <a:rPr lang="cs-CZ" dirty="0" smtClean="0"/>
              <a:t>opěrné </a:t>
            </a:r>
            <a:r>
              <a:rPr lang="cs-CZ" dirty="0"/>
              <a:t>zdi, násypy, svahy a příkopy, </a:t>
            </a:r>
            <a:r>
              <a:rPr lang="cs-CZ" dirty="0" smtClean="0"/>
              <a:t>vegetační úpravy pozemků dotčených stavbou</a:t>
            </a:r>
            <a:endParaRPr lang="cs-CZ" dirty="0"/>
          </a:p>
          <a:p>
            <a:r>
              <a:rPr lang="cs-CZ" dirty="0" smtClean="0"/>
              <a:t>přejezdy </a:t>
            </a:r>
            <a:r>
              <a:rPr lang="cs-CZ" dirty="0"/>
              <a:t>pro cyklisty, související místa pro přecházení a přechody pro chodce, jejich nasvětlení a ochranné ostrůvky, vysazené chodníkové plochy, </a:t>
            </a:r>
            <a:r>
              <a:rPr lang="cs-CZ" dirty="0" smtClean="0"/>
              <a:t>viz. </a:t>
            </a:r>
            <a:r>
              <a:rPr lang="cs-CZ" dirty="0" smtClean="0"/>
              <a:t>Specifická </a:t>
            </a:r>
            <a:r>
              <a:rPr lang="cs-CZ" dirty="0" smtClean="0"/>
              <a:t>pravidla strana 94)</a:t>
            </a:r>
          </a:p>
          <a:p>
            <a:pPr marL="0" indent="0">
              <a:buNone/>
            </a:pPr>
            <a:r>
              <a:rPr lang="cs-CZ" b="1" u="sng" dirty="0" smtClean="0"/>
              <a:t>Další </a:t>
            </a:r>
            <a:r>
              <a:rPr lang="cs-CZ" b="1" u="sng" dirty="0" smtClean="0"/>
              <a:t>související výdaje</a:t>
            </a:r>
          </a:p>
          <a:p>
            <a:r>
              <a:rPr lang="cs-CZ" dirty="0" smtClean="0"/>
              <a:t>Manipulace s ornicí …, </a:t>
            </a:r>
            <a:r>
              <a:rPr lang="cs-CZ" dirty="0" smtClean="0"/>
              <a:t>výdaje </a:t>
            </a:r>
            <a:r>
              <a:rPr lang="cs-CZ" dirty="0" smtClean="0"/>
              <a:t>na realizaci </a:t>
            </a:r>
            <a:r>
              <a:rPr lang="cs-CZ" dirty="0" smtClean="0"/>
              <a:t>svislého </a:t>
            </a:r>
            <a:r>
              <a:rPr lang="cs-CZ" dirty="0"/>
              <a:t>a vodorovného dopravního značení </a:t>
            </a:r>
            <a:r>
              <a:rPr lang="cs-CZ" dirty="0" smtClean="0"/>
              <a:t>těchto </a:t>
            </a:r>
            <a:r>
              <a:rPr lang="cs-CZ" dirty="0"/>
              <a:t>pozemních </a:t>
            </a:r>
            <a:r>
              <a:rPr lang="cs-CZ" dirty="0" smtClean="0"/>
              <a:t>komunikací</a:t>
            </a:r>
            <a:r>
              <a:rPr lang="cs-CZ" dirty="0" smtClean="0"/>
              <a:t>;</a:t>
            </a:r>
            <a:endParaRPr lang="cs-CZ" dirty="0"/>
          </a:p>
          <a:p>
            <a:r>
              <a:rPr lang="cs-CZ" dirty="0" smtClean="0"/>
              <a:t>Rozpočet musí zahrnovat všechny v </a:t>
            </a:r>
            <a:r>
              <a:rPr lang="cs-CZ" dirty="0"/>
              <a:t>rámci stavebních objektů nebo provozních souborů stavby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sz="17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xmlns="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774" y="5532429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0446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20204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vedlejší 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aktivity (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max. 15</a:t>
            </a:r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% czv)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6393" y="1424525"/>
            <a:ext cx="10363826" cy="49127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u="sng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cs-CZ" b="1" u="sng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tavby</a:t>
            </a:r>
            <a:r>
              <a:rPr lang="cs-CZ" b="1" u="sng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cs-CZ" dirty="0"/>
              <a:t>výdaje </a:t>
            </a:r>
            <a:r>
              <a:rPr lang="cs-CZ" dirty="0" smtClean="0"/>
              <a:t>související s </a:t>
            </a:r>
            <a:r>
              <a:rPr lang="cs-CZ" dirty="0"/>
              <a:t>komunikací pro cyklisty</a:t>
            </a:r>
            <a:r>
              <a:rPr lang="cs-CZ" dirty="0" smtClean="0"/>
              <a:t>:</a:t>
            </a:r>
            <a:endParaRPr lang="cs-CZ" dirty="0"/>
          </a:p>
          <a:p>
            <a:pPr lvl="1"/>
            <a:r>
              <a:rPr lang="cs-CZ" sz="1800" dirty="0" smtClean="0"/>
              <a:t>odpočívadla </a:t>
            </a:r>
            <a:r>
              <a:rPr lang="cs-CZ" sz="1800" dirty="0"/>
              <a:t>a jejich vybavení lavičkami, stolky, osvětlením, informačními </a:t>
            </a:r>
            <a:r>
              <a:rPr lang="cs-CZ" sz="1800" dirty="0" smtClean="0"/>
              <a:t>tabulemi </a:t>
            </a:r>
            <a:r>
              <a:rPr lang="cs-CZ" sz="1800" dirty="0"/>
              <a:t>a přístřešky,</a:t>
            </a:r>
          </a:p>
          <a:p>
            <a:pPr lvl="1"/>
            <a:r>
              <a:rPr lang="cs-CZ" sz="1800" dirty="0" smtClean="0"/>
              <a:t>připojení </a:t>
            </a:r>
            <a:r>
              <a:rPr lang="cs-CZ" sz="1800" dirty="0"/>
              <a:t>sousedních nemovitostí maximálně </a:t>
            </a:r>
            <a:r>
              <a:rPr lang="cs-CZ" sz="1800" dirty="0" smtClean="0"/>
              <a:t>v délce </a:t>
            </a:r>
            <a:r>
              <a:rPr lang="cs-CZ" sz="1800" dirty="0"/>
              <a:t>odpovídající šířce </a:t>
            </a:r>
            <a:r>
              <a:rPr lang="cs-CZ" sz="1800" dirty="0" smtClean="0"/>
              <a:t>řešené komunikace </a:t>
            </a:r>
            <a:r>
              <a:rPr lang="cs-CZ" sz="1800" dirty="0"/>
              <a:t>pro pěší souběžné </a:t>
            </a:r>
            <a:r>
              <a:rPr lang="cs-CZ" sz="1800" dirty="0" smtClean="0"/>
              <a:t>s komunikací </a:t>
            </a:r>
            <a:r>
              <a:rPr lang="cs-CZ" sz="1800" dirty="0"/>
              <a:t>pro </a:t>
            </a:r>
            <a:r>
              <a:rPr lang="cs-CZ" sz="1800" dirty="0" smtClean="0"/>
              <a:t>cyklisty</a:t>
            </a:r>
          </a:p>
          <a:p>
            <a:r>
              <a:rPr lang="cs-CZ" dirty="0"/>
              <a:t>výdaje na </a:t>
            </a:r>
            <a:r>
              <a:rPr lang="cs-CZ" dirty="0" smtClean="0"/>
              <a:t>odůvodněné stavbou vyvolané investice:</a:t>
            </a:r>
          </a:p>
          <a:p>
            <a:pPr lvl="1"/>
            <a:r>
              <a:rPr lang="cs-CZ" sz="1800" dirty="0" smtClean="0"/>
              <a:t>stavbou </a:t>
            </a:r>
            <a:r>
              <a:rPr lang="cs-CZ" sz="1800" dirty="0"/>
              <a:t>vyvolané ostatní úpravy a </a:t>
            </a:r>
            <a:r>
              <a:rPr lang="cs-CZ" sz="1800" b="1" dirty="0"/>
              <a:t>přeložky stávajících pozemních </a:t>
            </a:r>
            <a:r>
              <a:rPr lang="cs-CZ" sz="1800" b="1" dirty="0" smtClean="0"/>
              <a:t>komunikací </a:t>
            </a:r>
            <a:r>
              <a:rPr lang="cs-CZ" sz="1800" dirty="0"/>
              <a:t>a připojení sousedních nemovitostí,</a:t>
            </a:r>
          </a:p>
          <a:p>
            <a:pPr lvl="1"/>
            <a:r>
              <a:rPr lang="cs-CZ" sz="1800" dirty="0" smtClean="0"/>
              <a:t>stavbou </a:t>
            </a:r>
            <a:r>
              <a:rPr lang="cs-CZ" sz="1800" dirty="0"/>
              <a:t>vyvolané ostatní úpravy a </a:t>
            </a:r>
            <a:r>
              <a:rPr lang="cs-CZ" sz="1800" b="1" dirty="0"/>
              <a:t>přeložky stávajících inženýrských </a:t>
            </a:r>
            <a:r>
              <a:rPr lang="cs-CZ" sz="1800" b="1" dirty="0" smtClean="0"/>
              <a:t>sítí</a:t>
            </a:r>
            <a:r>
              <a:rPr lang="cs-CZ" sz="1800" dirty="0" smtClean="0"/>
              <a:t>, vodotečí</a:t>
            </a:r>
            <a:r>
              <a:rPr lang="cs-CZ" sz="1800" dirty="0"/>
              <a:t>, </a:t>
            </a:r>
            <a:r>
              <a:rPr lang="cs-CZ" sz="1800" dirty="0" smtClean="0"/>
              <a:t>drážních objektů a oplocení,</a:t>
            </a:r>
            <a:endParaRPr lang="cs-CZ" sz="1800" dirty="0"/>
          </a:p>
          <a:p>
            <a:pPr lvl="1"/>
            <a:r>
              <a:rPr lang="cs-CZ" sz="1800" dirty="0" smtClean="0"/>
              <a:t>provizorní komunikace </a:t>
            </a:r>
            <a:r>
              <a:rPr lang="cs-CZ" sz="1800" dirty="0"/>
              <a:t>a lávky pro </a:t>
            </a:r>
            <a:r>
              <a:rPr lang="cs-CZ" sz="1800" dirty="0" smtClean="0"/>
              <a:t>pěší a </a:t>
            </a:r>
            <a:r>
              <a:rPr lang="cs-CZ" sz="1800" dirty="0"/>
              <a:t>cyklisty </a:t>
            </a:r>
            <a:r>
              <a:rPr lang="cs-CZ" sz="1800" dirty="0" smtClean="0"/>
              <a:t>a přechodné dopravní značení</a:t>
            </a:r>
            <a:r>
              <a:rPr lang="cs-CZ" sz="1800" dirty="0"/>
              <a:t>,</a:t>
            </a:r>
          </a:p>
          <a:p>
            <a:pPr lvl="1"/>
            <a:endParaRPr lang="cs-CZ" dirty="0"/>
          </a:p>
          <a:p>
            <a:pPr marL="0" indent="0">
              <a:buNone/>
            </a:pPr>
            <a:endParaRPr lang="cs-CZ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76701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62002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Způsobilé výdaje vedlejší aktivity (max. 15% czv)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206500"/>
            <a:ext cx="10363826" cy="5359400"/>
          </a:xfrm>
        </p:spPr>
        <p:txBody>
          <a:bodyPr>
            <a:normAutofit/>
          </a:bodyPr>
          <a:lstStyle/>
          <a:p>
            <a:pPr marL="285750" indent="-285750"/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Projektová dokumentace 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- pro územní řízení, stavební povolení či ohlášení, EIA, pro provádění stavby, skutečného provedení stavby atd.</a:t>
            </a:r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/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Nákup pozemků a staveb (nesmí přesáhnout 10% způsobilých výdajů projektu)</a:t>
            </a:r>
          </a:p>
          <a:p>
            <a:pPr marL="285750" indent="-285750"/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Zabezpečení výstavby (TDI, AD, </a:t>
            </a:r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BOZP, 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geodetické práce, výdaje na </a:t>
            </a:r>
            <a:r>
              <a:rPr lang="cs-CZ" sz="2000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inženýring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projektu)</a:t>
            </a:r>
          </a:p>
          <a:p>
            <a:pPr marL="285750" indent="-285750"/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Pořízení služeb bezprostředně souvisejících s realizací projektu 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studie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proveditelenosti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2000" cap="none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výdaje na zpracování zadávacích podmínek k zakázkám a organizaci výběrových a zadávacích řízení – NOVĚ PŘIDÁNO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285750" indent="-285750"/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Povinná 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publicita – Obecná pravidla kapitola 13</a:t>
            </a:r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/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DPH – tam, kde není nárok na odpočet  na vstupu a je-li  způsobilé plnění.</a:t>
            </a:r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949012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Nezpůsobilé výdaje - výběr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55815" y="1270000"/>
            <a:ext cx="10363826" cy="5194300"/>
          </a:xfrm>
        </p:spPr>
        <p:txBody>
          <a:bodyPr>
            <a:normAutofit/>
          </a:bodyPr>
          <a:lstStyle/>
          <a:p>
            <a:r>
              <a:rPr lang="cs-CZ" sz="2000" dirty="0"/>
              <a:t>r</a:t>
            </a:r>
            <a:r>
              <a:rPr lang="cs-CZ" sz="2000" dirty="0" smtClean="0"/>
              <a:t>ealizace části projektu mimo území MAS</a:t>
            </a:r>
          </a:p>
          <a:p>
            <a:r>
              <a:rPr lang="cs-CZ" sz="2000" dirty="0" smtClean="0"/>
              <a:t>výdaje </a:t>
            </a:r>
            <a:r>
              <a:rPr lang="cs-CZ" sz="2000" dirty="0"/>
              <a:t>na </a:t>
            </a:r>
            <a:r>
              <a:rPr lang="cs-CZ" sz="2000" dirty="0" smtClean="0"/>
              <a:t>výstavbu </a:t>
            </a:r>
            <a:r>
              <a:rPr lang="cs-CZ" sz="2000" b="1" dirty="0" smtClean="0"/>
              <a:t>komunikací </a:t>
            </a:r>
            <a:r>
              <a:rPr lang="cs-CZ" sz="2000" b="1" dirty="0"/>
              <a:t>určených výhradně </a:t>
            </a:r>
            <a:r>
              <a:rPr lang="cs-CZ" sz="2000" b="1" dirty="0" smtClean="0"/>
              <a:t>pěší </a:t>
            </a:r>
            <a:r>
              <a:rPr lang="cs-CZ" sz="2000" dirty="0"/>
              <a:t>dopravě </a:t>
            </a:r>
            <a:r>
              <a:rPr lang="cs-CZ" sz="2000" dirty="0" smtClean="0"/>
              <a:t>s výjimkou </a:t>
            </a:r>
            <a:r>
              <a:rPr lang="cs-CZ" sz="2000" dirty="0"/>
              <a:t>výdajů uvedených mezi způsobilými výdaji na hlavní a </a:t>
            </a:r>
            <a:r>
              <a:rPr lang="cs-CZ" sz="2000" dirty="0" smtClean="0"/>
              <a:t>vedlejší </a:t>
            </a:r>
            <a:r>
              <a:rPr lang="cs-CZ" sz="2000" dirty="0"/>
              <a:t>aktivity </a:t>
            </a:r>
            <a:r>
              <a:rPr lang="cs-CZ" sz="2000" dirty="0" smtClean="0"/>
              <a:t>projektu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cs-CZ" sz="2000" dirty="0"/>
              <a:t>výdaje na </a:t>
            </a:r>
            <a:r>
              <a:rPr lang="cs-CZ" sz="2000" dirty="0" smtClean="0"/>
              <a:t>výstavbu </a:t>
            </a:r>
            <a:r>
              <a:rPr lang="cs-CZ" sz="2000" b="1" dirty="0" smtClean="0"/>
              <a:t>místních komunikací přístupných </a:t>
            </a:r>
            <a:r>
              <a:rPr lang="cs-CZ" sz="2000" b="1" dirty="0"/>
              <a:t>automobilové dopravě </a:t>
            </a:r>
            <a:r>
              <a:rPr lang="cs-CZ" sz="2000" dirty="0"/>
              <a:t>s výjimkou </a:t>
            </a:r>
            <a:r>
              <a:rPr lang="cs-CZ" sz="2000" dirty="0" smtClean="0"/>
              <a:t>výdajů uvedených v hlavních a vedlejších způsobilých výdajích</a:t>
            </a:r>
          </a:p>
          <a:p>
            <a:r>
              <a:rPr lang="cs-CZ" sz="2000" b="1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sz="2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olní a lesní cesty</a:t>
            </a:r>
          </a:p>
          <a:p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cs-CZ" sz="2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údržbu a </a:t>
            </a:r>
            <a:r>
              <a:rPr lang="cs-CZ" sz="2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opravu 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pozemních komunikací včetně chodníků a cyklostezek</a:t>
            </a:r>
          </a:p>
          <a:p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realizaci parkovišť pro automobily,</a:t>
            </a:r>
          </a:p>
          <a:p>
            <a:r>
              <a:rPr lang="cs-CZ" sz="2000" cap="none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ýdaje na přípravu a zpracování žádosti o podporu, s výjimkou zpracování studie proveditelnosti, výdaje spojené s řízením a administrací projektu</a:t>
            </a:r>
          </a:p>
          <a:p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výdaje na zpracování průzkumů, studií a posouzení nesouvisejících s PD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381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Průběh hodnocení</a:t>
            </a:r>
            <a:endParaRPr lang="cs-CZ" sz="2800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7501503"/>
              </p:ext>
            </p:extLst>
          </p:nvPr>
        </p:nvGraphicFramePr>
        <p:xfrm>
          <a:off x="581891" y="1591108"/>
          <a:ext cx="10363200" cy="3424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651001" y="4876800"/>
            <a:ext cx="7962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http://www.maspvvenkov.cz/sclld/p-ramec-irop/vyzvy-irop-2018/</a:t>
            </a:r>
          </a:p>
        </p:txBody>
      </p:sp>
    </p:spTree>
    <p:extLst>
      <p:ext uri="{BB962C8B-B14F-4D97-AF65-F5344CB8AC3E}">
        <p14:creationId xmlns:p14="http://schemas.microsoft.com/office/powerpoint/2010/main" val="2117076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Průběh hodnocení</a:t>
            </a:r>
            <a:endParaRPr lang="cs-CZ" sz="2800" dirty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8262485"/>
              </p:ext>
            </p:extLst>
          </p:nvPr>
        </p:nvGraphicFramePr>
        <p:xfrm>
          <a:off x="677334" y="1452563"/>
          <a:ext cx="10363200" cy="21288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842434" y="3835400"/>
            <a:ext cx="10164962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Formální hodnocení  a přijatelnost – pracovníci kanceláře MAS</a:t>
            </a:r>
          </a:p>
          <a:p>
            <a:r>
              <a:rPr lang="cs-CZ" sz="2400" dirty="0" smtClean="0"/>
              <a:t>Věcné hodnocení – výběrová komise</a:t>
            </a:r>
          </a:p>
          <a:p>
            <a:r>
              <a:rPr lang="cs-CZ" sz="2400" dirty="0" smtClean="0"/>
              <a:t>Schválení projektů – Programový výbor</a:t>
            </a:r>
          </a:p>
          <a:p>
            <a:r>
              <a:rPr lang="cs-CZ" sz="2400" dirty="0" smtClean="0"/>
              <a:t>Závěrečné ověření způsobilosti . Kontrola Centrum pro regionální rozvoj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17731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Věcné hodnocení</a:t>
            </a:r>
            <a:endParaRPr lang="cs-CZ" sz="28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3197926"/>
              </p:ext>
            </p:extLst>
          </p:nvPr>
        </p:nvGraphicFramePr>
        <p:xfrm>
          <a:off x="677863" y="1143001"/>
          <a:ext cx="10752136" cy="57134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6437"/>
                <a:gridCol w="3225800"/>
                <a:gridCol w="5016500"/>
                <a:gridCol w="1803399"/>
              </a:tblGrid>
              <a:tr h="78505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Číslo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Kritéria věcného hodnocení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Hodnocení (bodovací kritéria)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Zdroj informací </a:t>
                      </a:r>
                      <a:endParaRPr lang="cs-CZ" dirty="0"/>
                    </a:p>
                  </a:txBody>
                  <a:tcPr/>
                </a:tc>
              </a:tr>
              <a:tr h="2467309">
                <a:tc>
                  <a:txBody>
                    <a:bodyPr/>
                    <a:lstStyle/>
                    <a:p>
                      <a:r>
                        <a:rPr lang="cs-CZ" dirty="0" smtClean="0"/>
                        <a:t>K1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Projektem řešená cyklostezka je napojena na stávající cyklistickou infrastrukturu alespoň v jednom bodě (cyklostezky i cyklotrasy) 	</a:t>
                      </a:r>
                      <a:endParaRPr lang="cs-CZ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bodů - Projektem řešená cyklostezka se přímo napojuje na stávající liniovou cyklistickou infrastrukturu. 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bodů - Projektem řešená cyklostezka se přímo nenapojuje na stávající liniovou cyklistickou infrastrukturu. 	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Žádost a 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studie proveditelnosti 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projektová dokumentace 	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  <a:tr h="2461056">
                <a:tc>
                  <a:txBody>
                    <a:bodyPr/>
                    <a:lstStyle/>
                    <a:p>
                      <a:r>
                        <a:rPr lang="cs-CZ" dirty="0" smtClean="0"/>
                        <a:t>K2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Projekt je identifikován v rámci plánované „Koncepce rozvoje cyklistické dopravy v Olomouckém kraji" 	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bodů – v dokumentech je plánován jako cyklostezka 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bodů - v dokumentech je vyznačen jako jiné opatření 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bodů – v dokumentech není vyznačen 	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zveřejněná na https://portal.cenia.cz/eiasea/detail/SEA_MZP245K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"Koncepce rozvoje cyklistické dopravy v Olomouckém kraji" 	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76424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Věcné hodnocení</a:t>
            </a:r>
            <a:endParaRPr lang="cs-CZ" sz="28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3871708"/>
              </p:ext>
            </p:extLst>
          </p:nvPr>
        </p:nvGraphicFramePr>
        <p:xfrm>
          <a:off x="677863" y="1143001"/>
          <a:ext cx="10752136" cy="45338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6437"/>
                <a:gridCol w="3225800"/>
                <a:gridCol w="5016500"/>
                <a:gridCol w="1803399"/>
              </a:tblGrid>
              <a:tr h="91405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Číslo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Kritéria věcného hodnocení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Hodnocení (bodovací kritéria)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Zdroj informací </a:t>
                      </a:r>
                      <a:endParaRPr lang="cs-CZ" dirty="0"/>
                    </a:p>
                  </a:txBody>
                  <a:tcPr/>
                </a:tc>
              </a:tr>
              <a:tr h="3619842">
                <a:tc>
                  <a:txBody>
                    <a:bodyPr/>
                    <a:lstStyle/>
                    <a:p>
                      <a:r>
                        <a:rPr lang="cs-CZ" dirty="0" smtClean="0"/>
                        <a:t>K3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Součástí projektu jsou úpravy venkovního prostranství ve vazbě na budování drobné infrastruktury (stojany pro kola, odpočívadla a jejich vybavení lavičkami, stolky, osvětlením, informačními tabulemi a přístřešky) 		</a:t>
                      </a:r>
                      <a:endParaRPr lang="cs-CZ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bodů - Projekt zahrnuje úpravy venkovního prostranství ve vazbě na budování drobné infrastruktury - min. 2 typy drobné infrastruktury 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bodů - Projekt zahrnuje úpravy venkovního prostranství ve vazbě na budování drobné infrastruktury - min. 1 typ drobné infrastruktury 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bodů - Projekt nezahrnuje úpravy venkovního prostranství ve vazbě na budování drobné infrastruktury 	</a:t>
                      </a:r>
                      <a:endParaRPr lang="cs-CZ" sz="18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Žádost a 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studie proveditelnosti 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49535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Věcné hodnocení</a:t>
            </a:r>
            <a:endParaRPr lang="cs-CZ" sz="28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7468913"/>
              </p:ext>
            </p:extLst>
          </p:nvPr>
        </p:nvGraphicFramePr>
        <p:xfrm>
          <a:off x="677863" y="1143001"/>
          <a:ext cx="10752136" cy="5235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6437"/>
                <a:gridCol w="3225800"/>
                <a:gridCol w="5016500"/>
                <a:gridCol w="1803399"/>
              </a:tblGrid>
              <a:tr h="63287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Číslo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Kritéria věcného hodnocení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Hodnocení (bodovací kritéria)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u="none" strike="noStrike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Zdroj informací </a:t>
                      </a:r>
                      <a:endParaRPr lang="cs-CZ" dirty="0"/>
                    </a:p>
                  </a:txBody>
                  <a:tcPr/>
                </a:tc>
              </a:tr>
              <a:tr h="2482768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K4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Počet obyvatel obce, ve kterém se daný projekt realizuje. 	</a:t>
                      </a:r>
                      <a:endParaRPr lang="cs-CZ" sz="20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bodů – Obec, na jejímž území je projekt realizován, má méně než 1 000 obyvatel </a:t>
                      </a:r>
                    </a:p>
                    <a:p>
                      <a:r>
                        <a:rPr lang="cs-CZ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bodů – Obec, na jejímž území je projekt realizován, má 1 001 - 2500 obyvatel </a:t>
                      </a:r>
                    </a:p>
                    <a:p>
                      <a:r>
                        <a:rPr lang="pl-PL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bodů – Obec, na jejímž území je projekt realizován, má nad 2500 obyvatel 	</a:t>
                      </a:r>
                    </a:p>
                    <a:p>
                      <a:r>
                        <a:rPr lang="cs-CZ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endParaRPr lang="cs-CZ" sz="20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Žádost a </a:t>
                      </a:r>
                    </a:p>
                    <a:p>
                      <a:r>
                        <a:rPr lang="cs-CZ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studie proveditelnosti </a:t>
                      </a:r>
                    </a:p>
                    <a:p>
                      <a:r>
                        <a:rPr lang="cs-CZ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endParaRPr lang="cs-CZ" sz="2000" dirty="0"/>
                    </a:p>
                  </a:txBody>
                  <a:tcPr/>
                </a:tc>
              </a:tr>
              <a:tr h="2065958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K2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Součástí projektu jsou úpravy venkovního prostranství spojené s výsadbou zeleně (stromy a keře).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bodů - Projekt zahrnuje úpravy venkovního prostranství spojené s výsadbou stromů a keřů </a:t>
                      </a:r>
                    </a:p>
                    <a:p>
                      <a:r>
                        <a:rPr lang="cs-CZ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 bodů - Projekt nezahrnuje úpravy venkovního prostranství spojené s výsadbou stromů a keřů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Žádost a </a:t>
                      </a:r>
                    </a:p>
                    <a:p>
                      <a:r>
                        <a:rPr lang="cs-CZ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studie proveditelnosti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2000" b="0" i="0" u="none" strike="noStrike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6889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Závěrečné informace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72211" y="1527872"/>
            <a:ext cx="10363826" cy="3424107"/>
          </a:xfrm>
        </p:spPr>
        <p:txBody>
          <a:bodyPr>
            <a:normAutofit/>
          </a:bodyPr>
          <a:lstStyle/>
          <a:p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Minimální počet bodů ve věcném hodnocení –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Maximální možný počet bodů ve věcném hodnocení –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Indikátory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/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61 00 Délka nově vybudovaných cyklostezek a 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cyklotras</a:t>
            </a:r>
          </a:p>
          <a:p>
            <a:pPr lvl="1"/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64 01 Počet parkovacích míst pro jízdní kola                                            </a:t>
            </a:r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63 10 Podíl cyklistiky na přepravních výkonech</a:t>
            </a:r>
            <a:endParaRPr lang="cs-CZ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xmlns="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2091" y="4549451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5769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 4. 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Výzva – Cyklodoprava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397876"/>
            <a:ext cx="10363826" cy="4393323"/>
          </a:xfrm>
        </p:spPr>
        <p:txBody>
          <a:bodyPr>
            <a:normAutofit/>
          </a:bodyPr>
          <a:lstStyle/>
          <a:p>
            <a:r>
              <a:rPr lang="cs-CZ" sz="2400" cap="none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cs-CZ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azba na výzvu č.53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cs-CZ" sz="2400" cap="none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cs-CZ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držitelná doprava – integrované projekty CLLD“</a:t>
            </a:r>
          </a:p>
          <a:p>
            <a:r>
              <a:rPr lang="cs-CZ" sz="2400" cap="none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cs-CZ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patření integrované strategie – </a:t>
            </a:r>
            <a:r>
              <a:rPr lang="cs-CZ" sz="2400" dirty="0" smtClean="0"/>
              <a:t>O1 </a:t>
            </a:r>
            <a:r>
              <a:rPr lang="cs-CZ" sz="2400" dirty="0"/>
              <a:t>Doprava a bezpečnost O1.2. Zvýšit bezpečnost v silniční dopravě a zlepšit dopravní obslužnost	</a:t>
            </a:r>
          </a:p>
          <a:p>
            <a:endParaRPr lang="cs-CZ" sz="24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cap="none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cs-CZ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říjem žádostí: do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16.4.2018</a:t>
            </a:r>
            <a:endParaRPr lang="cs-CZ" sz="24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cap="none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cs-CZ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elková částka dotace pro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výzvu: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750 000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(dotace = 95%) </a:t>
            </a:r>
            <a:endParaRPr lang="cs-CZ" sz="24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Min. celkové výdaje projektu: 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300 000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Kč</a:t>
            </a:r>
            <a:endParaRPr lang="cs-CZ" sz="24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Max. celkové výdaje projektu: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5 000 000 Kč</a:t>
            </a:r>
            <a:endParaRPr lang="cs-CZ" sz="24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74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965266" cy="825500"/>
          </a:xfrm>
        </p:spPr>
        <p:txBody>
          <a:bodyPr>
            <a:normAutofit/>
          </a:bodyPr>
          <a:lstStyle/>
          <a:p>
            <a:pPr algn="ctr"/>
            <a:r>
              <a:rPr lang="cs-CZ" sz="2800" dirty="0" smtClean="0"/>
              <a:t>Děkujeme za pozornost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587062"/>
            <a:ext cx="9500226" cy="420413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b="1" dirty="0" smtClean="0"/>
          </a:p>
          <a:p>
            <a:pPr marL="0" indent="0" algn="ctr">
              <a:buNone/>
            </a:pPr>
            <a:endParaRPr lang="cs-CZ" b="1" dirty="0"/>
          </a:p>
          <a:p>
            <a:pPr marL="0" indent="0" algn="ctr">
              <a:buNone/>
            </a:pPr>
            <a:r>
              <a:rPr lang="cs-CZ" b="1" dirty="0" smtClean="0"/>
              <a:t>Ludmila </a:t>
            </a:r>
            <a:r>
              <a:rPr lang="cs-CZ" b="1" dirty="0" err="1" smtClean="0"/>
              <a:t>Švitelová</a:t>
            </a:r>
            <a:endParaRPr lang="pt-BR" b="1" dirty="0"/>
          </a:p>
          <a:p>
            <a:pPr marL="0" indent="0" algn="ctr">
              <a:buNone/>
            </a:pPr>
            <a:r>
              <a:rPr lang="pt-BR" dirty="0" smtClean="0"/>
              <a:t>vedoucí </a:t>
            </a:r>
            <a:r>
              <a:rPr lang="cs-CZ" dirty="0" smtClean="0"/>
              <a:t>SCLLD</a:t>
            </a: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>e-ma</a:t>
            </a:r>
            <a:r>
              <a:rPr lang="cs-CZ" dirty="0" err="1" smtClean="0"/>
              <a:t>il</a:t>
            </a:r>
            <a:r>
              <a:rPr lang="cs-CZ" dirty="0" smtClean="0"/>
              <a:t>: </a:t>
            </a:r>
            <a:r>
              <a:rPr lang="cs-CZ" dirty="0" smtClean="0">
                <a:hlinkClick r:id="rId2"/>
              </a:rPr>
              <a:t>maspvvenkov@seznam.cz</a:t>
            </a: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tel.: 724 788 131</a:t>
            </a:r>
            <a:endParaRPr lang="cs-CZ" dirty="0" smtClean="0"/>
          </a:p>
          <a:p>
            <a:pPr marL="0" indent="0" algn="ctr">
              <a:buNone/>
            </a:pPr>
            <a:r>
              <a:rPr lang="pt-BR" dirty="0"/>
              <a:t> 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  <p:pic>
        <p:nvPicPr>
          <p:cNvPr id="4" name="Obrázek 3" descr="\\nt1\O\Loga 2014_2020\IROP\Logolinky\RGB\JPG\IROP_CZ_RO_B_C RGB_malý.jpg">
            <a:extLst>
              <a:ext uri="{FF2B5EF4-FFF2-40B4-BE49-F238E27FC236}">
                <a16:creationId xmlns:a16="http://schemas.microsoft.com/office/drawing/2014/main" xmlns="" id="{00000000-0008-0000-0100-0000020000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9874" y="5558524"/>
            <a:ext cx="6371706" cy="10785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14404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Oprávnění 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žadatelé</a:t>
            </a: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 smtClean="0"/>
              <a:t>Kraje</a:t>
            </a:r>
          </a:p>
          <a:p>
            <a:r>
              <a:rPr lang="cs-CZ" sz="2400" dirty="0" smtClean="0"/>
              <a:t>Obce</a:t>
            </a:r>
          </a:p>
          <a:p>
            <a:r>
              <a:rPr lang="cs-CZ" sz="2400" dirty="0" smtClean="0"/>
              <a:t>dobrovolné </a:t>
            </a:r>
            <a:r>
              <a:rPr lang="cs-CZ" sz="2400" dirty="0"/>
              <a:t>svazky </a:t>
            </a:r>
            <a:r>
              <a:rPr lang="cs-CZ" sz="2400" dirty="0" smtClean="0"/>
              <a:t>obcí</a:t>
            </a:r>
          </a:p>
          <a:p>
            <a:r>
              <a:rPr lang="cs-CZ" sz="2400" dirty="0" smtClean="0"/>
              <a:t>organizace </a:t>
            </a:r>
            <a:r>
              <a:rPr lang="cs-CZ" sz="2400" dirty="0"/>
              <a:t>zřizované nebo zakládané </a:t>
            </a:r>
            <a:r>
              <a:rPr lang="cs-CZ" sz="2400" dirty="0" smtClean="0"/>
              <a:t>kraji</a:t>
            </a:r>
          </a:p>
          <a:p>
            <a:r>
              <a:rPr lang="cs-CZ" sz="2400" dirty="0" smtClean="0"/>
              <a:t>organizace </a:t>
            </a:r>
            <a:r>
              <a:rPr lang="cs-CZ" sz="2400" dirty="0"/>
              <a:t>zřizované nebo zakládané </a:t>
            </a:r>
            <a:r>
              <a:rPr lang="cs-CZ" sz="2400" dirty="0" smtClean="0"/>
              <a:t>obcemi</a:t>
            </a:r>
          </a:p>
          <a:p>
            <a:r>
              <a:rPr lang="cs-CZ" sz="2400" dirty="0" smtClean="0"/>
              <a:t>organizace </a:t>
            </a:r>
            <a:r>
              <a:rPr lang="cs-CZ" sz="2400" dirty="0"/>
              <a:t>zřizované nebo zakládané dobrovolnými svazky </a:t>
            </a:r>
            <a:r>
              <a:rPr lang="cs-CZ" sz="2400" dirty="0" smtClean="0"/>
              <a:t>obcí</a:t>
            </a:r>
            <a:r>
              <a:rPr lang="cs-CZ" sz="2400" dirty="0"/>
              <a:t>	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908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Financování, realizace projektu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608084"/>
            <a:ext cx="10363826" cy="41831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Financování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cs-CZ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dotace 95%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Datum zahájení realizace projektu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cs-CZ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nejdříve 1.1.2014</a:t>
            </a:r>
          </a:p>
          <a:p>
            <a:pPr marL="0" indent="0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Datum ukončení realizace projektu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cs-CZ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datem ukončení realizace projektu se rozumí datum, do kterého budou prokazatelně uzavřeny všechny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aktivity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– 30.9.2021</a:t>
            </a:r>
            <a:endParaRPr lang="cs-CZ" sz="24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5403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Hlavní podporované aktivity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3663" y="1135118"/>
            <a:ext cx="10363826" cy="4540468"/>
          </a:xfrm>
        </p:spPr>
        <p:txBody>
          <a:bodyPr>
            <a:normAutofit lnSpcReduction="10000"/>
          </a:bodyPr>
          <a:lstStyle/>
          <a:p>
            <a:r>
              <a:rPr lang="cs-CZ" sz="2400" b="1" u="sng" dirty="0"/>
              <a:t>V</a:t>
            </a:r>
            <a:r>
              <a:rPr lang="cs-CZ" sz="2400" b="1" u="sng" dirty="0" smtClean="0"/>
              <a:t>ýstavba stezek</a:t>
            </a:r>
            <a:r>
              <a:rPr lang="cs-CZ" sz="2400" dirty="0" smtClean="0"/>
              <a:t> </a:t>
            </a:r>
            <a:r>
              <a:rPr lang="cs-CZ" dirty="0"/>
              <a:t>pro cyklisty nebo </a:t>
            </a:r>
            <a:r>
              <a:rPr lang="cs-CZ" dirty="0" smtClean="0"/>
              <a:t>stezek </a:t>
            </a:r>
            <a:r>
              <a:rPr lang="cs-CZ" dirty="0"/>
              <a:t>pro cyklisty a chodce se společným nebo odděleným </a:t>
            </a:r>
            <a:r>
              <a:rPr lang="cs-CZ" dirty="0" smtClean="0"/>
              <a:t>provozem s </a:t>
            </a:r>
            <a:r>
              <a:rPr lang="cs-CZ" dirty="0"/>
              <a:t>dopravním značením C8a,b, C9a,b nebo </a:t>
            </a:r>
            <a:r>
              <a:rPr lang="cs-CZ" dirty="0" smtClean="0"/>
              <a:t>C10a,b , </a:t>
            </a:r>
            <a:r>
              <a:rPr lang="cs-CZ" dirty="0"/>
              <a:t>sloužících </a:t>
            </a:r>
            <a:r>
              <a:rPr lang="cs-CZ" dirty="0" smtClean="0"/>
              <a:t>k dopravě </a:t>
            </a:r>
            <a:r>
              <a:rPr lang="cs-CZ" dirty="0"/>
              <a:t>do </a:t>
            </a:r>
            <a:r>
              <a:rPr lang="cs-CZ" dirty="0" smtClean="0"/>
              <a:t>zaměstnání</a:t>
            </a:r>
            <a:r>
              <a:rPr lang="cs-CZ" dirty="0"/>
              <a:t>, škol a za </a:t>
            </a:r>
            <a:r>
              <a:rPr lang="cs-CZ" dirty="0" smtClean="0"/>
              <a:t>službami.</a:t>
            </a:r>
            <a:r>
              <a:rPr lang="cs-CZ" dirty="0" smtClean="0"/>
              <a:t> </a:t>
            </a:r>
            <a:r>
              <a:rPr lang="cs-CZ" b="1" dirty="0" smtClean="0"/>
              <a:t>(Ne </a:t>
            </a:r>
            <a:r>
              <a:rPr lang="cs-CZ" b="1" dirty="0"/>
              <a:t>rekonstrukce, </a:t>
            </a:r>
            <a:r>
              <a:rPr lang="cs-CZ" b="1" dirty="0" smtClean="0"/>
              <a:t>modernizace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dirty="0" smtClean="0"/>
              <a:t>Je </a:t>
            </a:r>
            <a:r>
              <a:rPr lang="cs-CZ" dirty="0" smtClean="0"/>
              <a:t>možná </a:t>
            </a:r>
            <a:r>
              <a:rPr lang="cs-CZ" sz="2400" b="1" u="sng" dirty="0" smtClean="0"/>
              <a:t>realizace </a:t>
            </a:r>
            <a:r>
              <a:rPr lang="cs-CZ" sz="2400" b="1" u="sng" dirty="0"/>
              <a:t>související doprovodné infrastruktury</a:t>
            </a:r>
            <a:r>
              <a:rPr lang="cs-CZ" b="1" u="sng" dirty="0"/>
              <a:t> </a:t>
            </a:r>
            <a:r>
              <a:rPr lang="cs-CZ" dirty="0"/>
              <a:t>pro </a:t>
            </a:r>
            <a:r>
              <a:rPr lang="cs-CZ" dirty="0" smtClean="0"/>
              <a:t>cyklisty (</a:t>
            </a:r>
            <a:r>
              <a:rPr lang="cs-CZ" dirty="0"/>
              <a:t>např. </a:t>
            </a:r>
            <a:r>
              <a:rPr lang="cs-CZ" dirty="0" smtClean="0"/>
              <a:t>stojany </a:t>
            </a:r>
            <a:r>
              <a:rPr lang="cs-CZ" dirty="0"/>
              <a:t>na jízdní kola), </a:t>
            </a:r>
            <a:r>
              <a:rPr lang="cs-CZ" dirty="0" smtClean="0"/>
              <a:t>zmírňujících </a:t>
            </a:r>
            <a:r>
              <a:rPr lang="cs-CZ" dirty="0"/>
              <a:t>a kompenzačních opatření pro minimalizaci </a:t>
            </a:r>
            <a:r>
              <a:rPr lang="cs-CZ" dirty="0" smtClean="0"/>
              <a:t>negativních </a:t>
            </a:r>
            <a:r>
              <a:rPr lang="cs-CZ" dirty="0"/>
              <a:t>vlivů na životní prostředí (např. výsadba doprovodné zeleně) a </a:t>
            </a:r>
            <a:r>
              <a:rPr lang="cs-CZ" dirty="0" smtClean="0"/>
              <a:t>souvisejících </a:t>
            </a:r>
            <a:r>
              <a:rPr lang="cs-CZ" dirty="0"/>
              <a:t>prvků </a:t>
            </a:r>
            <a:r>
              <a:rPr lang="cs-CZ" dirty="0" smtClean="0"/>
              <a:t>zvyšujících </a:t>
            </a:r>
            <a:r>
              <a:rPr lang="cs-CZ" dirty="0"/>
              <a:t>bezpečnost cyklistické dopravy (např. veřejné </a:t>
            </a:r>
            <a:r>
              <a:rPr lang="cs-CZ" dirty="0" smtClean="0"/>
              <a:t>osvětlení</a:t>
            </a:r>
            <a:r>
              <a:rPr lang="cs-CZ" dirty="0"/>
              <a:t>, prvky </a:t>
            </a:r>
            <a:r>
              <a:rPr lang="cs-CZ" dirty="0" smtClean="0"/>
              <a:t>inteligentních </a:t>
            </a:r>
            <a:r>
              <a:rPr lang="cs-CZ" dirty="0"/>
              <a:t>dopravních systémů), </a:t>
            </a:r>
            <a:r>
              <a:rPr lang="cs-CZ" sz="2400" b="1" u="sng" dirty="0" smtClean="0"/>
              <a:t>vždy </a:t>
            </a:r>
            <a:r>
              <a:rPr lang="cs-CZ" sz="2400" b="1" u="sng" dirty="0"/>
              <a:t>při současné </a:t>
            </a:r>
            <a:r>
              <a:rPr lang="cs-CZ" sz="2400" b="1" u="sng" dirty="0" smtClean="0"/>
              <a:t>výstavbě </a:t>
            </a:r>
            <a:r>
              <a:rPr lang="cs-CZ" sz="2400" b="1" u="sng" dirty="0" smtClean="0"/>
              <a:t>komunikace </a:t>
            </a:r>
            <a:r>
              <a:rPr lang="cs-CZ" sz="2400" b="1" u="sng" dirty="0"/>
              <a:t>pro </a:t>
            </a:r>
            <a:r>
              <a:rPr lang="cs-CZ" sz="2400" b="1" u="sng" dirty="0" smtClean="0"/>
              <a:t>cyklisty</a:t>
            </a:r>
            <a:r>
              <a:rPr lang="cs-CZ" b="1" u="sng" dirty="0" smtClean="0"/>
              <a:t>.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sz="2400" dirty="0"/>
              <a:t>Na </a:t>
            </a:r>
            <a:r>
              <a:rPr lang="cs-CZ" sz="2400" b="1" dirty="0"/>
              <a:t>hlavní aktivity </a:t>
            </a:r>
            <a:r>
              <a:rPr lang="cs-CZ" sz="2400" dirty="0"/>
              <a:t>projektu musí být vynaloženo </a:t>
            </a:r>
            <a:r>
              <a:rPr lang="cs-CZ" sz="2400" b="1" dirty="0"/>
              <a:t>minimálně 85 % celkových způsobilých výdajů </a:t>
            </a:r>
            <a:r>
              <a:rPr lang="cs-CZ" sz="2400" dirty="0"/>
              <a:t>projektu</a:t>
            </a:r>
            <a:r>
              <a:rPr lang="cs-CZ" sz="2400" dirty="0" smtClean="0"/>
              <a:t>.</a:t>
            </a:r>
          </a:p>
          <a:p>
            <a:r>
              <a:rPr lang="cs-CZ" dirty="0"/>
              <a:t>Technické řešení musí být v souladu s platnou legislativou a technickými normami (zejména vyhláškou č. 398/2009 Sb., ČSN 73 6110, ČSN 73 6101, ČSN EN 13 201, TP 179, TP 170, TKP Kapitola 15).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74177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Vedlejší podporované aktivity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61222" y="1735717"/>
            <a:ext cx="10363826" cy="3424107"/>
          </a:xfrm>
        </p:spPr>
        <p:txBody>
          <a:bodyPr/>
          <a:lstStyle/>
          <a:p>
            <a:r>
              <a:rPr lang="cs-CZ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realizace stavbou vyvolaných </a:t>
            </a:r>
            <a:r>
              <a:rPr lang="cs-CZ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investic –přeložky sítí a pod.</a:t>
            </a:r>
            <a:endParaRPr lang="cs-CZ" sz="24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zpracování projektových dokumentací</a:t>
            </a:r>
          </a:p>
          <a:p>
            <a:r>
              <a:rPr lang="cs-CZ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výkup nemovitostí podmiňujících výstavbu</a:t>
            </a:r>
          </a:p>
          <a:p>
            <a:r>
              <a:rPr lang="cs-CZ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provádění inženýrské činnosti ve výstavbě</a:t>
            </a:r>
          </a:p>
          <a:p>
            <a:r>
              <a:rPr lang="cs-CZ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vybrané služby bezprostředně související s realizací projektu</a:t>
            </a:r>
          </a:p>
          <a:p>
            <a:r>
              <a:rPr lang="cs-CZ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povinná </a:t>
            </a:r>
            <a:r>
              <a:rPr lang="cs-CZ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publicita</a:t>
            </a:r>
          </a:p>
          <a:p>
            <a:endParaRPr lang="cs-CZ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060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86715"/>
          </a:xfrm>
        </p:spPr>
        <p:txBody>
          <a:bodyPr>
            <a:normAutofit/>
          </a:bodyPr>
          <a:lstStyle/>
          <a:p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</a:rPr>
              <a:t>Povinné přílohy žádosti</a:t>
            </a:r>
            <a:endParaRPr lang="cs-CZ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104900"/>
            <a:ext cx="10363826" cy="5448300"/>
          </a:xfrm>
        </p:spPr>
        <p:txBody>
          <a:bodyPr>
            <a:noAutofit/>
          </a:bodyPr>
          <a:lstStyle/>
          <a:p>
            <a:pPr marL="457200" indent="-457200">
              <a:lnSpc>
                <a:spcPct val="120000"/>
              </a:lnSpc>
              <a:spcBef>
                <a:spcPts val="800"/>
              </a:spcBef>
              <a:buFont typeface="Wingdings 3" charset="2"/>
              <a:buAutoNum type="arabicPeriod"/>
            </a:pPr>
            <a:r>
              <a:rPr lang="cs-CZ" sz="19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Plná moc </a:t>
            </a:r>
            <a:r>
              <a:rPr lang="cs-CZ" sz="1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– vzor </a:t>
            </a:r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příloha 11, lze nahradit usnesením </a:t>
            </a:r>
            <a:r>
              <a:rPr lang="cs-CZ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zastupitelstva</a:t>
            </a:r>
            <a:endParaRPr lang="cs-CZ" sz="19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20000"/>
              </a:lnSpc>
              <a:spcBef>
                <a:spcPts val="800"/>
              </a:spcBef>
              <a:buAutoNum type="arabicPeriod"/>
            </a:pPr>
            <a:r>
              <a:rPr lang="cs-CZ" sz="19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Dokumentace k zadávacím a výběrovým </a:t>
            </a:r>
            <a:r>
              <a:rPr lang="cs-CZ" sz="19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</a:t>
            </a:r>
            <a:r>
              <a:rPr lang="cs-CZ" sz="1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ízením – povinné je předložit pouze uzavřenou smlouvu na plnění zakázky, pokud již byl dodavatel vybrán –  MS2014+ na záložku veřejné zakázky</a:t>
            </a:r>
          </a:p>
          <a:p>
            <a:pPr marL="457200" indent="-457200">
              <a:lnSpc>
                <a:spcPct val="120000"/>
              </a:lnSpc>
              <a:spcBef>
                <a:spcPts val="800"/>
              </a:spcBef>
              <a:buAutoNum type="arabicPeriod"/>
            </a:pPr>
            <a:r>
              <a:rPr lang="cs-CZ" sz="19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Doklad </a:t>
            </a:r>
            <a:r>
              <a:rPr lang="cs-CZ" sz="19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právní subjektivitě </a:t>
            </a:r>
            <a:r>
              <a:rPr lang="cs-CZ" sz="1900" cap="non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MS2014+ na záložce dokumenty  nahraje dokument s textem (příloha je nerelevantní</a:t>
            </a:r>
            <a:r>
              <a:rPr lang="cs-CZ" sz="1900" cap="non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indent="-457200">
              <a:lnSpc>
                <a:spcPct val="120000"/>
              </a:lnSpc>
              <a:spcBef>
                <a:spcPts val="800"/>
              </a:spcBef>
              <a:buAutoNum type="arabicPeriod"/>
            </a:pPr>
            <a:r>
              <a:rPr lang="cs-CZ" sz="19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Výpis z rejstříku tr</a:t>
            </a:r>
            <a:r>
              <a:rPr lang="cs-CZ" sz="1900" cap="non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estů (nerelevantní)</a:t>
            </a:r>
          </a:p>
          <a:p>
            <a:pPr marL="457200" indent="-457200">
              <a:lnSpc>
                <a:spcPct val="120000"/>
              </a:lnSpc>
              <a:spcBef>
                <a:spcPts val="800"/>
              </a:spcBef>
              <a:buAutoNum type="arabicPeriod"/>
            </a:pPr>
            <a:r>
              <a:rPr lang="cs-CZ" sz="19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Studie </a:t>
            </a:r>
            <a:r>
              <a:rPr lang="cs-CZ" sz="19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proveditelnosti </a:t>
            </a:r>
            <a:r>
              <a:rPr lang="cs-CZ" sz="1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– dle přílohy 4E </a:t>
            </a:r>
            <a:endParaRPr lang="cs-CZ" sz="19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20000"/>
              </a:lnSpc>
              <a:spcBef>
                <a:spcPts val="800"/>
              </a:spcBef>
              <a:buAutoNum type="arabicPeriod"/>
            </a:pPr>
            <a:r>
              <a:rPr lang="cs-CZ" sz="19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Karta souladu projektu s principy udržitelné </a:t>
            </a:r>
            <a:r>
              <a:rPr lang="cs-CZ" sz="19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mobility </a:t>
            </a:r>
            <a:r>
              <a:rPr lang="cs-CZ" sz="1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– dle přílohy 5</a:t>
            </a:r>
            <a:endParaRPr lang="cs-CZ" sz="19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20000"/>
              </a:lnSpc>
              <a:spcBef>
                <a:spcPts val="800"/>
              </a:spcBef>
              <a:buAutoNum type="arabicPeriod"/>
            </a:pPr>
            <a:r>
              <a:rPr lang="cs-CZ" sz="19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Čestné prohlášení o skutečném </a:t>
            </a:r>
            <a:r>
              <a:rPr lang="cs-CZ" sz="19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majiteli </a:t>
            </a:r>
            <a:r>
              <a:rPr lang="cs-CZ" sz="1900" cap="non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pro obce je nerelevantní</a:t>
            </a:r>
            <a:endParaRPr lang="cs-CZ" sz="1900" cap="none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20000"/>
              </a:lnSpc>
              <a:spcBef>
                <a:spcPts val="800"/>
              </a:spcBef>
              <a:buAutoNum type="arabicPeriod"/>
            </a:pPr>
            <a:r>
              <a:rPr lang="cs-CZ" sz="19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Územní rozhodnutí nebo územní </a:t>
            </a:r>
            <a:r>
              <a:rPr lang="cs-CZ" sz="1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souhlas </a:t>
            </a:r>
            <a:r>
              <a:rPr lang="cs-CZ" sz="1900" dirty="0">
                <a:latin typeface="Arial" panose="020B0604020202020204" pitchFamily="34" charset="0"/>
                <a:cs typeface="Arial" panose="020B0604020202020204" pitchFamily="34" charset="0"/>
              </a:rPr>
              <a:t>s nabytím právní moci nebo </a:t>
            </a:r>
            <a:r>
              <a:rPr lang="cs-CZ" sz="1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veřejnoprávní smlouva nahrazující územní </a:t>
            </a:r>
            <a:r>
              <a:rPr lang="cs-CZ" sz="19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řízení (výjimka společné územní řízení a stavební povolení)</a:t>
            </a:r>
            <a:endParaRPr lang="cs-CZ" sz="1900" b="1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169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12575"/>
          </a:xfrm>
        </p:spPr>
        <p:txBody>
          <a:bodyPr>
            <a:normAutofit/>
          </a:bodyPr>
          <a:lstStyle/>
          <a:p>
            <a:r>
              <a:rPr lang="cs-CZ" sz="2800" dirty="0">
                <a:solidFill>
                  <a:schemeClr val="accent1">
                    <a:lumMod val="75000"/>
                  </a:schemeClr>
                </a:solidFill>
              </a:rPr>
              <a:t>Povinné přílohy žádosti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13774" y="1257300"/>
            <a:ext cx="10363826" cy="54864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9"/>
            </a:pPr>
            <a:r>
              <a:rPr lang="cs-CZ" sz="20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Žádost o stavební povolení 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nebo 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ohlášení potvrzené st. úřadem, 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případně stavební povolení s nabytím právní moci nebo souhlas s provedením ohlášeného stavebního záměru nebo účinná veřejnoprávní smlouva 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cs-CZ" sz="20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Projektová dokumentace 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pro vydání stavebního povolení nebo pro ohlášení 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stavby , opatřená razítkem st. úřadu alespoň na první straně</a:t>
            </a:r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 startAt="9"/>
            </a:pPr>
            <a:r>
              <a:rPr lang="cs-CZ" sz="20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Položkový rozpočet </a:t>
            </a:r>
            <a:r>
              <a:rPr lang="cs-CZ" sz="20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stavby 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– originál v </a:t>
            </a:r>
            <a:r>
              <a:rPr lang="cs-CZ" sz="2000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pdf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, dělený na funkční ceky tak, aby bylo možné vymezit  hlavní  a vedlejší výdaje</a:t>
            </a:r>
          </a:p>
          <a:p>
            <a:pPr marL="0" indent="0">
              <a:buNone/>
            </a:pP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připravenost k realizaci – rozpočet  dle vyhlášky č. 16/2016 Sb. v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pdf</a:t>
            </a:r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a   elektronické podobě, po ukončení výběru dodavatele, doloží rozpočet </a:t>
            </a:r>
            <a:r>
              <a:rPr lang="cs-CZ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vysoutěžený</a:t>
            </a:r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 startAt="9"/>
            </a:pPr>
            <a:r>
              <a:rPr lang="cs-CZ" sz="20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Doklady k výkupu </a:t>
            </a:r>
            <a:r>
              <a:rPr lang="cs-CZ" sz="20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nemovitostí </a:t>
            </a:r>
            <a:r>
              <a:rPr lang="cs-CZ" sz="2000" cap="none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cs-CZ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(nerelevantní</a:t>
            </a:r>
            <a:r>
              <a:rPr lang="cs-CZ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cs-CZ" sz="2000" cap="none" dirty="0" smtClean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 startAt="9"/>
            </a:pPr>
            <a:r>
              <a:rPr lang="cs-CZ" sz="20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Výpočet čistých jiných peněžních </a:t>
            </a:r>
            <a:r>
              <a:rPr lang="cs-CZ" sz="20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íjmů- dle přílohy č. 29 Obecných pravidel</a:t>
            </a:r>
            <a:endParaRPr lang="cs-CZ" sz="2000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 startAt="9"/>
            </a:pPr>
            <a:r>
              <a:rPr lang="cs-CZ" sz="20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pt-BR" sz="20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mlouva o </a:t>
            </a:r>
            <a:r>
              <a:rPr lang="pt-BR" sz="20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spolupráci</a:t>
            </a:r>
            <a:r>
              <a:rPr lang="cs-CZ" sz="2000" cap="none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0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– pokud je projekt realizován na území více obcí, nebo prokazující návaznost na  další plánované úseky cyklostezek.</a:t>
            </a:r>
            <a:endParaRPr lang="cs-CZ" sz="2000" b="1" cap="none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601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Položkový rozpočet</a:t>
            </a:r>
            <a:endParaRPr lang="cs-CZ" dirty="0"/>
          </a:p>
        </p:txBody>
      </p:sp>
      <p:pic>
        <p:nvPicPr>
          <p:cNvPr id="4" name="Zástupný symbol pro obsah 3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1507981"/>
            <a:ext cx="8452048" cy="4233452"/>
          </a:xfrm>
        </p:spPr>
      </p:pic>
    </p:spTree>
    <p:extLst>
      <p:ext uri="{BB962C8B-B14F-4D97-AF65-F5344CB8AC3E}">
        <p14:creationId xmlns:p14="http://schemas.microsoft.com/office/powerpoint/2010/main" val="4064402953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2551</TotalTime>
  <Words>1405</Words>
  <Application>Microsoft Office PowerPoint</Application>
  <PresentationFormat>Širokoúhlá obrazovka</PresentationFormat>
  <Paragraphs>179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5" baseType="lpstr">
      <vt:lpstr>Arial</vt:lpstr>
      <vt:lpstr>Calibri</vt:lpstr>
      <vt:lpstr>Trebuchet MS</vt:lpstr>
      <vt:lpstr>Wingdings 3</vt:lpstr>
      <vt:lpstr>Faseta</vt:lpstr>
      <vt:lpstr>  </vt:lpstr>
      <vt:lpstr> 4. Výzva – Cyklodoprava</vt:lpstr>
      <vt:lpstr>Oprávnění žadatelé</vt:lpstr>
      <vt:lpstr>Financování, realizace projektu</vt:lpstr>
      <vt:lpstr>Hlavní podporované aktivity</vt:lpstr>
      <vt:lpstr>Vedlejší podporované aktivity</vt:lpstr>
      <vt:lpstr>Povinné přílohy žádosti</vt:lpstr>
      <vt:lpstr>Povinné přílohy žádosti</vt:lpstr>
      <vt:lpstr>Položkový rozpočet</vt:lpstr>
      <vt:lpstr>Způsobilé výdaje hlavní aktivity (min. 85% czv)</vt:lpstr>
      <vt:lpstr>Způsobilé výdaje vedlejší aktivity (max. 15% czv)</vt:lpstr>
      <vt:lpstr>Způsobilé výdaje vedlejší aktivity (max. 15% czv)</vt:lpstr>
      <vt:lpstr>Nezpůsobilé výdaje - výběr</vt:lpstr>
      <vt:lpstr>Průběh hodnocení</vt:lpstr>
      <vt:lpstr>Průběh hodnocení</vt:lpstr>
      <vt:lpstr>Věcné hodnocení</vt:lpstr>
      <vt:lpstr>Věcné hodnocení</vt:lpstr>
      <vt:lpstr>Věcné hodnocení</vt:lpstr>
      <vt:lpstr>Závěrečné informace</vt:lpstr>
      <vt:lpstr>Děkujeme za pozornost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Seminář k 1. výzvě  k předkládání žádostí  o podporu IROP</dc:title>
  <dc:creator>P. Janišová</dc:creator>
  <cp:lastModifiedBy>NB-01</cp:lastModifiedBy>
  <cp:revision>89</cp:revision>
  <cp:lastPrinted>2018-02-14T10:27:12Z</cp:lastPrinted>
  <dcterms:created xsi:type="dcterms:W3CDTF">2017-10-23T09:01:12Z</dcterms:created>
  <dcterms:modified xsi:type="dcterms:W3CDTF">2018-02-14T10:28:39Z</dcterms:modified>
</cp:coreProperties>
</file>