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8" r:id="rId1"/>
  </p:sldMasterIdLst>
  <p:handoutMasterIdLst>
    <p:handoutMasterId r:id="rId22"/>
  </p:handoutMasterIdLst>
  <p:sldIdLst>
    <p:sldId id="256" r:id="rId2"/>
    <p:sldId id="257" r:id="rId3"/>
    <p:sldId id="278" r:id="rId4"/>
    <p:sldId id="261" r:id="rId5"/>
    <p:sldId id="279" r:id="rId6"/>
    <p:sldId id="258" r:id="rId7"/>
    <p:sldId id="259" r:id="rId8"/>
    <p:sldId id="280" r:id="rId9"/>
    <p:sldId id="262" r:id="rId10"/>
    <p:sldId id="263" r:id="rId11"/>
    <p:sldId id="260" r:id="rId12"/>
    <p:sldId id="264" r:id="rId13"/>
    <p:sldId id="265" r:id="rId14"/>
    <p:sldId id="266" r:id="rId15"/>
    <p:sldId id="273" r:id="rId16"/>
    <p:sldId id="281" r:id="rId17"/>
    <p:sldId id="282" r:id="rId18"/>
    <p:sldId id="283" r:id="rId19"/>
    <p:sldId id="270" r:id="rId20"/>
    <p:sldId id="271" r:id="rId21"/>
  </p:sldIdLst>
  <p:sldSz cx="12192000" cy="68580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22" d="100"/>
          <a:sy n="122" d="100"/>
        </p:scale>
        <p:origin x="9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E178C3-1EE9-475D-B097-611BD8839651}"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cs-CZ"/>
        </a:p>
      </dgm:t>
    </dgm:pt>
    <dgm:pt modelId="{7CB5D721-B986-48C3-9FE7-5434D9C89790}">
      <dgm:prSet phldrT="[Text]"/>
      <dgm:spPr/>
      <dgm:t>
        <a:bodyPr/>
        <a:lstStyle/>
        <a:p>
          <a:r>
            <a:rPr lang="cs-CZ" dirty="0" smtClean="0"/>
            <a:t>Formální hodnocení a přijatelnost</a:t>
          </a:r>
          <a:endParaRPr lang="cs-CZ" dirty="0"/>
        </a:p>
      </dgm:t>
    </dgm:pt>
    <dgm:pt modelId="{57E13E29-A8A4-42E5-B293-6D2701CF3590}" type="parTrans" cxnId="{217D3523-40D7-411F-ACB7-F14870E894B8}">
      <dgm:prSet/>
      <dgm:spPr/>
      <dgm:t>
        <a:bodyPr/>
        <a:lstStyle/>
        <a:p>
          <a:endParaRPr lang="cs-CZ"/>
        </a:p>
      </dgm:t>
    </dgm:pt>
    <dgm:pt modelId="{8A833B76-F8B1-4622-8E6A-A9E656069179}" type="sibTrans" cxnId="{217D3523-40D7-411F-ACB7-F14870E894B8}">
      <dgm:prSet/>
      <dgm:spPr/>
      <dgm:t>
        <a:bodyPr/>
        <a:lstStyle/>
        <a:p>
          <a:endParaRPr lang="cs-CZ"/>
        </a:p>
      </dgm:t>
    </dgm:pt>
    <dgm:pt modelId="{21CC2568-1222-45E3-9217-D262F69176EA}">
      <dgm:prSet phldrT="[Text]"/>
      <dgm:spPr/>
      <dgm:t>
        <a:bodyPr/>
        <a:lstStyle/>
        <a:p>
          <a:r>
            <a:rPr lang="cs-CZ" dirty="0" smtClean="0"/>
            <a:t>Věcné hodnocení</a:t>
          </a:r>
          <a:endParaRPr lang="cs-CZ" dirty="0"/>
        </a:p>
      </dgm:t>
    </dgm:pt>
    <dgm:pt modelId="{2153851F-6EFD-4C86-B945-67C26CDE6722}" type="parTrans" cxnId="{F9A63052-64EA-4774-A6A9-63323BDDCA38}">
      <dgm:prSet/>
      <dgm:spPr/>
      <dgm:t>
        <a:bodyPr/>
        <a:lstStyle/>
        <a:p>
          <a:endParaRPr lang="cs-CZ"/>
        </a:p>
      </dgm:t>
    </dgm:pt>
    <dgm:pt modelId="{8228F91C-C1A1-487F-AD52-A903F805DD3C}" type="sibTrans" cxnId="{F9A63052-64EA-4774-A6A9-63323BDDCA38}">
      <dgm:prSet/>
      <dgm:spPr/>
      <dgm:t>
        <a:bodyPr/>
        <a:lstStyle/>
        <a:p>
          <a:endParaRPr lang="cs-CZ"/>
        </a:p>
      </dgm:t>
    </dgm:pt>
    <dgm:pt modelId="{A119DC2B-76FE-4036-90D5-961577A557AE}">
      <dgm:prSet phldrT="[Text]"/>
      <dgm:spPr/>
      <dgm:t>
        <a:bodyPr/>
        <a:lstStyle/>
        <a:p>
          <a:r>
            <a:rPr lang="cs-CZ" dirty="0" smtClean="0"/>
            <a:t>Schválení </a:t>
          </a:r>
          <a:r>
            <a:rPr lang="cs-CZ" dirty="0" smtClean="0"/>
            <a:t>projektů v MAS</a:t>
          </a:r>
          <a:endParaRPr lang="cs-CZ" dirty="0"/>
        </a:p>
      </dgm:t>
    </dgm:pt>
    <dgm:pt modelId="{08CAE796-E596-4761-A42E-AA2787C71863}" type="parTrans" cxnId="{2AB8BD23-BAAB-483F-965E-20AA12051A03}">
      <dgm:prSet/>
      <dgm:spPr/>
      <dgm:t>
        <a:bodyPr/>
        <a:lstStyle/>
        <a:p>
          <a:endParaRPr lang="cs-CZ"/>
        </a:p>
      </dgm:t>
    </dgm:pt>
    <dgm:pt modelId="{704B6EA9-6ECA-4E6C-B3BC-857920F568E3}" type="sibTrans" cxnId="{2AB8BD23-BAAB-483F-965E-20AA12051A03}">
      <dgm:prSet/>
      <dgm:spPr/>
      <dgm:t>
        <a:bodyPr/>
        <a:lstStyle/>
        <a:p>
          <a:endParaRPr lang="cs-CZ"/>
        </a:p>
      </dgm:t>
    </dgm:pt>
    <dgm:pt modelId="{02625BCB-568F-45E5-9806-2E88D3E9599A}">
      <dgm:prSet phldrT="[Text]"/>
      <dgm:spPr/>
      <dgm:t>
        <a:bodyPr/>
        <a:lstStyle/>
        <a:p>
          <a:r>
            <a:rPr lang="cs-CZ" dirty="0" smtClean="0"/>
            <a:t>Kontrola CRR</a:t>
          </a:r>
          <a:endParaRPr lang="cs-CZ" dirty="0"/>
        </a:p>
      </dgm:t>
    </dgm:pt>
    <dgm:pt modelId="{D3405D5C-4C2F-4418-9281-8F2E02AD52D8}" type="parTrans" cxnId="{11E6CD90-3DC6-4FB0-8A99-11BC0B6D0EF0}">
      <dgm:prSet/>
      <dgm:spPr/>
      <dgm:t>
        <a:bodyPr/>
        <a:lstStyle/>
        <a:p>
          <a:endParaRPr lang="cs-CZ"/>
        </a:p>
      </dgm:t>
    </dgm:pt>
    <dgm:pt modelId="{071986DD-D0E6-45A0-BE88-F7A3D0532803}" type="sibTrans" cxnId="{11E6CD90-3DC6-4FB0-8A99-11BC0B6D0EF0}">
      <dgm:prSet/>
      <dgm:spPr/>
      <dgm:t>
        <a:bodyPr/>
        <a:lstStyle/>
        <a:p>
          <a:endParaRPr lang="cs-CZ"/>
        </a:p>
      </dgm:t>
    </dgm:pt>
    <dgm:pt modelId="{01B4CDAC-A99C-4301-AF47-C15D5745160A}" type="pres">
      <dgm:prSet presAssocID="{50E178C3-1EE9-475D-B097-611BD8839651}" presName="CompostProcess" presStyleCnt="0">
        <dgm:presLayoutVars>
          <dgm:dir/>
          <dgm:resizeHandles val="exact"/>
        </dgm:presLayoutVars>
      </dgm:prSet>
      <dgm:spPr/>
      <dgm:t>
        <a:bodyPr/>
        <a:lstStyle/>
        <a:p>
          <a:endParaRPr lang="cs-CZ"/>
        </a:p>
      </dgm:t>
    </dgm:pt>
    <dgm:pt modelId="{EFF722B0-4D43-41E9-B05D-FED86BCAA1AB}" type="pres">
      <dgm:prSet presAssocID="{50E178C3-1EE9-475D-B097-611BD8839651}" presName="arrow" presStyleLbl="bgShp" presStyleIdx="0" presStyleCnt="1"/>
      <dgm:spPr/>
    </dgm:pt>
    <dgm:pt modelId="{B97899FF-B80F-4446-8113-D6E9DB66CBDB}" type="pres">
      <dgm:prSet presAssocID="{50E178C3-1EE9-475D-B097-611BD8839651}" presName="linearProcess" presStyleCnt="0"/>
      <dgm:spPr/>
    </dgm:pt>
    <dgm:pt modelId="{C61FDF1B-1CA9-4443-BD08-2DC05B569850}" type="pres">
      <dgm:prSet presAssocID="{7CB5D721-B986-48C3-9FE7-5434D9C89790}" presName="textNode" presStyleLbl="node1" presStyleIdx="0" presStyleCnt="4">
        <dgm:presLayoutVars>
          <dgm:bulletEnabled val="1"/>
        </dgm:presLayoutVars>
      </dgm:prSet>
      <dgm:spPr/>
      <dgm:t>
        <a:bodyPr/>
        <a:lstStyle/>
        <a:p>
          <a:endParaRPr lang="cs-CZ"/>
        </a:p>
      </dgm:t>
    </dgm:pt>
    <dgm:pt modelId="{4E01DB88-5360-4E02-B46F-3C00E5AD858E}" type="pres">
      <dgm:prSet presAssocID="{8A833B76-F8B1-4622-8E6A-A9E656069179}" presName="sibTrans" presStyleCnt="0"/>
      <dgm:spPr/>
    </dgm:pt>
    <dgm:pt modelId="{7F703CA9-7CC8-4142-A6C3-7A1C8BBEA7F2}" type="pres">
      <dgm:prSet presAssocID="{21CC2568-1222-45E3-9217-D262F69176EA}" presName="textNode" presStyleLbl="node1" presStyleIdx="1" presStyleCnt="4">
        <dgm:presLayoutVars>
          <dgm:bulletEnabled val="1"/>
        </dgm:presLayoutVars>
      </dgm:prSet>
      <dgm:spPr/>
      <dgm:t>
        <a:bodyPr/>
        <a:lstStyle/>
        <a:p>
          <a:endParaRPr lang="cs-CZ"/>
        </a:p>
      </dgm:t>
    </dgm:pt>
    <dgm:pt modelId="{D3AB321D-452E-4450-8E1B-139B6C4F3398}" type="pres">
      <dgm:prSet presAssocID="{8228F91C-C1A1-487F-AD52-A903F805DD3C}" presName="sibTrans" presStyleCnt="0"/>
      <dgm:spPr/>
    </dgm:pt>
    <dgm:pt modelId="{E3EA147F-549C-47DF-A074-5FA3DA8F8E26}" type="pres">
      <dgm:prSet presAssocID="{A119DC2B-76FE-4036-90D5-961577A557AE}" presName="textNode" presStyleLbl="node1" presStyleIdx="2" presStyleCnt="4">
        <dgm:presLayoutVars>
          <dgm:bulletEnabled val="1"/>
        </dgm:presLayoutVars>
      </dgm:prSet>
      <dgm:spPr/>
      <dgm:t>
        <a:bodyPr/>
        <a:lstStyle/>
        <a:p>
          <a:endParaRPr lang="cs-CZ"/>
        </a:p>
      </dgm:t>
    </dgm:pt>
    <dgm:pt modelId="{ACDD3787-0276-4265-8482-79FA476E7BAB}" type="pres">
      <dgm:prSet presAssocID="{704B6EA9-6ECA-4E6C-B3BC-857920F568E3}" presName="sibTrans" presStyleCnt="0"/>
      <dgm:spPr/>
    </dgm:pt>
    <dgm:pt modelId="{AAFAD246-378A-4612-B1EF-84AC9DF68A49}" type="pres">
      <dgm:prSet presAssocID="{02625BCB-568F-45E5-9806-2E88D3E9599A}" presName="textNode" presStyleLbl="node1" presStyleIdx="3" presStyleCnt="4">
        <dgm:presLayoutVars>
          <dgm:bulletEnabled val="1"/>
        </dgm:presLayoutVars>
      </dgm:prSet>
      <dgm:spPr/>
      <dgm:t>
        <a:bodyPr/>
        <a:lstStyle/>
        <a:p>
          <a:endParaRPr lang="cs-CZ"/>
        </a:p>
      </dgm:t>
    </dgm:pt>
  </dgm:ptLst>
  <dgm:cxnLst>
    <dgm:cxn modelId="{11E6CD90-3DC6-4FB0-8A99-11BC0B6D0EF0}" srcId="{50E178C3-1EE9-475D-B097-611BD8839651}" destId="{02625BCB-568F-45E5-9806-2E88D3E9599A}" srcOrd="3" destOrd="0" parTransId="{D3405D5C-4C2F-4418-9281-8F2E02AD52D8}" sibTransId="{071986DD-D0E6-45A0-BE88-F7A3D0532803}"/>
    <dgm:cxn modelId="{2AB8BD23-BAAB-483F-965E-20AA12051A03}" srcId="{50E178C3-1EE9-475D-B097-611BD8839651}" destId="{A119DC2B-76FE-4036-90D5-961577A557AE}" srcOrd="2" destOrd="0" parTransId="{08CAE796-E596-4761-A42E-AA2787C71863}" sibTransId="{704B6EA9-6ECA-4E6C-B3BC-857920F568E3}"/>
    <dgm:cxn modelId="{5135D615-DBE2-4EC3-A910-B011DA3E2635}" type="presOf" srcId="{A119DC2B-76FE-4036-90D5-961577A557AE}" destId="{E3EA147F-549C-47DF-A074-5FA3DA8F8E26}" srcOrd="0" destOrd="0" presId="urn:microsoft.com/office/officeart/2005/8/layout/hProcess9"/>
    <dgm:cxn modelId="{E5D76955-837A-470A-BEB2-392D70B1493C}" type="presOf" srcId="{7CB5D721-B986-48C3-9FE7-5434D9C89790}" destId="{C61FDF1B-1CA9-4443-BD08-2DC05B569850}" srcOrd="0" destOrd="0" presId="urn:microsoft.com/office/officeart/2005/8/layout/hProcess9"/>
    <dgm:cxn modelId="{F88125E9-2BEF-4BA4-B0A9-AEF1BDF4F130}" type="presOf" srcId="{50E178C3-1EE9-475D-B097-611BD8839651}" destId="{01B4CDAC-A99C-4301-AF47-C15D5745160A}" srcOrd="0" destOrd="0" presId="urn:microsoft.com/office/officeart/2005/8/layout/hProcess9"/>
    <dgm:cxn modelId="{CB84512A-C9D7-4588-8E52-450B37E08292}" type="presOf" srcId="{02625BCB-568F-45E5-9806-2E88D3E9599A}" destId="{AAFAD246-378A-4612-B1EF-84AC9DF68A49}" srcOrd="0" destOrd="0" presId="urn:microsoft.com/office/officeart/2005/8/layout/hProcess9"/>
    <dgm:cxn modelId="{C920AC06-64AD-430F-B551-B56A40CECFD0}" type="presOf" srcId="{21CC2568-1222-45E3-9217-D262F69176EA}" destId="{7F703CA9-7CC8-4142-A6C3-7A1C8BBEA7F2}" srcOrd="0" destOrd="0" presId="urn:microsoft.com/office/officeart/2005/8/layout/hProcess9"/>
    <dgm:cxn modelId="{F9A63052-64EA-4774-A6A9-63323BDDCA38}" srcId="{50E178C3-1EE9-475D-B097-611BD8839651}" destId="{21CC2568-1222-45E3-9217-D262F69176EA}" srcOrd="1" destOrd="0" parTransId="{2153851F-6EFD-4C86-B945-67C26CDE6722}" sibTransId="{8228F91C-C1A1-487F-AD52-A903F805DD3C}"/>
    <dgm:cxn modelId="{217D3523-40D7-411F-ACB7-F14870E894B8}" srcId="{50E178C3-1EE9-475D-B097-611BD8839651}" destId="{7CB5D721-B986-48C3-9FE7-5434D9C89790}" srcOrd="0" destOrd="0" parTransId="{57E13E29-A8A4-42E5-B293-6D2701CF3590}" sibTransId="{8A833B76-F8B1-4622-8E6A-A9E656069179}"/>
    <dgm:cxn modelId="{29EFEA64-BCEB-4109-BBC6-92F48777139A}" type="presParOf" srcId="{01B4CDAC-A99C-4301-AF47-C15D5745160A}" destId="{EFF722B0-4D43-41E9-B05D-FED86BCAA1AB}" srcOrd="0" destOrd="0" presId="urn:microsoft.com/office/officeart/2005/8/layout/hProcess9"/>
    <dgm:cxn modelId="{7A739483-0F18-416E-BFC0-A4B26939EB06}" type="presParOf" srcId="{01B4CDAC-A99C-4301-AF47-C15D5745160A}" destId="{B97899FF-B80F-4446-8113-D6E9DB66CBDB}" srcOrd="1" destOrd="0" presId="urn:microsoft.com/office/officeart/2005/8/layout/hProcess9"/>
    <dgm:cxn modelId="{214134DD-9518-4AA9-BC27-86BFAA95B25F}" type="presParOf" srcId="{B97899FF-B80F-4446-8113-D6E9DB66CBDB}" destId="{C61FDF1B-1CA9-4443-BD08-2DC05B569850}" srcOrd="0" destOrd="0" presId="urn:microsoft.com/office/officeart/2005/8/layout/hProcess9"/>
    <dgm:cxn modelId="{0CC88E82-4E39-4C1E-BA55-612231A554D2}" type="presParOf" srcId="{B97899FF-B80F-4446-8113-D6E9DB66CBDB}" destId="{4E01DB88-5360-4E02-B46F-3C00E5AD858E}" srcOrd="1" destOrd="0" presId="urn:microsoft.com/office/officeart/2005/8/layout/hProcess9"/>
    <dgm:cxn modelId="{5257E072-E3E4-4A22-9ED6-E2C2970F32A2}" type="presParOf" srcId="{B97899FF-B80F-4446-8113-D6E9DB66CBDB}" destId="{7F703CA9-7CC8-4142-A6C3-7A1C8BBEA7F2}" srcOrd="2" destOrd="0" presId="urn:microsoft.com/office/officeart/2005/8/layout/hProcess9"/>
    <dgm:cxn modelId="{26EC8D3D-9117-4AD0-B353-176F0C209078}" type="presParOf" srcId="{B97899FF-B80F-4446-8113-D6E9DB66CBDB}" destId="{D3AB321D-452E-4450-8E1B-139B6C4F3398}" srcOrd="3" destOrd="0" presId="urn:microsoft.com/office/officeart/2005/8/layout/hProcess9"/>
    <dgm:cxn modelId="{5E8F2E47-E745-4800-8A13-F3A405386D7F}" type="presParOf" srcId="{B97899FF-B80F-4446-8113-D6E9DB66CBDB}" destId="{E3EA147F-549C-47DF-A074-5FA3DA8F8E26}" srcOrd="4" destOrd="0" presId="urn:microsoft.com/office/officeart/2005/8/layout/hProcess9"/>
    <dgm:cxn modelId="{D39EA838-1B8E-47D8-A2E3-97FA02FBF0C0}" type="presParOf" srcId="{B97899FF-B80F-4446-8113-D6E9DB66CBDB}" destId="{ACDD3787-0276-4265-8482-79FA476E7BAB}" srcOrd="5" destOrd="0" presId="urn:microsoft.com/office/officeart/2005/8/layout/hProcess9"/>
    <dgm:cxn modelId="{D809773B-2ED9-4C91-947C-ABAF8C37ACF1}" type="presParOf" srcId="{B97899FF-B80F-4446-8113-D6E9DB66CBDB}" destId="{AAFAD246-378A-4612-B1EF-84AC9DF68A49}"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722B0-4D43-41E9-B05D-FED86BCAA1AB}">
      <dsp:nvSpPr>
        <dsp:cNvPr id="0" name=""/>
        <dsp:cNvSpPr/>
      </dsp:nvSpPr>
      <dsp:spPr>
        <a:xfrm>
          <a:off x="777239" y="0"/>
          <a:ext cx="8808720" cy="342423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1FDF1B-1CA9-4443-BD08-2DC05B569850}">
      <dsp:nvSpPr>
        <dsp:cNvPr id="0" name=""/>
        <dsp:cNvSpPr/>
      </dsp:nvSpPr>
      <dsp:spPr>
        <a:xfrm>
          <a:off x="518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cs-CZ" sz="2600" kern="1200" dirty="0" smtClean="0"/>
            <a:t>Formální hodnocení a přijatelnost</a:t>
          </a:r>
          <a:endParaRPr lang="cs-CZ" sz="2600" kern="1200" dirty="0"/>
        </a:p>
      </dsp:txBody>
      <dsp:txXfrm>
        <a:off x="72049" y="1094134"/>
        <a:ext cx="2360931" cy="1235968"/>
      </dsp:txXfrm>
    </dsp:sp>
    <dsp:sp modelId="{7F703CA9-7CC8-4142-A6C3-7A1C8BBEA7F2}">
      <dsp:nvSpPr>
        <dsp:cNvPr id="0" name=""/>
        <dsp:cNvSpPr/>
      </dsp:nvSpPr>
      <dsp:spPr>
        <a:xfrm>
          <a:off x="262457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cs-CZ" sz="2600" kern="1200" dirty="0" smtClean="0"/>
            <a:t>Věcné hodnocení</a:t>
          </a:r>
          <a:endParaRPr lang="cs-CZ" sz="2600" kern="1200" dirty="0"/>
        </a:p>
      </dsp:txBody>
      <dsp:txXfrm>
        <a:off x="2691439" y="1094134"/>
        <a:ext cx="2360931" cy="1235968"/>
      </dsp:txXfrm>
    </dsp:sp>
    <dsp:sp modelId="{E3EA147F-549C-47DF-A074-5FA3DA8F8E26}">
      <dsp:nvSpPr>
        <dsp:cNvPr id="0" name=""/>
        <dsp:cNvSpPr/>
      </dsp:nvSpPr>
      <dsp:spPr>
        <a:xfrm>
          <a:off x="524396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cs-CZ" sz="2600" kern="1200" dirty="0" smtClean="0"/>
            <a:t>Schválení </a:t>
          </a:r>
          <a:r>
            <a:rPr lang="cs-CZ" sz="2600" kern="1200" dirty="0" smtClean="0"/>
            <a:t>projektů v MAS</a:t>
          </a:r>
          <a:endParaRPr lang="cs-CZ" sz="2600" kern="1200" dirty="0"/>
        </a:p>
      </dsp:txBody>
      <dsp:txXfrm>
        <a:off x="5310829" y="1094134"/>
        <a:ext cx="2360931" cy="1235968"/>
      </dsp:txXfrm>
    </dsp:sp>
    <dsp:sp modelId="{AAFAD246-378A-4612-B1EF-84AC9DF68A49}">
      <dsp:nvSpPr>
        <dsp:cNvPr id="0" name=""/>
        <dsp:cNvSpPr/>
      </dsp:nvSpPr>
      <dsp:spPr>
        <a:xfrm>
          <a:off x="7863356" y="1027271"/>
          <a:ext cx="2494657" cy="136969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cs-CZ" sz="2600" kern="1200" dirty="0" smtClean="0"/>
            <a:t>Kontrola CRR</a:t>
          </a:r>
          <a:endParaRPr lang="cs-CZ" sz="2600" kern="1200" dirty="0"/>
        </a:p>
      </dsp:txBody>
      <dsp:txXfrm>
        <a:off x="7930219" y="1094134"/>
        <a:ext cx="2360931" cy="123596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2" y="1"/>
            <a:ext cx="4302401" cy="341251"/>
          </a:xfrm>
          <a:prstGeom prst="rect">
            <a:avLst/>
          </a:prstGeom>
        </p:spPr>
        <p:txBody>
          <a:bodyPr vert="horz" lIns="92108" tIns="46054" rIns="92108" bIns="46054" rtlCol="0"/>
          <a:lstStyle>
            <a:lvl1pPr algn="l">
              <a:defRPr sz="1200"/>
            </a:lvl1pPr>
          </a:lstStyle>
          <a:p>
            <a:endParaRPr lang="cs-CZ"/>
          </a:p>
        </p:txBody>
      </p:sp>
      <p:sp>
        <p:nvSpPr>
          <p:cNvPr id="3" name="Zástupný symbol pro datum 2"/>
          <p:cNvSpPr>
            <a:spLocks noGrp="1"/>
          </p:cNvSpPr>
          <p:nvPr>
            <p:ph type="dt" sz="quarter" idx="1"/>
          </p:nvPr>
        </p:nvSpPr>
        <p:spPr>
          <a:xfrm>
            <a:off x="5621898" y="1"/>
            <a:ext cx="4302400" cy="341251"/>
          </a:xfrm>
          <a:prstGeom prst="rect">
            <a:avLst/>
          </a:prstGeom>
        </p:spPr>
        <p:txBody>
          <a:bodyPr vert="horz" lIns="92108" tIns="46054" rIns="92108" bIns="46054" rtlCol="0"/>
          <a:lstStyle>
            <a:lvl1pPr algn="r">
              <a:defRPr sz="1200"/>
            </a:lvl1pPr>
          </a:lstStyle>
          <a:p>
            <a:fld id="{EEFA523A-3124-4624-8897-97427848660D}" type="datetimeFigureOut">
              <a:rPr lang="cs-CZ" smtClean="0"/>
              <a:t>14.8.2018</a:t>
            </a:fld>
            <a:endParaRPr lang="cs-CZ"/>
          </a:p>
        </p:txBody>
      </p:sp>
      <p:sp>
        <p:nvSpPr>
          <p:cNvPr id="4" name="Zástupný symbol pro zápatí 3"/>
          <p:cNvSpPr>
            <a:spLocks noGrp="1"/>
          </p:cNvSpPr>
          <p:nvPr>
            <p:ph type="ftr" sz="quarter" idx="2"/>
          </p:nvPr>
        </p:nvSpPr>
        <p:spPr>
          <a:xfrm>
            <a:off x="2" y="6456424"/>
            <a:ext cx="4302401" cy="341251"/>
          </a:xfrm>
          <a:prstGeom prst="rect">
            <a:avLst/>
          </a:prstGeom>
        </p:spPr>
        <p:txBody>
          <a:bodyPr vert="horz" lIns="92108" tIns="46054" rIns="92108" bIns="46054"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5621898" y="6456424"/>
            <a:ext cx="4302400" cy="341251"/>
          </a:xfrm>
          <a:prstGeom prst="rect">
            <a:avLst/>
          </a:prstGeom>
        </p:spPr>
        <p:txBody>
          <a:bodyPr vert="horz" lIns="92108" tIns="46054" rIns="92108" bIns="46054" rtlCol="0" anchor="b"/>
          <a:lstStyle>
            <a:lvl1pPr algn="r">
              <a:defRPr sz="1200"/>
            </a:lvl1pPr>
          </a:lstStyle>
          <a:p>
            <a:fld id="{D8D28015-D3EE-45FD-828C-34C2DC15339C}" type="slidenum">
              <a:rPr lang="cs-CZ" smtClean="0"/>
              <a:t>‹#›</a:t>
            </a:fld>
            <a:endParaRPr lang="cs-CZ"/>
          </a:p>
        </p:txBody>
      </p:sp>
    </p:spTree>
    <p:extLst>
      <p:ext uri="{BB962C8B-B14F-4D97-AF65-F5344CB8AC3E}">
        <p14:creationId xmlns:p14="http://schemas.microsoft.com/office/powerpoint/2010/main" val="9659562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16592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53944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20798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27795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94087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91597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54553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08751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1508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8A87A34-81AB-432B-8DAE-1953F412C126}" type="datetimeFigureOut">
              <a:rPr lang="en-US" smtClean="0"/>
              <a:t>8/14/2018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46214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1953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1600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68236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8/14/2018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5995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smtClean="0"/>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8A87A34-81AB-432B-8DAE-1953F412C126}" type="datetimeFigureOut">
              <a:rPr lang="en-US" smtClean="0"/>
              <a:pPr/>
              <a:t>8/14/2018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51118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8A87A34-81AB-432B-8DAE-1953F412C126}" type="datetimeFigureOut">
              <a:rPr lang="en-US" smtClean="0"/>
              <a:t>8/14/2018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96288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8/14/2018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413045"/>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maspvvenkov.cz/sclld/p-ramec-irop/vyzvy-irop-2018/"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krivanek.maspvvenkov@seznam.cz" TargetMode="External"/><Relationship Id="rId2" Type="http://schemas.openxmlformats.org/officeDocument/2006/relationships/hyperlink" Target="mailto:maspvvenkov@seznam.cz"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pPr algn="ctr"/>
            <a:r>
              <a:rPr lang="cs-CZ" sz="4400" dirty="0" smtClean="0"/>
              <a:t>Seminář k 5.výzvě </a:t>
            </a:r>
            <a:r>
              <a:rPr lang="cs-CZ" sz="4400" dirty="0"/>
              <a:t>MAS Prostějov venkov–IROP–Bezpečnost dopravy-I.</a:t>
            </a:r>
          </a:p>
        </p:txBody>
      </p:sp>
      <p:sp>
        <p:nvSpPr>
          <p:cNvPr id="3" name="Podnadpis 2"/>
          <p:cNvSpPr>
            <a:spLocks noGrp="1"/>
          </p:cNvSpPr>
          <p:nvPr>
            <p:ph type="subTitle" idx="1"/>
          </p:nvPr>
        </p:nvSpPr>
        <p:spPr/>
        <p:txBody>
          <a:bodyPr>
            <a:normAutofit fontScale="40000" lnSpcReduction="20000"/>
          </a:bodyPr>
          <a:lstStyle/>
          <a:p>
            <a:endParaRPr lang="cs-CZ" sz="2800" dirty="0" smtClean="0"/>
          </a:p>
          <a:p>
            <a:pPr algn="ctr"/>
            <a:r>
              <a:rPr lang="cs-CZ" sz="5200" dirty="0" smtClean="0"/>
              <a:t>Prostějov venkov o.p.s</a:t>
            </a:r>
            <a:r>
              <a:rPr lang="cs-CZ" sz="5200" dirty="0" smtClean="0"/>
              <a:t>.</a:t>
            </a:r>
          </a:p>
          <a:p>
            <a:pPr algn="ctr"/>
            <a:r>
              <a:rPr lang="cs-CZ" sz="5200" dirty="0" smtClean="0"/>
              <a:t>Seminář pro VK 14.8.2018</a:t>
            </a:r>
            <a:endParaRPr lang="cs-CZ" sz="5200" dirty="0"/>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21898" y="587051"/>
            <a:ext cx="6371706" cy="1078577"/>
          </a:xfrm>
          <a:prstGeom prst="rect">
            <a:avLst/>
          </a:prstGeom>
          <a:noFill/>
          <a:ln>
            <a:noFill/>
          </a:ln>
        </p:spPr>
      </p:pic>
    </p:spTree>
    <p:extLst>
      <p:ext uri="{BB962C8B-B14F-4D97-AF65-F5344CB8AC3E}">
        <p14:creationId xmlns:p14="http://schemas.microsoft.com/office/powerpoint/2010/main" val="18955404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7"/>
            <a:ext cx="10364451" cy="1012575"/>
          </a:xfrm>
        </p:spPr>
        <p:txBody>
          <a:bodyPr>
            <a:normAutofit/>
          </a:bodyPr>
          <a:lstStyle/>
          <a:p>
            <a:r>
              <a:rPr lang="cs-CZ" sz="2800" dirty="0">
                <a:solidFill>
                  <a:schemeClr val="accent1">
                    <a:lumMod val="75000"/>
                  </a:schemeClr>
                </a:solidFill>
              </a:rPr>
              <a:t>Povinné přílohy žádosti</a:t>
            </a:r>
            <a:endParaRPr lang="cs-CZ" sz="2800" dirty="0"/>
          </a:p>
        </p:txBody>
      </p:sp>
      <p:sp>
        <p:nvSpPr>
          <p:cNvPr id="3" name="Zástupný symbol pro obsah 2"/>
          <p:cNvSpPr>
            <a:spLocks noGrp="1"/>
          </p:cNvSpPr>
          <p:nvPr>
            <p:ph idx="1"/>
          </p:nvPr>
        </p:nvSpPr>
        <p:spPr>
          <a:xfrm>
            <a:off x="913774" y="1713470"/>
            <a:ext cx="10363826" cy="4077729"/>
          </a:xfrm>
        </p:spPr>
        <p:txBody>
          <a:bodyPr>
            <a:normAutofit/>
          </a:bodyPr>
          <a:lstStyle/>
          <a:p>
            <a:pPr marL="457200" indent="-457200">
              <a:lnSpc>
                <a:spcPct val="150000"/>
              </a:lnSpc>
              <a:buFont typeface="+mj-lt"/>
              <a:buAutoNum type="arabicPeriod" startAt="9"/>
            </a:pPr>
            <a:r>
              <a:rPr lang="cs-CZ" sz="1700" cap="none" dirty="0" smtClean="0">
                <a:latin typeface="Arial" panose="020B0604020202020204" pitchFamily="34" charset="0"/>
                <a:cs typeface="Arial" panose="020B0604020202020204" pitchFamily="34" charset="0"/>
              </a:rPr>
              <a:t>Žádost o stavební povolení nebo ohlášení, případně stavební povolení s nabytím právní moci nebo souhlas s provedením ohlášeného stavebního záměru nebo účinná veřejnoprávní smlouva </a:t>
            </a:r>
          </a:p>
          <a:p>
            <a:pPr marL="457200" indent="-457200">
              <a:lnSpc>
                <a:spcPct val="150000"/>
              </a:lnSpc>
              <a:buFont typeface="+mj-lt"/>
              <a:buAutoNum type="arabicPeriod" startAt="9"/>
            </a:pPr>
            <a:r>
              <a:rPr lang="cs-CZ" sz="1700" cap="none" dirty="0" smtClean="0">
                <a:latin typeface="Arial" panose="020B0604020202020204" pitchFamily="34" charset="0"/>
                <a:cs typeface="Arial" panose="020B0604020202020204" pitchFamily="34" charset="0"/>
              </a:rPr>
              <a:t>Projektová dokumentace pro vydání stavebního povolení nebo pro ohlášení stavby</a:t>
            </a:r>
          </a:p>
          <a:p>
            <a:pPr marL="457200" indent="-457200">
              <a:lnSpc>
                <a:spcPct val="150000"/>
              </a:lnSpc>
              <a:buFont typeface="+mj-lt"/>
              <a:buAutoNum type="arabicPeriod" startAt="9"/>
            </a:pPr>
            <a:r>
              <a:rPr lang="cs-CZ" sz="1700" cap="none" dirty="0" smtClean="0">
                <a:latin typeface="Arial" panose="020B0604020202020204" pitchFamily="34" charset="0"/>
                <a:cs typeface="Arial" panose="020B0604020202020204" pitchFamily="34" charset="0"/>
              </a:rPr>
              <a:t>Položkový rozpočet stavby</a:t>
            </a:r>
          </a:p>
          <a:p>
            <a:pPr marL="457200" indent="-457200">
              <a:lnSpc>
                <a:spcPct val="150000"/>
              </a:lnSpc>
              <a:buFont typeface="+mj-lt"/>
              <a:buAutoNum type="arabicPeriod" startAt="9"/>
            </a:pPr>
            <a:r>
              <a:rPr lang="cs-CZ" sz="1700" cap="none" dirty="0" smtClean="0">
                <a:solidFill>
                  <a:schemeClr val="tx1">
                    <a:lumMod val="50000"/>
                    <a:lumOff val="50000"/>
                  </a:schemeClr>
                </a:solidFill>
                <a:latin typeface="Arial" panose="020B0604020202020204" pitchFamily="34" charset="0"/>
                <a:cs typeface="Arial" panose="020B0604020202020204" pitchFamily="34" charset="0"/>
              </a:rPr>
              <a:t>Doklady k výkupu nemovitostí </a:t>
            </a:r>
            <a:r>
              <a:rPr lang="cs-CZ" sz="1700" dirty="0">
                <a:solidFill>
                  <a:schemeClr val="tx1">
                    <a:lumMod val="50000"/>
                    <a:lumOff val="50000"/>
                  </a:schemeClr>
                </a:solidFill>
                <a:latin typeface="Arial" panose="020B0604020202020204" pitchFamily="34" charset="0"/>
                <a:cs typeface="Arial" panose="020B0604020202020204" pitchFamily="34" charset="0"/>
              </a:rPr>
              <a:t>(nerelevantní</a:t>
            </a:r>
            <a:r>
              <a:rPr lang="cs-CZ" sz="1700" dirty="0" smtClean="0">
                <a:solidFill>
                  <a:schemeClr val="tx1">
                    <a:lumMod val="50000"/>
                    <a:lumOff val="50000"/>
                  </a:schemeClr>
                </a:solidFill>
                <a:latin typeface="Arial" panose="020B0604020202020204" pitchFamily="34" charset="0"/>
                <a:cs typeface="Arial" panose="020B0604020202020204" pitchFamily="34" charset="0"/>
              </a:rPr>
              <a:t>)</a:t>
            </a:r>
            <a:endParaRPr lang="cs-CZ" sz="1700" cap="none" dirty="0" smtClean="0">
              <a:solidFill>
                <a:schemeClr val="tx1">
                  <a:lumMod val="50000"/>
                  <a:lumOff val="50000"/>
                </a:schemeClr>
              </a:solidFill>
              <a:latin typeface="Arial" panose="020B0604020202020204" pitchFamily="34" charset="0"/>
              <a:cs typeface="Arial" panose="020B0604020202020204" pitchFamily="34" charset="0"/>
            </a:endParaRPr>
          </a:p>
          <a:p>
            <a:pPr marL="457200" indent="-457200">
              <a:lnSpc>
                <a:spcPct val="150000"/>
              </a:lnSpc>
              <a:buFont typeface="+mj-lt"/>
              <a:buAutoNum type="arabicPeriod" startAt="9"/>
            </a:pPr>
            <a:r>
              <a:rPr lang="cs-CZ" sz="1700" cap="none" dirty="0" smtClean="0">
                <a:latin typeface="Arial" panose="020B0604020202020204" pitchFamily="34" charset="0"/>
                <a:cs typeface="Arial" panose="020B0604020202020204" pitchFamily="34" charset="0"/>
              </a:rPr>
              <a:t>Výpočet čistých jiných peněžních příjmů</a:t>
            </a:r>
          </a:p>
          <a:p>
            <a:pPr marL="457200" indent="-457200">
              <a:lnSpc>
                <a:spcPct val="150000"/>
              </a:lnSpc>
              <a:buFont typeface="+mj-lt"/>
              <a:buAutoNum type="arabicPeriod" startAt="9"/>
            </a:pPr>
            <a:r>
              <a:rPr lang="cs-CZ" sz="1700" cap="none" dirty="0" smtClean="0">
                <a:latin typeface="Arial" panose="020B0604020202020204" pitchFamily="34" charset="0"/>
                <a:cs typeface="Arial" panose="020B0604020202020204" pitchFamily="34" charset="0"/>
              </a:rPr>
              <a:t>S</a:t>
            </a:r>
            <a:r>
              <a:rPr lang="pt-BR" sz="1700" cap="none" dirty="0" smtClean="0">
                <a:latin typeface="Arial" panose="020B0604020202020204" pitchFamily="34" charset="0"/>
                <a:cs typeface="Arial" panose="020B0604020202020204" pitchFamily="34" charset="0"/>
              </a:rPr>
              <a:t>mlouva o spolupráci</a:t>
            </a:r>
            <a:endParaRPr lang="cs-CZ" sz="1700" b="1" cap="none" dirty="0" smtClean="0">
              <a:latin typeface="Arial" panose="020B0604020202020204" pitchFamily="34" charset="0"/>
              <a:cs typeface="Arial" panose="020B0604020202020204" pitchFamily="34" charset="0"/>
            </a:endParaRPr>
          </a:p>
          <a:p>
            <a:pPr marL="0" indent="0">
              <a:buNone/>
            </a:pPr>
            <a:endParaRPr lang="cs-CZ" dirty="0"/>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54643" y="5442831"/>
            <a:ext cx="6371706" cy="1078577"/>
          </a:xfrm>
          <a:prstGeom prst="rect">
            <a:avLst/>
          </a:prstGeom>
          <a:noFill/>
          <a:ln>
            <a:noFill/>
          </a:ln>
        </p:spPr>
      </p:pic>
    </p:spTree>
    <p:extLst>
      <p:ext uri="{BB962C8B-B14F-4D97-AF65-F5344CB8AC3E}">
        <p14:creationId xmlns:p14="http://schemas.microsoft.com/office/powerpoint/2010/main" val="3832601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smtClean="0">
                <a:solidFill>
                  <a:schemeClr val="accent1">
                    <a:lumMod val="75000"/>
                  </a:schemeClr>
                </a:solidFill>
              </a:rPr>
              <a:t>Způsobilé výdaje hlavní aktivity (min. 85% czv)</a:t>
            </a:r>
            <a:endParaRPr lang="cs-CZ" sz="2800" dirty="0">
              <a:solidFill>
                <a:schemeClr val="accent1">
                  <a:lumMod val="75000"/>
                </a:schemeClr>
              </a:solidFill>
            </a:endParaRPr>
          </a:p>
        </p:txBody>
      </p:sp>
      <p:sp>
        <p:nvSpPr>
          <p:cNvPr id="3" name="Zástupný symbol pro obsah 2"/>
          <p:cNvSpPr>
            <a:spLocks noGrp="1"/>
          </p:cNvSpPr>
          <p:nvPr>
            <p:ph idx="1"/>
          </p:nvPr>
        </p:nvSpPr>
        <p:spPr>
          <a:xfrm>
            <a:off x="913774" y="1397876"/>
            <a:ext cx="10363826" cy="4393323"/>
          </a:xfrm>
        </p:spPr>
        <p:txBody>
          <a:bodyPr>
            <a:normAutofit lnSpcReduction="10000"/>
          </a:bodyPr>
          <a:lstStyle/>
          <a:p>
            <a:r>
              <a:rPr lang="cs-CZ" b="1" u="sng" cap="none" dirty="0" smtClean="0">
                <a:latin typeface="Arial" panose="020B0604020202020204" pitchFamily="34" charset="0"/>
                <a:cs typeface="Arial" panose="020B0604020202020204" pitchFamily="34" charset="0"/>
              </a:rPr>
              <a:t>stavby:</a:t>
            </a:r>
          </a:p>
          <a:p>
            <a:pPr algn="just">
              <a:buFontTx/>
              <a:buChar char="-"/>
            </a:pPr>
            <a:r>
              <a:rPr lang="cs-CZ" cap="none" dirty="0" smtClean="0">
                <a:latin typeface="Arial" panose="020B0604020202020204" pitchFamily="34" charset="0"/>
                <a:cs typeface="Arial" panose="020B0604020202020204" pitchFamily="34" charset="0"/>
              </a:rPr>
              <a:t>výdaje na realizaci chodníků a pásů pro chodce jako součástí silnice nebo místní komunikace, samostatných chodníků a stezek pro pěší, společných pásů pro cyklisty a chodce v přidruženém prostoru silnic a místních komunikací, stezek pro cyklisty a chodce, včetně všech konstrukčních vrstev a opatření pro osoby s omezenou schopností pohybu a orientace</a:t>
            </a:r>
          </a:p>
          <a:p>
            <a:pPr>
              <a:buFontTx/>
              <a:buChar char="-"/>
            </a:pPr>
            <a:r>
              <a:rPr lang="cs-CZ" cap="none" dirty="0" smtClean="0">
                <a:latin typeface="Arial" panose="020B0604020202020204" pitchFamily="34" charset="0"/>
                <a:cs typeface="Arial" panose="020B0604020202020204" pitchFamily="34" charset="0"/>
              </a:rPr>
              <a:t>výdaje na realizaci prvků zvyšujících bezpečnost pěší dopravy - VÝBĚR:</a:t>
            </a:r>
          </a:p>
          <a:p>
            <a:pPr marL="0" indent="0" algn="just">
              <a:buNone/>
            </a:pPr>
            <a:r>
              <a:rPr lang="cs-CZ" sz="1700" cap="none" dirty="0" smtClean="0">
                <a:latin typeface="Arial" panose="020B0604020202020204" pitchFamily="34" charset="0"/>
                <a:cs typeface="Arial" panose="020B0604020202020204" pitchFamily="34" charset="0"/>
              </a:rPr>
              <a:t>podchody, lávky, opěrné zdi, násypy, svahy a příkopy, místa pro přecházení, přechody, jejich nasvětlení a ochranné ostrůvky, nástupiště autobusových zastávek, jízdní pruhy pro cyklisty umístěné podél pásu pro chodce v přidruženém prostoru silnic a místních komunikací, stezka pro cyklisty vedená současně s komunikací pro pěší v trase silnice nebo místní komunikace, svislé a vodorovné dopravní značení a zvýrazňující prvky, veřejné osvětlení komunikace pro pěší a hlavního dopravního prostoru pozemní komunikace, bezpečnostní opatření realizovaná na silnici, místní komunikaci nebo dráze, přístroje na měření rychlosti a tabule informující o rychlosti vozidla, dešťové vpusti, šachty a přípojky k odvodu vod z povrchu komunikace do kanalizace, připojení sousedních nemovitostí, vegetační úpravy pozemků dotčených stavbou.</a:t>
            </a:r>
          </a:p>
          <a:p>
            <a:pPr marL="0" indent="0">
              <a:buNone/>
            </a:pPr>
            <a:endParaRPr lang="cs-CZ" sz="1700" cap="none" dirty="0" smtClean="0">
              <a:latin typeface="Arial" panose="020B0604020202020204" pitchFamily="34" charset="0"/>
              <a:cs typeface="Arial" panose="020B0604020202020204" pitchFamily="34" charset="0"/>
            </a:endParaRPr>
          </a:p>
          <a:p>
            <a:endParaRPr lang="cs-CZ" dirty="0"/>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3774" y="5532429"/>
            <a:ext cx="6371706" cy="1078577"/>
          </a:xfrm>
          <a:prstGeom prst="rect">
            <a:avLst/>
          </a:prstGeom>
          <a:noFill/>
          <a:ln>
            <a:noFill/>
          </a:ln>
        </p:spPr>
      </p:pic>
    </p:spTree>
    <p:extLst>
      <p:ext uri="{BB962C8B-B14F-4D97-AF65-F5344CB8AC3E}">
        <p14:creationId xmlns:p14="http://schemas.microsoft.com/office/powerpoint/2010/main" val="7804468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7"/>
            <a:ext cx="10364451" cy="1202045"/>
          </a:xfrm>
        </p:spPr>
        <p:txBody>
          <a:bodyPr>
            <a:normAutofit/>
          </a:bodyPr>
          <a:lstStyle/>
          <a:p>
            <a:r>
              <a:rPr lang="cs-CZ" sz="2800" dirty="0">
                <a:solidFill>
                  <a:schemeClr val="accent1">
                    <a:lumMod val="75000"/>
                  </a:schemeClr>
                </a:solidFill>
              </a:rPr>
              <a:t>Způsobilé výdaje </a:t>
            </a:r>
            <a:r>
              <a:rPr lang="cs-CZ" sz="2800" dirty="0" smtClean="0">
                <a:solidFill>
                  <a:schemeClr val="accent1">
                    <a:lumMod val="75000"/>
                  </a:schemeClr>
                </a:solidFill>
              </a:rPr>
              <a:t>vedlejší </a:t>
            </a:r>
            <a:r>
              <a:rPr lang="cs-CZ" sz="2800" dirty="0">
                <a:solidFill>
                  <a:schemeClr val="accent1">
                    <a:lumMod val="75000"/>
                  </a:schemeClr>
                </a:solidFill>
              </a:rPr>
              <a:t>aktivity (</a:t>
            </a:r>
            <a:r>
              <a:rPr lang="cs-CZ" sz="2800" dirty="0" smtClean="0">
                <a:solidFill>
                  <a:schemeClr val="accent1">
                    <a:lumMod val="75000"/>
                  </a:schemeClr>
                </a:solidFill>
              </a:rPr>
              <a:t>max. 15</a:t>
            </a:r>
            <a:r>
              <a:rPr lang="cs-CZ" sz="2800" dirty="0">
                <a:solidFill>
                  <a:schemeClr val="accent1">
                    <a:lumMod val="75000"/>
                  </a:schemeClr>
                </a:solidFill>
              </a:rPr>
              <a:t>% czv)</a:t>
            </a:r>
            <a:endParaRPr lang="cs-CZ" sz="2800" dirty="0"/>
          </a:p>
        </p:txBody>
      </p:sp>
      <p:sp>
        <p:nvSpPr>
          <p:cNvPr id="3" name="Zástupný symbol pro obsah 2"/>
          <p:cNvSpPr>
            <a:spLocks noGrp="1"/>
          </p:cNvSpPr>
          <p:nvPr>
            <p:ph idx="1"/>
          </p:nvPr>
        </p:nvSpPr>
        <p:spPr>
          <a:xfrm>
            <a:off x="913774" y="1387366"/>
            <a:ext cx="10363826" cy="4403833"/>
          </a:xfrm>
        </p:spPr>
        <p:txBody>
          <a:bodyPr>
            <a:normAutofit/>
          </a:bodyPr>
          <a:lstStyle/>
          <a:p>
            <a:r>
              <a:rPr lang="cs-CZ" b="1" u="sng" cap="none" dirty="0">
                <a:latin typeface="Arial" panose="020B0604020202020204" pitchFamily="34" charset="0"/>
                <a:cs typeface="Arial" panose="020B0604020202020204" pitchFamily="34" charset="0"/>
              </a:rPr>
              <a:t>stavby</a:t>
            </a:r>
            <a:r>
              <a:rPr lang="cs-CZ" b="1" u="sng" cap="none" dirty="0" smtClean="0">
                <a:latin typeface="Arial" panose="020B0604020202020204" pitchFamily="34" charset="0"/>
                <a:cs typeface="Arial" panose="020B0604020202020204" pitchFamily="34" charset="0"/>
              </a:rPr>
              <a:t>:</a:t>
            </a:r>
          </a:p>
          <a:p>
            <a:pPr>
              <a:buFontTx/>
              <a:buChar char="-"/>
            </a:pPr>
            <a:r>
              <a:rPr lang="cs-CZ" u="sng" cap="none" dirty="0">
                <a:latin typeface="Arial" panose="020B0604020202020204" pitchFamily="34" charset="0"/>
                <a:cs typeface="Arial" panose="020B0604020202020204" pitchFamily="34" charset="0"/>
              </a:rPr>
              <a:t>v</a:t>
            </a:r>
            <a:r>
              <a:rPr lang="cs-CZ" u="sng" cap="none" dirty="0" smtClean="0">
                <a:latin typeface="Arial" panose="020B0604020202020204" pitchFamily="34" charset="0"/>
                <a:cs typeface="Arial" panose="020B0604020202020204" pitchFamily="34" charset="0"/>
              </a:rPr>
              <a:t>ýdaje související s komunikací pro pěší:</a:t>
            </a:r>
          </a:p>
          <a:p>
            <a:pPr marL="0" indent="0" algn="just">
              <a:buNone/>
            </a:pPr>
            <a:r>
              <a:rPr lang="cs-CZ" sz="1800" cap="none" dirty="0">
                <a:latin typeface="Arial" panose="020B0604020202020204" pitchFamily="34" charset="0"/>
                <a:cs typeface="Arial" panose="020B0604020202020204" pitchFamily="34" charset="0"/>
              </a:rPr>
              <a:t>p</a:t>
            </a:r>
            <a:r>
              <a:rPr lang="cs-CZ" sz="1800" cap="none" dirty="0" smtClean="0">
                <a:latin typeface="Arial" panose="020B0604020202020204" pitchFamily="34" charset="0"/>
                <a:cs typeface="Arial" panose="020B0604020202020204" pitchFamily="34" charset="0"/>
              </a:rPr>
              <a:t>řístřešky a čekárny autobusových zastávek, související volně dostupné pevné </a:t>
            </a:r>
            <a:r>
              <a:rPr lang="cs-CZ" sz="1800" cap="none" dirty="0">
                <a:latin typeface="Arial" panose="020B0604020202020204" pitchFamily="34" charset="0"/>
                <a:cs typeface="Arial" panose="020B0604020202020204" pitchFamily="34" charset="0"/>
              </a:rPr>
              <a:t>s</a:t>
            </a:r>
            <a:r>
              <a:rPr lang="cs-CZ" sz="1800" cap="none" dirty="0" smtClean="0">
                <a:latin typeface="Arial" panose="020B0604020202020204" pitchFamily="34" charset="0"/>
                <a:cs typeface="Arial" panose="020B0604020202020204" pitchFamily="34" charset="0"/>
              </a:rPr>
              <a:t>tojany a uzamykatelné boxy na jízdní kola, detekce jejich obsazenosti, lavičky, osvětlení a informační tabule, zálivy autobusových zastávek</a:t>
            </a:r>
          </a:p>
          <a:p>
            <a:pPr>
              <a:buFontTx/>
              <a:buChar char="-"/>
            </a:pPr>
            <a:r>
              <a:rPr lang="cs-CZ" u="sng" cap="none" dirty="0">
                <a:latin typeface="Arial" panose="020B0604020202020204" pitchFamily="34" charset="0"/>
                <a:cs typeface="Arial" panose="020B0604020202020204" pitchFamily="34" charset="0"/>
              </a:rPr>
              <a:t>v</a:t>
            </a:r>
            <a:r>
              <a:rPr lang="cs-CZ" u="sng" cap="none" dirty="0" smtClean="0">
                <a:latin typeface="Arial" panose="020B0604020202020204" pitchFamily="34" charset="0"/>
                <a:cs typeface="Arial" panose="020B0604020202020204" pitchFamily="34" charset="0"/>
              </a:rPr>
              <a:t>ýdaje na stavbou vyvolané investice</a:t>
            </a:r>
          </a:p>
          <a:p>
            <a:pPr marL="0" indent="0" algn="just">
              <a:buNone/>
            </a:pPr>
            <a:r>
              <a:rPr lang="cs-CZ" sz="1800" cap="none" dirty="0" smtClean="0">
                <a:latin typeface="Arial" panose="020B0604020202020204" pitchFamily="34" charset="0"/>
                <a:cs typeface="Arial" panose="020B0604020202020204" pitchFamily="34" charset="0"/>
              </a:rPr>
              <a:t>stavbou vyvolané ostatní úpravy a přeložky stávajících pozemních komunikací a připojení sousedních nemovitostí, stavbou vyvolané ostatní úpravy a přeložky stávajících inženýrských sítí, vodotečí objektů a oplocení, provizorní komunikace a lávky pro pěší a cyklisty a přechodné dopravní značení</a:t>
            </a:r>
          </a:p>
          <a:p>
            <a:pPr marL="0" indent="0">
              <a:buNone/>
            </a:pPr>
            <a:endParaRPr lang="cs-CZ" cap="none" dirty="0" smtClean="0">
              <a:latin typeface="Arial" panose="020B0604020202020204" pitchFamily="34" charset="0"/>
              <a:cs typeface="Arial" panose="020B0604020202020204" pitchFamily="34" charset="0"/>
            </a:endParaRPr>
          </a:p>
          <a:p>
            <a:pPr marL="0" indent="0">
              <a:buNone/>
            </a:pPr>
            <a:endParaRPr lang="cs-CZ" b="1" cap="none" dirty="0">
              <a:latin typeface="Arial" panose="020B0604020202020204" pitchFamily="34" charset="0"/>
              <a:cs typeface="Arial" panose="020B0604020202020204" pitchFamily="34" charset="0"/>
            </a:endParaRPr>
          </a:p>
          <a:p>
            <a:pPr marL="0" indent="0">
              <a:buNone/>
            </a:pPr>
            <a:endParaRPr lang="cs-CZ" dirty="0"/>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9029" y="5432320"/>
            <a:ext cx="6371706" cy="1078577"/>
          </a:xfrm>
          <a:prstGeom prst="rect">
            <a:avLst/>
          </a:prstGeom>
          <a:noFill/>
          <a:ln>
            <a:noFill/>
          </a:ln>
        </p:spPr>
      </p:pic>
    </p:spTree>
    <p:extLst>
      <p:ext uri="{BB962C8B-B14F-4D97-AF65-F5344CB8AC3E}">
        <p14:creationId xmlns:p14="http://schemas.microsoft.com/office/powerpoint/2010/main" val="5676701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8"/>
            <a:ext cx="10364451" cy="1062002"/>
          </a:xfrm>
        </p:spPr>
        <p:txBody>
          <a:bodyPr>
            <a:normAutofit/>
          </a:bodyPr>
          <a:lstStyle/>
          <a:p>
            <a:r>
              <a:rPr lang="cs-CZ" sz="2800" dirty="0">
                <a:solidFill>
                  <a:schemeClr val="accent1">
                    <a:lumMod val="75000"/>
                  </a:schemeClr>
                </a:solidFill>
              </a:rPr>
              <a:t>Způsobilé výdaje vedlejší aktivity (max. 15% czv)</a:t>
            </a:r>
            <a:endParaRPr lang="cs-CZ" sz="2800" dirty="0"/>
          </a:p>
        </p:txBody>
      </p:sp>
      <p:sp>
        <p:nvSpPr>
          <p:cNvPr id="3" name="Zástupný symbol pro obsah 2"/>
          <p:cNvSpPr>
            <a:spLocks noGrp="1"/>
          </p:cNvSpPr>
          <p:nvPr>
            <p:ph idx="1"/>
          </p:nvPr>
        </p:nvSpPr>
        <p:spPr>
          <a:xfrm>
            <a:off x="913774" y="1787612"/>
            <a:ext cx="10363826" cy="4003588"/>
          </a:xfrm>
        </p:spPr>
        <p:txBody>
          <a:bodyPr>
            <a:normAutofit/>
          </a:bodyPr>
          <a:lstStyle/>
          <a:p>
            <a:pPr marL="285750" indent="-285750">
              <a:lnSpc>
                <a:spcPct val="150000"/>
              </a:lnSpc>
            </a:pPr>
            <a:r>
              <a:rPr lang="cs-CZ" cap="none" dirty="0" smtClean="0">
                <a:latin typeface="Arial" panose="020B0604020202020204" pitchFamily="34" charset="0"/>
                <a:cs typeface="Arial" panose="020B0604020202020204" pitchFamily="34" charset="0"/>
              </a:rPr>
              <a:t>Projektová dokumentace </a:t>
            </a:r>
          </a:p>
          <a:p>
            <a:pPr marL="285750" indent="-285750">
              <a:lnSpc>
                <a:spcPct val="150000"/>
              </a:lnSpc>
            </a:pPr>
            <a:r>
              <a:rPr lang="cs-CZ" cap="none" dirty="0" smtClean="0">
                <a:latin typeface="Arial" panose="020B0604020202020204" pitchFamily="34" charset="0"/>
                <a:cs typeface="Arial" panose="020B0604020202020204" pitchFamily="34" charset="0"/>
              </a:rPr>
              <a:t>Nákup pozemků a staveb (nesmí přesáhnout 10% způsobilých výdajů projektu)</a:t>
            </a:r>
          </a:p>
          <a:p>
            <a:pPr marL="285750" indent="-285750">
              <a:lnSpc>
                <a:spcPct val="150000"/>
              </a:lnSpc>
            </a:pPr>
            <a:r>
              <a:rPr lang="cs-CZ" cap="none" dirty="0" smtClean="0">
                <a:latin typeface="Arial" panose="020B0604020202020204" pitchFamily="34" charset="0"/>
                <a:cs typeface="Arial" panose="020B0604020202020204" pitchFamily="34" charset="0"/>
              </a:rPr>
              <a:t>Zabezpečení výstavby (TDI, AD, </a:t>
            </a:r>
            <a:r>
              <a:rPr lang="cs-CZ" cap="none" dirty="0">
                <a:latin typeface="Arial" panose="020B0604020202020204" pitchFamily="34" charset="0"/>
                <a:cs typeface="Arial" panose="020B0604020202020204" pitchFamily="34" charset="0"/>
              </a:rPr>
              <a:t>BOZP, </a:t>
            </a:r>
            <a:r>
              <a:rPr lang="cs-CZ" cap="none" dirty="0" smtClean="0">
                <a:latin typeface="Arial" panose="020B0604020202020204" pitchFamily="34" charset="0"/>
                <a:cs typeface="Arial" panose="020B0604020202020204" pitchFamily="34" charset="0"/>
              </a:rPr>
              <a:t>geodetické práce, výdaje na </a:t>
            </a:r>
            <a:r>
              <a:rPr lang="cs-CZ" cap="none" dirty="0" err="1" smtClean="0">
                <a:latin typeface="Arial" panose="020B0604020202020204" pitchFamily="34" charset="0"/>
                <a:cs typeface="Arial" panose="020B0604020202020204" pitchFamily="34" charset="0"/>
              </a:rPr>
              <a:t>inženýring</a:t>
            </a:r>
            <a:r>
              <a:rPr lang="cs-CZ" cap="none" dirty="0" smtClean="0">
                <a:latin typeface="Arial" panose="020B0604020202020204" pitchFamily="34" charset="0"/>
                <a:cs typeface="Arial" panose="020B0604020202020204" pitchFamily="34" charset="0"/>
              </a:rPr>
              <a:t> projektu)</a:t>
            </a:r>
          </a:p>
          <a:p>
            <a:pPr marL="285750" indent="-285750">
              <a:lnSpc>
                <a:spcPct val="150000"/>
              </a:lnSpc>
            </a:pPr>
            <a:r>
              <a:rPr lang="cs-CZ" cap="none" dirty="0" smtClean="0">
                <a:latin typeface="Arial" panose="020B0604020202020204" pitchFamily="34" charset="0"/>
                <a:cs typeface="Arial" panose="020B0604020202020204" pitchFamily="34" charset="0"/>
              </a:rPr>
              <a:t>Pořízení služeb bezprostředně souvisejících s realizací projektu (Studie proveditelnosti, výdaje na zpracování zadávacích podmínek k zakázkám a organizaci výběrových a zadávacích řízení) </a:t>
            </a:r>
          </a:p>
          <a:p>
            <a:pPr marL="285750" indent="-285750">
              <a:lnSpc>
                <a:spcPct val="150000"/>
              </a:lnSpc>
            </a:pPr>
            <a:r>
              <a:rPr lang="cs-CZ" cap="none" dirty="0" smtClean="0">
                <a:latin typeface="Arial" panose="020B0604020202020204" pitchFamily="34" charset="0"/>
                <a:cs typeface="Arial" panose="020B0604020202020204" pitchFamily="34" charset="0"/>
              </a:rPr>
              <a:t>Povinná publicita</a:t>
            </a:r>
          </a:p>
          <a:p>
            <a:pPr marL="285750" indent="-285750">
              <a:lnSpc>
                <a:spcPct val="150000"/>
              </a:lnSpc>
            </a:pPr>
            <a:r>
              <a:rPr lang="cs-CZ" cap="none" dirty="0" smtClean="0">
                <a:latin typeface="Arial" panose="020B0604020202020204" pitchFamily="34" charset="0"/>
                <a:cs typeface="Arial" panose="020B0604020202020204" pitchFamily="34" charset="0"/>
              </a:rPr>
              <a:t>DPH</a:t>
            </a:r>
          </a:p>
          <a:p>
            <a:endParaRPr lang="cs-CZ" dirty="0"/>
          </a:p>
        </p:txBody>
      </p:sp>
    </p:spTree>
    <p:extLst>
      <p:ext uri="{BB962C8B-B14F-4D97-AF65-F5344CB8AC3E}">
        <p14:creationId xmlns:p14="http://schemas.microsoft.com/office/powerpoint/2010/main" val="19949012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smtClean="0">
                <a:solidFill>
                  <a:schemeClr val="accent1">
                    <a:lumMod val="75000"/>
                  </a:schemeClr>
                </a:solidFill>
              </a:rPr>
              <a:t>Nezpůsobilé výdaje - výběr</a:t>
            </a:r>
            <a:endParaRPr lang="cs-CZ" sz="2800" dirty="0">
              <a:solidFill>
                <a:schemeClr val="accent1">
                  <a:lumMod val="75000"/>
                </a:schemeClr>
              </a:solidFill>
            </a:endParaRPr>
          </a:p>
        </p:txBody>
      </p:sp>
      <p:sp>
        <p:nvSpPr>
          <p:cNvPr id="3" name="Zástupný symbol pro obsah 2"/>
          <p:cNvSpPr>
            <a:spLocks noGrp="1"/>
          </p:cNvSpPr>
          <p:nvPr>
            <p:ph idx="1"/>
          </p:nvPr>
        </p:nvSpPr>
        <p:spPr>
          <a:xfrm>
            <a:off x="955815" y="1270000"/>
            <a:ext cx="10363826" cy="3805880"/>
          </a:xfrm>
        </p:spPr>
        <p:txBody>
          <a:bodyPr>
            <a:normAutofit fontScale="92500" lnSpcReduction="10000"/>
          </a:bodyPr>
          <a:lstStyle/>
          <a:p>
            <a:pPr>
              <a:lnSpc>
                <a:spcPct val="150000"/>
              </a:lnSpc>
            </a:pPr>
            <a:r>
              <a:rPr lang="cs-CZ" cap="none" dirty="0" smtClean="0">
                <a:latin typeface="Arial" panose="020B0604020202020204" pitchFamily="34" charset="0"/>
                <a:cs typeface="Arial" panose="020B0604020202020204" pitchFamily="34" charset="0"/>
              </a:rPr>
              <a:t>výdaje na výstavbu, rekonstrukci nebo modernizaci, údržbu nebo opravu silnic a místních komunikací,</a:t>
            </a:r>
          </a:p>
          <a:p>
            <a:pPr>
              <a:lnSpc>
                <a:spcPct val="150000"/>
              </a:lnSpc>
            </a:pPr>
            <a:r>
              <a:rPr lang="cs-CZ" cap="none" dirty="0" smtClean="0">
                <a:latin typeface="Arial" panose="020B0604020202020204" pitchFamily="34" charset="0"/>
                <a:cs typeface="Arial" panose="020B0604020202020204" pitchFamily="34" charset="0"/>
              </a:rPr>
              <a:t>výdaje na běžnou údržbu, souvislou údržbu a opravu pozemních komunikací včetně chodníků,</a:t>
            </a:r>
          </a:p>
          <a:p>
            <a:pPr>
              <a:lnSpc>
                <a:spcPct val="150000"/>
              </a:lnSpc>
            </a:pPr>
            <a:r>
              <a:rPr lang="cs-CZ" cap="none" dirty="0" smtClean="0">
                <a:latin typeface="Arial" panose="020B0604020202020204" pitchFamily="34" charset="0"/>
                <a:cs typeface="Arial" panose="020B0604020202020204" pitchFamily="34" charset="0"/>
              </a:rPr>
              <a:t>výdaje na realizaci nástupišť, přístřešků a čekáren železničních zastávek a zastávek vodní dopravy,</a:t>
            </a:r>
          </a:p>
          <a:p>
            <a:pPr>
              <a:lnSpc>
                <a:spcPct val="150000"/>
              </a:lnSpc>
            </a:pPr>
            <a:r>
              <a:rPr lang="cs-CZ" cap="none" dirty="0" smtClean="0">
                <a:latin typeface="Arial" panose="020B0604020202020204" pitchFamily="34" charset="0"/>
                <a:cs typeface="Arial" panose="020B0604020202020204" pitchFamily="34" charset="0"/>
              </a:rPr>
              <a:t>výdaje na bezbariérové úpravy vstupů do budov,</a:t>
            </a:r>
          </a:p>
          <a:p>
            <a:pPr>
              <a:lnSpc>
                <a:spcPct val="150000"/>
              </a:lnSpc>
            </a:pPr>
            <a:r>
              <a:rPr lang="cs-CZ" cap="none" dirty="0" smtClean="0">
                <a:latin typeface="Arial" panose="020B0604020202020204" pitchFamily="34" charset="0"/>
                <a:cs typeface="Arial" panose="020B0604020202020204" pitchFamily="34" charset="0"/>
              </a:rPr>
              <a:t>výdaje na realizaci parkovišť pro automobily,</a:t>
            </a:r>
          </a:p>
          <a:p>
            <a:pPr>
              <a:lnSpc>
                <a:spcPct val="150000"/>
              </a:lnSpc>
            </a:pPr>
            <a:r>
              <a:rPr lang="cs-CZ" cap="none" dirty="0">
                <a:latin typeface="Arial" panose="020B0604020202020204" pitchFamily="34" charset="0"/>
                <a:cs typeface="Arial" panose="020B0604020202020204" pitchFamily="34" charset="0"/>
              </a:rPr>
              <a:t>v</a:t>
            </a:r>
            <a:r>
              <a:rPr lang="cs-CZ" cap="none" dirty="0" smtClean="0">
                <a:latin typeface="Arial" panose="020B0604020202020204" pitchFamily="34" charset="0"/>
                <a:cs typeface="Arial" panose="020B0604020202020204" pitchFamily="34" charset="0"/>
              </a:rPr>
              <a:t>ýdaje na přípravu a zpracování žádosti o podporu, s výjimkou zpracování studie proveditelnosti, výdaje spojené s řízením a administrací projektu</a:t>
            </a:r>
          </a:p>
          <a:p>
            <a:pPr>
              <a:lnSpc>
                <a:spcPct val="150000"/>
              </a:lnSpc>
            </a:pPr>
            <a:r>
              <a:rPr lang="cs-CZ" cap="none" dirty="0" smtClean="0">
                <a:latin typeface="Arial" panose="020B0604020202020204" pitchFamily="34" charset="0"/>
                <a:cs typeface="Arial" panose="020B0604020202020204" pitchFamily="34" charset="0"/>
              </a:rPr>
              <a:t>výdaje na zpracování průzkumů, studií a posouzení nesouvisejících s PD</a:t>
            </a:r>
          </a:p>
          <a:p>
            <a:endParaRPr lang="cs-CZ" dirty="0">
              <a:latin typeface="Arial" panose="020B0604020202020204" pitchFamily="34" charset="0"/>
              <a:cs typeface="Arial" panose="020B0604020202020204" pitchFamily="34" charset="0"/>
            </a:endParaRPr>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17705" y="5196991"/>
            <a:ext cx="6371706" cy="1078577"/>
          </a:xfrm>
          <a:prstGeom prst="rect">
            <a:avLst/>
          </a:prstGeom>
          <a:noFill/>
          <a:ln>
            <a:noFill/>
          </a:ln>
        </p:spPr>
      </p:pic>
    </p:spTree>
    <p:extLst>
      <p:ext uri="{BB962C8B-B14F-4D97-AF65-F5344CB8AC3E}">
        <p14:creationId xmlns:p14="http://schemas.microsoft.com/office/powerpoint/2010/main" val="801381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Průběh hodnocení</a:t>
            </a:r>
            <a:endParaRPr lang="cs-CZ" dirty="0"/>
          </a:p>
        </p:txBody>
      </p:sp>
      <p:graphicFrame>
        <p:nvGraphicFramePr>
          <p:cNvPr id="6" name="Zástupný symbol pro obsah 5"/>
          <p:cNvGraphicFramePr>
            <a:graphicFrameLocks noGrp="1"/>
          </p:cNvGraphicFramePr>
          <p:nvPr>
            <p:ph idx="1"/>
            <p:extLst>
              <p:ext uri="{D42A27DB-BD31-4B8C-83A1-F6EECF244321}">
                <p14:modId xmlns:p14="http://schemas.microsoft.com/office/powerpoint/2010/main" val="3498927676"/>
              </p:ext>
            </p:extLst>
          </p:nvPr>
        </p:nvGraphicFramePr>
        <p:xfrm>
          <a:off x="677334" y="1360199"/>
          <a:ext cx="10363200" cy="3424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18964" y="5149186"/>
            <a:ext cx="6371706" cy="1078577"/>
          </a:xfrm>
          <a:prstGeom prst="rect">
            <a:avLst/>
          </a:prstGeom>
          <a:noFill/>
          <a:ln>
            <a:noFill/>
          </a:ln>
        </p:spPr>
      </p:pic>
    </p:spTree>
    <p:extLst>
      <p:ext uri="{BB962C8B-B14F-4D97-AF65-F5344CB8AC3E}">
        <p14:creationId xmlns:p14="http://schemas.microsoft.com/office/powerpoint/2010/main" val="4668099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chemeClr val="accent1">
                    <a:lumMod val="75000"/>
                  </a:schemeClr>
                </a:solidFill>
              </a:rPr>
              <a:t>Formální náležitosti </a:t>
            </a:r>
            <a:r>
              <a:rPr lang="cs-CZ" dirty="0">
                <a:solidFill>
                  <a:schemeClr val="accent1">
                    <a:lumMod val="75000"/>
                  </a:schemeClr>
                </a:solidFill>
              </a:rPr>
              <a:t>a přijatelnost </a:t>
            </a:r>
            <a:endParaRPr lang="cs-CZ" dirty="0"/>
          </a:p>
        </p:txBody>
      </p:sp>
      <p:sp>
        <p:nvSpPr>
          <p:cNvPr id="3" name="Zástupný symbol pro obsah 2"/>
          <p:cNvSpPr>
            <a:spLocks noGrp="1"/>
          </p:cNvSpPr>
          <p:nvPr>
            <p:ph idx="1"/>
          </p:nvPr>
        </p:nvSpPr>
        <p:spPr>
          <a:xfrm>
            <a:off x="913774" y="2367092"/>
            <a:ext cx="8942920" cy="3424107"/>
          </a:xfrm>
        </p:spPr>
        <p:txBody>
          <a:bodyPr>
            <a:normAutofit/>
          </a:bodyPr>
          <a:lstStyle/>
          <a:p>
            <a:r>
              <a:rPr lang="cs-CZ" sz="2000" dirty="0" smtClean="0">
                <a:latin typeface="Arial" panose="020B0604020202020204" pitchFamily="34" charset="0"/>
                <a:cs typeface="Arial" panose="020B0604020202020204" pitchFamily="34" charset="0"/>
              </a:rPr>
              <a:t>Kritéria </a:t>
            </a:r>
            <a:r>
              <a:rPr lang="cs-CZ" sz="2000" dirty="0">
                <a:latin typeface="Arial" panose="020B0604020202020204" pitchFamily="34" charset="0"/>
                <a:cs typeface="Arial" panose="020B0604020202020204" pitchFamily="34" charset="0"/>
              </a:rPr>
              <a:t>hodnocení formálních náležitostí, přijatelnosti a věcné hodnocení projektů v rámci SCLLD SC4.1 Prostějov venkov o.p.s. </a:t>
            </a:r>
            <a:r>
              <a:rPr lang="cs-CZ" sz="2000" dirty="0" smtClean="0">
                <a:latin typeface="Arial" panose="020B0604020202020204" pitchFamily="34" charset="0"/>
                <a:cs typeface="Arial" panose="020B0604020202020204" pitchFamily="34" charset="0"/>
              </a:rPr>
              <a:t>2018-2020 Programový </a:t>
            </a:r>
            <a:r>
              <a:rPr lang="cs-CZ" sz="2000" dirty="0">
                <a:latin typeface="Arial" panose="020B0604020202020204" pitchFamily="34" charset="0"/>
                <a:cs typeface="Arial" panose="020B0604020202020204" pitchFamily="34" charset="0"/>
              </a:rPr>
              <a:t>rámec IROP, verze z </a:t>
            </a:r>
            <a:r>
              <a:rPr lang="cs-CZ" sz="2000" dirty="0" smtClean="0">
                <a:latin typeface="Arial" panose="020B0604020202020204" pitchFamily="34" charset="0"/>
                <a:cs typeface="Arial" panose="020B0604020202020204" pitchFamily="34" charset="0"/>
              </a:rPr>
              <a:t>12.10.2017</a:t>
            </a:r>
          </a:p>
          <a:p>
            <a:r>
              <a:rPr lang="cs-CZ" sz="2000" dirty="0">
                <a:latin typeface="Arial" panose="020B0604020202020204" pitchFamily="34" charset="0"/>
                <a:cs typeface="Arial" panose="020B0604020202020204" pitchFamily="34" charset="0"/>
                <a:hlinkClick r:id="rId2"/>
              </a:rPr>
              <a:t>http://www.maspvvenkov.cz/sclld/p-ramec-irop/vyzvy-irop-2018</a:t>
            </a:r>
            <a:r>
              <a:rPr lang="cs-CZ" sz="2000" dirty="0" smtClean="0">
                <a:latin typeface="Arial" panose="020B0604020202020204" pitchFamily="34" charset="0"/>
                <a:cs typeface="Arial" panose="020B0604020202020204" pitchFamily="34" charset="0"/>
                <a:hlinkClick r:id="rId2"/>
              </a:rPr>
              <a:t>/</a:t>
            </a:r>
            <a:endParaRPr lang="cs-CZ" sz="2000" dirty="0" smtClean="0">
              <a:latin typeface="Arial" panose="020B0604020202020204" pitchFamily="34" charset="0"/>
              <a:cs typeface="Arial" panose="020B0604020202020204" pitchFamily="34" charset="0"/>
            </a:endParaRPr>
          </a:p>
          <a:p>
            <a:endParaRPr lang="cs-CZ" sz="2000" dirty="0">
              <a:latin typeface="Arial" panose="020B0604020202020204" pitchFamily="34" charset="0"/>
              <a:cs typeface="Arial" panose="020B0604020202020204" pitchFamily="34" charset="0"/>
            </a:endParaRPr>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6673" y="5149186"/>
            <a:ext cx="6371706" cy="1078577"/>
          </a:xfrm>
          <a:prstGeom prst="rect">
            <a:avLst/>
          </a:prstGeom>
          <a:noFill/>
          <a:ln>
            <a:noFill/>
          </a:ln>
        </p:spPr>
      </p:pic>
    </p:spTree>
    <p:extLst>
      <p:ext uri="{BB962C8B-B14F-4D97-AF65-F5344CB8AC3E}">
        <p14:creationId xmlns:p14="http://schemas.microsoft.com/office/powerpoint/2010/main" val="41355788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215153" y="282388"/>
            <a:ext cx="9372600" cy="537883"/>
          </a:xfrm>
        </p:spPr>
        <p:txBody>
          <a:bodyPr>
            <a:noAutofit/>
          </a:bodyPr>
          <a:lstStyle/>
          <a:p>
            <a:r>
              <a:rPr lang="cs-CZ" sz="2200" dirty="0"/>
              <a:t>2.3 Věcné hodnocení – O1 Doprava a bezpečnost – B) Bezpečnost dopravy</a:t>
            </a:r>
          </a:p>
        </p:txBody>
      </p:sp>
      <p:graphicFrame>
        <p:nvGraphicFramePr>
          <p:cNvPr id="7" name="Zástupný symbol pro obsah 6"/>
          <p:cNvGraphicFramePr>
            <a:graphicFrameLocks noGrp="1"/>
          </p:cNvGraphicFramePr>
          <p:nvPr>
            <p:ph idx="1"/>
            <p:extLst>
              <p:ext uri="{D42A27DB-BD31-4B8C-83A1-F6EECF244321}">
                <p14:modId xmlns:p14="http://schemas.microsoft.com/office/powerpoint/2010/main" val="179567907"/>
              </p:ext>
            </p:extLst>
          </p:nvPr>
        </p:nvGraphicFramePr>
        <p:xfrm>
          <a:off x="328237" y="820271"/>
          <a:ext cx="11276574" cy="5782234"/>
        </p:xfrm>
        <a:graphic>
          <a:graphicData uri="http://schemas.openxmlformats.org/drawingml/2006/table">
            <a:tbl>
              <a:tblPr firstRow="1" bandRow="1">
                <a:tableStyleId>{5C22544A-7EE6-4342-B048-85BDC9FD1C3A}</a:tableStyleId>
              </a:tblPr>
              <a:tblGrid>
                <a:gridCol w="779353"/>
                <a:gridCol w="3177006"/>
                <a:gridCol w="4501071"/>
                <a:gridCol w="2819144"/>
              </a:tblGrid>
              <a:tr h="712304">
                <a:tc>
                  <a:txBody>
                    <a:bodyPr/>
                    <a:lstStyle/>
                    <a:p>
                      <a:r>
                        <a:rPr lang="cs-CZ" sz="1600" dirty="0" smtClean="0">
                          <a:latin typeface="Arial" panose="020B0604020202020204" pitchFamily="34" charset="0"/>
                          <a:cs typeface="Arial" panose="020B0604020202020204" pitchFamily="34" charset="0"/>
                        </a:rPr>
                        <a:t>Číslo</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Kritérium věcného hodnocení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Hodnocení (bodovací kritéria)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Zdroj informací </a:t>
                      </a:r>
                      <a:endParaRPr lang="cs-CZ" sz="1600" dirty="0">
                        <a:latin typeface="Arial" panose="020B0604020202020204" pitchFamily="34" charset="0"/>
                        <a:cs typeface="Arial" panose="020B0604020202020204" pitchFamily="34" charset="0"/>
                      </a:endParaRPr>
                    </a:p>
                  </a:txBody>
                  <a:tcPr/>
                </a:tc>
              </a:tr>
              <a:tr h="1298908">
                <a:tc>
                  <a:txBody>
                    <a:bodyPr/>
                    <a:lstStyle/>
                    <a:p>
                      <a:r>
                        <a:rPr lang="cs-CZ" sz="1600" dirty="0" smtClean="0">
                          <a:latin typeface="Arial" panose="020B0604020202020204" pitchFamily="34" charset="0"/>
                          <a:cs typeface="Arial" panose="020B0604020202020204" pitchFamily="34" charset="0"/>
                        </a:rPr>
                        <a:t>K1</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Projekt zajišťuje bezbariérový přístup k zastávkám veřejné hromadné dopravy.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5 bodů - Projekt zajišťuje přístup k 1 a více zastávkám veřejné dopravy. </a:t>
                      </a:r>
                    </a:p>
                    <a:p>
                      <a:r>
                        <a:rPr lang="cs-CZ" sz="1600" dirty="0" smtClean="0">
                          <a:latin typeface="Arial" panose="020B0604020202020204" pitchFamily="34" charset="0"/>
                          <a:cs typeface="Arial" panose="020B0604020202020204" pitchFamily="34" charset="0"/>
                        </a:rPr>
                        <a:t>0 bodů - Projekt nezajišťuje přístup k zastávce veřejné dopravy.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Žádost a studie proveditelnosti projektová dokumentace</a:t>
                      </a:r>
                      <a:endParaRPr lang="cs-CZ" sz="1600" dirty="0">
                        <a:latin typeface="Arial" panose="020B0604020202020204" pitchFamily="34" charset="0"/>
                        <a:cs typeface="Arial" panose="020B0604020202020204" pitchFamily="34" charset="0"/>
                      </a:endParaRPr>
                    </a:p>
                  </a:txBody>
                  <a:tcPr/>
                </a:tc>
              </a:tr>
              <a:tr h="1885511">
                <a:tc>
                  <a:txBody>
                    <a:bodyPr/>
                    <a:lstStyle/>
                    <a:p>
                      <a:r>
                        <a:rPr lang="cs-CZ" sz="1600" dirty="0" smtClean="0">
                          <a:latin typeface="Arial" panose="020B0604020202020204" pitchFamily="34" charset="0"/>
                          <a:cs typeface="Arial" panose="020B0604020202020204" pitchFamily="34" charset="0"/>
                        </a:rPr>
                        <a:t>K2</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Počet obyvatel obce, ve kterém se daný projekt realizuje.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10 bodů – Obec, na jejímž území je projekt realizován, má méně než 1 000 obyvatel </a:t>
                      </a:r>
                    </a:p>
                    <a:p>
                      <a:r>
                        <a:rPr lang="cs-CZ" sz="1600" dirty="0" smtClean="0">
                          <a:latin typeface="Arial" panose="020B0604020202020204" pitchFamily="34" charset="0"/>
                          <a:cs typeface="Arial" panose="020B0604020202020204" pitchFamily="34" charset="0"/>
                        </a:rPr>
                        <a:t>5 bodů – Obec, na jejímž území je projekt realizován, má 1 001 - 2500 obyvatel </a:t>
                      </a:r>
                    </a:p>
                    <a:p>
                      <a:r>
                        <a:rPr lang="cs-CZ" sz="1600" dirty="0" smtClean="0">
                          <a:latin typeface="Arial" panose="020B0604020202020204" pitchFamily="34" charset="0"/>
                          <a:cs typeface="Arial" panose="020B0604020202020204" pitchFamily="34" charset="0"/>
                        </a:rPr>
                        <a:t>0 bodů – Obec, na jejímž území je projekt realizován, má nad 2500 obyvatel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Žádost a studie proveditelnosti </a:t>
                      </a:r>
                      <a:endParaRPr lang="cs-CZ" sz="1600" dirty="0">
                        <a:latin typeface="Arial" panose="020B0604020202020204" pitchFamily="34" charset="0"/>
                        <a:cs typeface="Arial" panose="020B0604020202020204" pitchFamily="34" charset="0"/>
                      </a:endParaRPr>
                    </a:p>
                  </a:txBody>
                  <a:tcPr/>
                </a:tc>
              </a:tr>
              <a:tr h="1885511">
                <a:tc>
                  <a:txBody>
                    <a:bodyPr/>
                    <a:lstStyle/>
                    <a:p>
                      <a:r>
                        <a:rPr lang="cs-CZ" sz="1600" dirty="0" smtClean="0">
                          <a:latin typeface="Arial" panose="020B0604020202020204" pitchFamily="34" charset="0"/>
                          <a:cs typeface="Arial" panose="020B0604020202020204" pitchFamily="34" charset="0"/>
                        </a:rPr>
                        <a:t>K3</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Finanční náročnost projektu.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10 bodů - Celkové způsobilé výdaje činí max. 1 000 000,00 Kč </a:t>
                      </a:r>
                    </a:p>
                    <a:p>
                      <a:r>
                        <a:rPr lang="cs-CZ" sz="1600" dirty="0" smtClean="0">
                          <a:latin typeface="Arial" panose="020B0604020202020204" pitchFamily="34" charset="0"/>
                          <a:cs typeface="Arial" panose="020B0604020202020204" pitchFamily="34" charset="0"/>
                        </a:rPr>
                        <a:t>5 bodů - Celkové způsobilé výdaje jsou v rozsahu 1 000 000,01 - 3 000 000,00 Kč </a:t>
                      </a:r>
                    </a:p>
                    <a:p>
                      <a:r>
                        <a:rPr lang="cs-CZ" sz="1600" dirty="0" smtClean="0">
                          <a:latin typeface="Arial" panose="020B0604020202020204" pitchFamily="34" charset="0"/>
                          <a:cs typeface="Arial" panose="020B0604020202020204" pitchFamily="34" charset="0"/>
                        </a:rPr>
                        <a:t>0 bodů Celkové způsobilé výdaje jsou více než 3 000 000,01 Kč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Žádost a studie proveditelnosti </a:t>
                      </a:r>
                      <a:endParaRPr lang="cs-CZ" sz="16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15997086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215153" y="282388"/>
            <a:ext cx="9372600" cy="537883"/>
          </a:xfrm>
        </p:spPr>
        <p:txBody>
          <a:bodyPr>
            <a:noAutofit/>
          </a:bodyPr>
          <a:lstStyle/>
          <a:p>
            <a:r>
              <a:rPr lang="cs-CZ" sz="2200" dirty="0"/>
              <a:t>2.3 Věcné hodnocení – O1 Doprava a bezpečnost – B) Bezpečnost dopravy</a:t>
            </a:r>
          </a:p>
        </p:txBody>
      </p:sp>
      <p:graphicFrame>
        <p:nvGraphicFramePr>
          <p:cNvPr id="7" name="Zástupný symbol pro obsah 6"/>
          <p:cNvGraphicFramePr>
            <a:graphicFrameLocks noGrp="1"/>
          </p:cNvGraphicFramePr>
          <p:nvPr>
            <p:ph idx="1"/>
            <p:extLst>
              <p:ext uri="{D42A27DB-BD31-4B8C-83A1-F6EECF244321}">
                <p14:modId xmlns:p14="http://schemas.microsoft.com/office/powerpoint/2010/main" val="4247445124"/>
              </p:ext>
            </p:extLst>
          </p:nvPr>
        </p:nvGraphicFramePr>
        <p:xfrm>
          <a:off x="328239" y="820271"/>
          <a:ext cx="11343808" cy="5818676"/>
        </p:xfrm>
        <a:graphic>
          <a:graphicData uri="http://schemas.openxmlformats.org/drawingml/2006/table">
            <a:tbl>
              <a:tblPr firstRow="1" bandRow="1">
                <a:tableStyleId>{5C22544A-7EE6-4342-B048-85BDC9FD1C3A}</a:tableStyleId>
              </a:tblPr>
              <a:tblGrid>
                <a:gridCol w="783999"/>
                <a:gridCol w="3195948"/>
                <a:gridCol w="4527908"/>
                <a:gridCol w="2835953"/>
              </a:tblGrid>
              <a:tr h="402167">
                <a:tc>
                  <a:txBody>
                    <a:bodyPr/>
                    <a:lstStyle/>
                    <a:p>
                      <a:r>
                        <a:rPr lang="cs-CZ" sz="1600" dirty="0" smtClean="0">
                          <a:latin typeface="Arial" panose="020B0604020202020204" pitchFamily="34" charset="0"/>
                          <a:cs typeface="Arial" panose="020B0604020202020204" pitchFamily="34" charset="0"/>
                        </a:rPr>
                        <a:t>Číslo</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Kritérium věcného hodnocení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Hodnocení (bodovací kritéria)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Zdroj informací </a:t>
                      </a:r>
                      <a:endParaRPr lang="cs-CZ" sz="1600" dirty="0">
                        <a:latin typeface="Arial" panose="020B0604020202020204" pitchFamily="34" charset="0"/>
                        <a:cs typeface="Arial" panose="020B0604020202020204" pitchFamily="34" charset="0"/>
                      </a:endParaRPr>
                    </a:p>
                  </a:txBody>
                  <a:tcPr/>
                </a:tc>
              </a:tr>
              <a:tr h="2506845">
                <a:tc>
                  <a:txBody>
                    <a:bodyPr/>
                    <a:lstStyle/>
                    <a:p>
                      <a:r>
                        <a:rPr lang="cs-CZ" sz="1600" dirty="0" smtClean="0">
                          <a:latin typeface="Arial" panose="020B0604020202020204" pitchFamily="34" charset="0"/>
                          <a:cs typeface="Arial" panose="020B0604020202020204" pitchFamily="34" charset="0"/>
                        </a:rPr>
                        <a:t>K4</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Projekt přispěje ke svedení pěších z pozemní komunikace v délce alespoň 50% délky chodníku, který je předmětem projektu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15 bodů – projekt přispěje ke svedení pěších ze silnice II. třídy a vyšší třídy (silnice I. třídy jsou označeny dopravní značkou s jednociferným nebo dvojciferným číslem v modrém poli, silnice II. třídy se označují dopravní značkou s trojciferným číslem v modrém poli) </a:t>
                      </a:r>
                    </a:p>
                    <a:p>
                      <a:r>
                        <a:rPr lang="cs-CZ" sz="1600" dirty="0" smtClean="0">
                          <a:latin typeface="Arial" panose="020B0604020202020204" pitchFamily="34" charset="0"/>
                          <a:cs typeface="Arial" panose="020B0604020202020204" pitchFamily="34" charset="0"/>
                        </a:rPr>
                        <a:t>10 bodů – projekt přispěje ke svedení pěších ze silnice III. třídy a místních komunikací </a:t>
                      </a:r>
                    </a:p>
                    <a:p>
                      <a:r>
                        <a:rPr lang="cs-CZ" sz="1600" dirty="0" smtClean="0">
                          <a:latin typeface="Arial" panose="020B0604020202020204" pitchFamily="34" charset="0"/>
                          <a:cs typeface="Arial" panose="020B0604020202020204" pitchFamily="34" charset="0"/>
                        </a:rPr>
                        <a:t>0 bodů – projekt nepřispívá ke svedení pěších z pozemní komunikace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Žádost a studie proveditelnosti projektová dokumentace</a:t>
                      </a:r>
                      <a:endParaRPr lang="cs-CZ" sz="1600" dirty="0">
                        <a:latin typeface="Arial" panose="020B0604020202020204" pitchFamily="34" charset="0"/>
                        <a:cs typeface="Arial" panose="020B0604020202020204" pitchFamily="34" charset="0"/>
                      </a:endParaRPr>
                    </a:p>
                  </a:txBody>
                  <a:tcPr/>
                </a:tc>
              </a:tr>
              <a:tr h="1709212">
                <a:tc>
                  <a:txBody>
                    <a:bodyPr/>
                    <a:lstStyle/>
                    <a:p>
                      <a:r>
                        <a:rPr lang="cs-CZ" sz="1600" dirty="0" smtClean="0">
                          <a:latin typeface="Arial" panose="020B0604020202020204" pitchFamily="34" charset="0"/>
                          <a:cs typeface="Arial" panose="020B0604020202020204" pitchFamily="34" charset="0"/>
                        </a:rPr>
                        <a:t>K5</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Projekt zajišťuje přístup k přechodům pro chodce nebo místům pro přecházení</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10 bodů - Projekt zajišťuje přístup ke 2 a více přechodům nebo místům pro přecházení. </a:t>
                      </a:r>
                    </a:p>
                    <a:p>
                      <a:r>
                        <a:rPr lang="cs-CZ" sz="1600" dirty="0" smtClean="0">
                          <a:latin typeface="Arial" panose="020B0604020202020204" pitchFamily="34" charset="0"/>
                          <a:cs typeface="Arial" panose="020B0604020202020204" pitchFamily="34" charset="0"/>
                        </a:rPr>
                        <a:t>5 body - Projekt zajišťuje přístup k 1 přechodu nebo místu pro přecházení. </a:t>
                      </a:r>
                    </a:p>
                    <a:p>
                      <a:r>
                        <a:rPr lang="cs-CZ" sz="1600" dirty="0" smtClean="0">
                          <a:latin typeface="Arial" panose="020B0604020202020204" pitchFamily="34" charset="0"/>
                          <a:cs typeface="Arial" panose="020B0604020202020204" pitchFamily="34" charset="0"/>
                        </a:rPr>
                        <a:t>0 bodů - Projekt nezajišťuje přístup k přechodu nebo místu pro přecházení</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Žádost a studie proveditelnosti projektová dokumentace</a:t>
                      </a:r>
                      <a:endParaRPr lang="cs-CZ" sz="1600" dirty="0">
                        <a:latin typeface="Arial" panose="020B0604020202020204" pitchFamily="34" charset="0"/>
                        <a:cs typeface="Arial" panose="020B0604020202020204" pitchFamily="34" charset="0"/>
                      </a:endParaRPr>
                    </a:p>
                  </a:txBody>
                  <a:tcPr/>
                </a:tc>
              </a:tr>
              <a:tr h="1177457">
                <a:tc>
                  <a:txBody>
                    <a:bodyPr/>
                    <a:lstStyle/>
                    <a:p>
                      <a:r>
                        <a:rPr lang="cs-CZ" sz="1600" dirty="0" smtClean="0">
                          <a:latin typeface="Arial" panose="020B0604020202020204" pitchFamily="34" charset="0"/>
                          <a:cs typeface="Arial" panose="020B0604020202020204" pitchFamily="34" charset="0"/>
                        </a:rPr>
                        <a:t>K6</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Součástí projektu jsou úpravy venkovního prostranství spojené s výsadbou zeleně (stromy a keře).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5 bodů - Projekt zahrnuje úpravy venkovního prostranství spojené s výsadbou stromů a keřů </a:t>
                      </a:r>
                    </a:p>
                    <a:p>
                      <a:r>
                        <a:rPr lang="cs-CZ" sz="1600" dirty="0" smtClean="0">
                          <a:latin typeface="Arial" panose="020B0604020202020204" pitchFamily="34" charset="0"/>
                          <a:cs typeface="Arial" panose="020B0604020202020204" pitchFamily="34" charset="0"/>
                        </a:rPr>
                        <a:t>0 bodů - Projekt nezahrnuje úpravy venkovního prostranství spojené s výsadbou stromů a keřů </a:t>
                      </a:r>
                      <a:endParaRPr lang="cs-CZ" sz="1600" dirty="0">
                        <a:latin typeface="Arial" panose="020B0604020202020204" pitchFamily="34" charset="0"/>
                        <a:cs typeface="Arial" panose="020B0604020202020204" pitchFamily="34" charset="0"/>
                      </a:endParaRPr>
                    </a:p>
                  </a:txBody>
                  <a:tcPr/>
                </a:tc>
                <a:tc>
                  <a:txBody>
                    <a:bodyPr/>
                    <a:lstStyle/>
                    <a:p>
                      <a:r>
                        <a:rPr lang="cs-CZ" sz="1600" dirty="0" smtClean="0">
                          <a:latin typeface="Arial" panose="020B0604020202020204" pitchFamily="34" charset="0"/>
                          <a:cs typeface="Arial" panose="020B0604020202020204" pitchFamily="34" charset="0"/>
                        </a:rPr>
                        <a:t>Žádost a studie proveditelnosti </a:t>
                      </a:r>
                      <a:endParaRPr lang="cs-CZ" sz="16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16253754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smtClean="0">
                <a:solidFill>
                  <a:schemeClr val="accent1">
                    <a:lumMod val="75000"/>
                  </a:schemeClr>
                </a:solidFill>
              </a:rPr>
              <a:t>Závěrečné informace</a:t>
            </a:r>
            <a:endParaRPr lang="cs-CZ" sz="2800" dirty="0">
              <a:solidFill>
                <a:schemeClr val="accent1">
                  <a:lumMod val="75000"/>
                </a:schemeClr>
              </a:solidFill>
            </a:endParaRPr>
          </a:p>
        </p:txBody>
      </p:sp>
      <p:sp>
        <p:nvSpPr>
          <p:cNvPr id="3" name="Zástupný symbol pro obsah 2"/>
          <p:cNvSpPr>
            <a:spLocks noGrp="1"/>
          </p:cNvSpPr>
          <p:nvPr>
            <p:ph idx="1"/>
          </p:nvPr>
        </p:nvSpPr>
        <p:spPr/>
        <p:txBody>
          <a:bodyPr/>
          <a:lstStyle/>
          <a:p>
            <a:r>
              <a:rPr lang="cs-CZ" cap="none" dirty="0" smtClean="0">
                <a:latin typeface="Arial" panose="020B0604020202020204" pitchFamily="34" charset="0"/>
                <a:cs typeface="Arial" panose="020B0604020202020204" pitchFamily="34" charset="0"/>
              </a:rPr>
              <a:t>Minimální počet bodů ve věcném hodnocení pro postup – </a:t>
            </a:r>
            <a:r>
              <a:rPr lang="cs-CZ" dirty="0" smtClean="0">
                <a:latin typeface="Arial" panose="020B0604020202020204" pitchFamily="34" charset="0"/>
                <a:cs typeface="Arial" panose="020B0604020202020204" pitchFamily="34" charset="0"/>
              </a:rPr>
              <a:t>29</a:t>
            </a:r>
            <a:endParaRPr lang="cs-CZ" cap="none" dirty="0" smtClean="0">
              <a:latin typeface="Arial" panose="020B0604020202020204" pitchFamily="34" charset="0"/>
              <a:cs typeface="Arial" panose="020B0604020202020204" pitchFamily="34" charset="0"/>
            </a:endParaRPr>
          </a:p>
          <a:p>
            <a:r>
              <a:rPr lang="cs-CZ" cap="none" dirty="0" smtClean="0">
                <a:latin typeface="Arial" panose="020B0604020202020204" pitchFamily="34" charset="0"/>
                <a:cs typeface="Arial" panose="020B0604020202020204" pitchFamily="34" charset="0"/>
              </a:rPr>
              <a:t>Maximální možný počet bodů ve věcném hodnocení – </a:t>
            </a:r>
            <a:r>
              <a:rPr lang="cs-CZ" dirty="0" smtClean="0">
                <a:latin typeface="Arial" panose="020B0604020202020204" pitchFamily="34" charset="0"/>
                <a:cs typeface="Arial" panose="020B0604020202020204" pitchFamily="34" charset="0"/>
              </a:rPr>
              <a:t>55</a:t>
            </a:r>
            <a:endParaRPr lang="cs-CZ" cap="none" dirty="0" smtClean="0">
              <a:latin typeface="Arial" panose="020B0604020202020204" pitchFamily="34" charset="0"/>
              <a:cs typeface="Arial" panose="020B0604020202020204" pitchFamily="34" charset="0"/>
            </a:endParaRPr>
          </a:p>
          <a:p>
            <a:endParaRPr lang="cs-CZ" cap="none" dirty="0" smtClean="0">
              <a:latin typeface="Arial" panose="020B0604020202020204" pitchFamily="34" charset="0"/>
              <a:cs typeface="Arial" panose="020B0604020202020204" pitchFamily="34" charset="0"/>
            </a:endParaRPr>
          </a:p>
          <a:p>
            <a:r>
              <a:rPr lang="cs-CZ" cap="none" dirty="0" smtClean="0">
                <a:latin typeface="Arial" panose="020B0604020202020204" pitchFamily="34" charset="0"/>
                <a:cs typeface="Arial" panose="020B0604020202020204" pitchFamily="34" charset="0"/>
              </a:rPr>
              <a:t>Indikátory: 7 50 01 počet realizací vedoucích ke zvýšení bezpečnosti v dopravě</a:t>
            </a:r>
            <a:endParaRPr lang="cs-CZ" cap="none" dirty="0">
              <a:latin typeface="Arial" panose="020B0604020202020204" pitchFamily="34" charset="0"/>
              <a:cs typeface="Arial" panose="020B0604020202020204" pitchFamily="34" charset="0"/>
            </a:endParaRPr>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2091" y="4549451"/>
            <a:ext cx="6371706" cy="1078577"/>
          </a:xfrm>
          <a:prstGeom prst="rect">
            <a:avLst/>
          </a:prstGeom>
          <a:noFill/>
          <a:ln>
            <a:noFill/>
          </a:ln>
        </p:spPr>
      </p:pic>
    </p:spTree>
    <p:extLst>
      <p:ext uri="{BB962C8B-B14F-4D97-AF65-F5344CB8AC3E}">
        <p14:creationId xmlns:p14="http://schemas.microsoft.com/office/powerpoint/2010/main" val="14657690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smtClean="0"/>
              <a:t>5.výzva </a:t>
            </a:r>
            <a:r>
              <a:rPr lang="cs-CZ" sz="2800" dirty="0"/>
              <a:t>MAS Prostějov venkov–IROP–Bezpečnost dopravy-I.</a:t>
            </a:r>
            <a:endParaRPr lang="cs-CZ" sz="2800" dirty="0">
              <a:solidFill>
                <a:schemeClr val="accent1">
                  <a:lumMod val="75000"/>
                </a:schemeClr>
              </a:solidFill>
            </a:endParaRPr>
          </a:p>
        </p:txBody>
      </p:sp>
      <p:sp>
        <p:nvSpPr>
          <p:cNvPr id="3" name="Zástupný symbol pro obsah 2"/>
          <p:cNvSpPr>
            <a:spLocks noGrp="1"/>
          </p:cNvSpPr>
          <p:nvPr>
            <p:ph idx="1"/>
          </p:nvPr>
        </p:nvSpPr>
        <p:spPr>
          <a:xfrm>
            <a:off x="913774" y="1815353"/>
            <a:ext cx="10363826" cy="4217893"/>
          </a:xfrm>
        </p:spPr>
        <p:txBody>
          <a:bodyPr>
            <a:normAutofit/>
          </a:bodyPr>
          <a:lstStyle/>
          <a:p>
            <a:r>
              <a:rPr lang="cs-CZ" sz="2000" cap="none" dirty="0">
                <a:latin typeface="Arial" panose="020B0604020202020204" pitchFamily="34" charset="0"/>
                <a:cs typeface="Arial" panose="020B0604020202020204" pitchFamily="34" charset="0"/>
              </a:rPr>
              <a:t>V</a:t>
            </a:r>
            <a:r>
              <a:rPr lang="cs-CZ" sz="2000" cap="none" dirty="0" smtClean="0">
                <a:latin typeface="Arial" panose="020B0604020202020204" pitchFamily="34" charset="0"/>
                <a:cs typeface="Arial" panose="020B0604020202020204" pitchFamily="34" charset="0"/>
              </a:rPr>
              <a:t>azba na výzvu č.53 </a:t>
            </a:r>
            <a:r>
              <a:rPr lang="cs-CZ" sz="2000" dirty="0" smtClean="0">
                <a:latin typeface="Arial" panose="020B0604020202020204" pitchFamily="34" charset="0"/>
                <a:cs typeface="Arial" panose="020B0604020202020204" pitchFamily="34" charset="0"/>
              </a:rPr>
              <a:t>„</a:t>
            </a:r>
            <a:r>
              <a:rPr lang="cs-CZ" sz="2000" cap="none" dirty="0">
                <a:latin typeface="Arial" panose="020B0604020202020204" pitchFamily="34" charset="0"/>
                <a:cs typeface="Arial" panose="020B0604020202020204" pitchFamily="34" charset="0"/>
              </a:rPr>
              <a:t>U</a:t>
            </a:r>
            <a:r>
              <a:rPr lang="cs-CZ" sz="2000" cap="none" dirty="0" smtClean="0">
                <a:latin typeface="Arial" panose="020B0604020202020204" pitchFamily="34" charset="0"/>
                <a:cs typeface="Arial" panose="020B0604020202020204" pitchFamily="34" charset="0"/>
              </a:rPr>
              <a:t>držitelná doprava – integrované projekty CLLD“</a:t>
            </a:r>
          </a:p>
          <a:p>
            <a:r>
              <a:rPr lang="cs-CZ" sz="2000" dirty="0"/>
              <a:t>Datum a čas vyhlášení výzvy MAS </a:t>
            </a:r>
            <a:r>
              <a:rPr lang="cs-CZ" sz="2000" dirty="0" smtClean="0"/>
              <a:t>15.12.2017 </a:t>
            </a:r>
            <a:r>
              <a:rPr lang="cs-CZ" sz="2000" dirty="0"/>
              <a:t>12:00</a:t>
            </a:r>
            <a:endParaRPr lang="cs-CZ" sz="2000" dirty="0" smtClean="0"/>
          </a:p>
          <a:p>
            <a:r>
              <a:rPr lang="cs-CZ" sz="2000" dirty="0"/>
              <a:t>Datum a čas zpřístupnění formuláře žádosti o podporu v MS2014+ </a:t>
            </a:r>
            <a:r>
              <a:rPr lang="cs-CZ" sz="2000" dirty="0" smtClean="0"/>
              <a:t>1.3.2018 </a:t>
            </a:r>
            <a:r>
              <a:rPr lang="cs-CZ" sz="2000" dirty="0"/>
              <a:t>12:00</a:t>
            </a:r>
            <a:endParaRPr lang="cs-CZ" sz="2000" dirty="0" smtClean="0"/>
          </a:p>
          <a:p>
            <a:r>
              <a:rPr lang="cs-CZ" sz="2000" dirty="0"/>
              <a:t>Datum a čas ukončení příjmu žádostí o podporu v MS2014+ </a:t>
            </a:r>
            <a:r>
              <a:rPr lang="cs-CZ" sz="2000" dirty="0" smtClean="0"/>
              <a:t>16.4.2018 </a:t>
            </a:r>
            <a:r>
              <a:rPr lang="cs-CZ" sz="2000" dirty="0"/>
              <a:t>12:00</a:t>
            </a:r>
            <a:endParaRPr lang="cs-CZ" sz="2000" cap="none" dirty="0" smtClean="0">
              <a:latin typeface="Arial" panose="020B0604020202020204" pitchFamily="34" charset="0"/>
              <a:cs typeface="Arial" panose="020B0604020202020204" pitchFamily="34" charset="0"/>
            </a:endParaRPr>
          </a:p>
          <a:p>
            <a:r>
              <a:rPr lang="cs-CZ" sz="2000" cap="none" dirty="0" smtClean="0">
                <a:latin typeface="Arial" panose="020B0604020202020204" pitchFamily="34" charset="0"/>
                <a:cs typeface="Arial" panose="020B0604020202020204" pitchFamily="34" charset="0"/>
              </a:rPr>
              <a:t>Celková částka dotace pro výzvu – </a:t>
            </a:r>
            <a:r>
              <a:rPr lang="cs-CZ" sz="2000" dirty="0"/>
              <a:t>3 150 000,000 </a:t>
            </a:r>
            <a:r>
              <a:rPr lang="cs-CZ" sz="2000" dirty="0" smtClean="0"/>
              <a:t>Kč</a:t>
            </a:r>
          </a:p>
          <a:p>
            <a:r>
              <a:rPr lang="cs-CZ" sz="2000" cap="none" dirty="0" smtClean="0">
                <a:latin typeface="Arial" panose="020B0604020202020204" pitchFamily="34" charset="0"/>
                <a:cs typeface="Arial" panose="020B0604020202020204" pitchFamily="34" charset="0"/>
              </a:rPr>
              <a:t>Min. celkové výdaje projektu: 300 000 Kč, </a:t>
            </a:r>
          </a:p>
          <a:p>
            <a:r>
              <a:rPr lang="cs-CZ" sz="2000" dirty="0">
                <a:latin typeface="Arial" panose="020B0604020202020204" pitchFamily="34" charset="0"/>
                <a:cs typeface="Arial" panose="020B0604020202020204" pitchFamily="34" charset="0"/>
              </a:rPr>
              <a:t>M</a:t>
            </a:r>
            <a:r>
              <a:rPr lang="cs-CZ" sz="2000" cap="none" dirty="0" smtClean="0">
                <a:latin typeface="Arial" panose="020B0604020202020204" pitchFamily="34" charset="0"/>
                <a:cs typeface="Arial" panose="020B0604020202020204" pitchFamily="34" charset="0"/>
              </a:rPr>
              <a:t>ax. celkové výdaje projektu: </a:t>
            </a:r>
            <a:r>
              <a:rPr lang="cs-CZ" sz="2000" dirty="0"/>
              <a:t>3 315 </a:t>
            </a:r>
            <a:r>
              <a:rPr lang="cs-CZ" sz="2000" dirty="0" smtClean="0"/>
              <a:t>790 Kč</a:t>
            </a:r>
            <a:endParaRPr lang="cs-CZ" sz="2000" cap="none" dirty="0" smtClean="0">
              <a:latin typeface="Arial" panose="020B0604020202020204" pitchFamily="34" charset="0"/>
              <a:cs typeface="Arial" panose="020B0604020202020204" pitchFamily="34" charset="0"/>
            </a:endParaRPr>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8009" y="5117783"/>
            <a:ext cx="6371706" cy="1078577"/>
          </a:xfrm>
          <a:prstGeom prst="rect">
            <a:avLst/>
          </a:prstGeom>
          <a:noFill/>
          <a:ln>
            <a:noFill/>
          </a:ln>
        </p:spPr>
      </p:pic>
    </p:spTree>
    <p:extLst>
      <p:ext uri="{BB962C8B-B14F-4D97-AF65-F5344CB8AC3E}">
        <p14:creationId xmlns:p14="http://schemas.microsoft.com/office/powerpoint/2010/main" val="1349748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Děkujeme za pozornost</a:t>
            </a:r>
            <a:endParaRPr lang="cs-CZ" dirty="0"/>
          </a:p>
        </p:txBody>
      </p:sp>
      <p:sp>
        <p:nvSpPr>
          <p:cNvPr id="3" name="Zástupný symbol pro obsah 2"/>
          <p:cNvSpPr>
            <a:spLocks noGrp="1"/>
          </p:cNvSpPr>
          <p:nvPr>
            <p:ph idx="1"/>
          </p:nvPr>
        </p:nvSpPr>
        <p:spPr>
          <a:xfrm>
            <a:off x="913774" y="1587062"/>
            <a:ext cx="10363826" cy="4204137"/>
          </a:xfrm>
        </p:spPr>
        <p:txBody>
          <a:bodyPr>
            <a:normAutofit/>
          </a:bodyPr>
          <a:lstStyle/>
          <a:p>
            <a:r>
              <a:rPr lang="cs-CZ" dirty="0" smtClean="0"/>
              <a:t>Kontakty:</a:t>
            </a:r>
          </a:p>
          <a:p>
            <a:endParaRPr lang="cs-CZ" dirty="0"/>
          </a:p>
          <a:p>
            <a:pPr marL="363538" indent="0">
              <a:buNone/>
            </a:pPr>
            <a:r>
              <a:rPr lang="cs-CZ" dirty="0" smtClean="0"/>
              <a:t>Ing. Ludmila </a:t>
            </a:r>
            <a:r>
              <a:rPr lang="cs-CZ" dirty="0" err="1" smtClean="0"/>
              <a:t>Švitelová</a:t>
            </a:r>
            <a:endParaRPr lang="cs-CZ" dirty="0" smtClean="0"/>
          </a:p>
          <a:p>
            <a:pPr marL="363538" indent="0">
              <a:buNone/>
            </a:pPr>
            <a:r>
              <a:rPr lang="cs-CZ" dirty="0"/>
              <a:t>+420 724 788 </a:t>
            </a:r>
            <a:r>
              <a:rPr lang="cs-CZ" dirty="0" smtClean="0"/>
              <a:t>131</a:t>
            </a:r>
          </a:p>
          <a:p>
            <a:pPr marL="363538" indent="0">
              <a:buNone/>
            </a:pPr>
            <a:r>
              <a:rPr lang="cs-CZ" u="sng" dirty="0" smtClean="0">
                <a:hlinkClick r:id="rId2"/>
              </a:rPr>
              <a:t>maspvvenkov@seznam.cz</a:t>
            </a:r>
            <a:endParaRPr lang="cs-CZ" dirty="0" smtClean="0"/>
          </a:p>
          <a:p>
            <a:pPr marL="0" indent="0">
              <a:buNone/>
            </a:pPr>
            <a:endParaRPr lang="cs-CZ" dirty="0" smtClean="0"/>
          </a:p>
          <a:p>
            <a:pPr marL="363538" indent="0">
              <a:buNone/>
            </a:pPr>
            <a:r>
              <a:rPr lang="cs-CZ" dirty="0" smtClean="0"/>
              <a:t>Mgr. Jaroslav Křivánek</a:t>
            </a:r>
          </a:p>
          <a:p>
            <a:pPr marL="363538" indent="0">
              <a:buNone/>
            </a:pPr>
            <a:r>
              <a:rPr lang="cs-CZ" dirty="0"/>
              <a:t>+420 725 177 677</a:t>
            </a:r>
          </a:p>
          <a:p>
            <a:pPr marL="363538" indent="0">
              <a:buNone/>
            </a:pPr>
            <a:r>
              <a:rPr lang="cs-CZ" u="sng" dirty="0">
                <a:hlinkClick r:id="rId3"/>
              </a:rPr>
              <a:t>krivanek.maspvvenkov@seznam.cz</a:t>
            </a:r>
            <a:endParaRPr lang="cs-CZ" dirty="0"/>
          </a:p>
          <a:p>
            <a:endParaRPr lang="cs-CZ" dirty="0"/>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3774" y="5583924"/>
            <a:ext cx="6371706" cy="1078577"/>
          </a:xfrm>
          <a:prstGeom prst="rect">
            <a:avLst/>
          </a:prstGeom>
          <a:noFill/>
          <a:ln>
            <a:noFill/>
          </a:ln>
        </p:spPr>
      </p:pic>
    </p:spTree>
    <p:extLst>
      <p:ext uri="{BB962C8B-B14F-4D97-AF65-F5344CB8AC3E}">
        <p14:creationId xmlns:p14="http://schemas.microsoft.com/office/powerpoint/2010/main" val="6144047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latin typeface="Arial" panose="020B0604020202020204" pitchFamily="34" charset="0"/>
                <a:cs typeface="Arial" panose="020B0604020202020204" pitchFamily="34" charset="0"/>
              </a:rPr>
              <a:t>Oprávnění </a:t>
            </a:r>
            <a:r>
              <a:rPr lang="cs-CZ" dirty="0" smtClean="0">
                <a:latin typeface="Arial" panose="020B0604020202020204" pitchFamily="34" charset="0"/>
                <a:cs typeface="Arial" panose="020B0604020202020204" pitchFamily="34" charset="0"/>
              </a:rPr>
              <a:t>žadatelé</a:t>
            </a:r>
            <a:r>
              <a:rPr lang="cs-CZ" dirty="0">
                <a:latin typeface="Arial" panose="020B0604020202020204" pitchFamily="34" charset="0"/>
                <a:cs typeface="Arial" panose="020B0604020202020204" pitchFamily="34" charset="0"/>
              </a:rPr>
              <a:t/>
            </a:r>
            <a:br>
              <a:rPr lang="cs-CZ" dirty="0">
                <a:latin typeface="Arial" panose="020B0604020202020204" pitchFamily="34" charset="0"/>
                <a:cs typeface="Arial" panose="020B0604020202020204" pitchFamily="34" charset="0"/>
              </a:rPr>
            </a:br>
            <a:endParaRPr lang="cs-CZ" dirty="0"/>
          </a:p>
        </p:txBody>
      </p:sp>
      <p:sp>
        <p:nvSpPr>
          <p:cNvPr id="3" name="Zástupný symbol pro obsah 2"/>
          <p:cNvSpPr>
            <a:spLocks noGrp="1"/>
          </p:cNvSpPr>
          <p:nvPr>
            <p:ph idx="1"/>
          </p:nvPr>
        </p:nvSpPr>
        <p:spPr>
          <a:xfrm>
            <a:off x="913774" y="1613648"/>
            <a:ext cx="10363826" cy="4177552"/>
          </a:xfrm>
        </p:spPr>
        <p:txBody>
          <a:bodyPr/>
          <a:lstStyle/>
          <a:p>
            <a:r>
              <a:rPr lang="cs-CZ" dirty="0"/>
              <a:t>K</a:t>
            </a:r>
            <a:r>
              <a:rPr lang="cs-CZ" dirty="0" smtClean="0"/>
              <a:t>raje</a:t>
            </a:r>
          </a:p>
          <a:p>
            <a:r>
              <a:rPr lang="cs-CZ" dirty="0" smtClean="0"/>
              <a:t>Obce</a:t>
            </a:r>
          </a:p>
          <a:p>
            <a:r>
              <a:rPr lang="cs-CZ" dirty="0"/>
              <a:t>D</a:t>
            </a:r>
            <a:r>
              <a:rPr lang="cs-CZ" dirty="0" smtClean="0"/>
              <a:t>obrovolné </a:t>
            </a:r>
            <a:r>
              <a:rPr lang="cs-CZ" dirty="0"/>
              <a:t>svazky </a:t>
            </a:r>
            <a:r>
              <a:rPr lang="cs-CZ" dirty="0" smtClean="0"/>
              <a:t>obcí</a:t>
            </a:r>
          </a:p>
          <a:p>
            <a:r>
              <a:rPr lang="cs-CZ" dirty="0"/>
              <a:t>O</a:t>
            </a:r>
            <a:r>
              <a:rPr lang="cs-CZ" dirty="0" smtClean="0"/>
              <a:t>rganizace </a:t>
            </a:r>
            <a:r>
              <a:rPr lang="cs-CZ" dirty="0"/>
              <a:t>zřizované nebo zakládané </a:t>
            </a:r>
            <a:r>
              <a:rPr lang="cs-CZ" dirty="0" smtClean="0"/>
              <a:t>kraji</a:t>
            </a:r>
          </a:p>
          <a:p>
            <a:r>
              <a:rPr lang="cs-CZ" dirty="0"/>
              <a:t>O</a:t>
            </a:r>
            <a:r>
              <a:rPr lang="cs-CZ" dirty="0" smtClean="0"/>
              <a:t>rganizace </a:t>
            </a:r>
            <a:r>
              <a:rPr lang="cs-CZ" dirty="0"/>
              <a:t>zřizované nebo zakládané </a:t>
            </a:r>
            <a:r>
              <a:rPr lang="cs-CZ" dirty="0" smtClean="0"/>
              <a:t>obcemi</a:t>
            </a:r>
          </a:p>
          <a:p>
            <a:r>
              <a:rPr lang="cs-CZ" dirty="0"/>
              <a:t>O</a:t>
            </a:r>
            <a:r>
              <a:rPr lang="cs-CZ" dirty="0" smtClean="0"/>
              <a:t>rganizace </a:t>
            </a:r>
            <a:r>
              <a:rPr lang="cs-CZ" dirty="0"/>
              <a:t>zřizované nebo zakládané dobrovolnými svazky </a:t>
            </a:r>
            <a:r>
              <a:rPr lang="cs-CZ" dirty="0" smtClean="0"/>
              <a:t>obcí</a:t>
            </a:r>
          </a:p>
          <a:p>
            <a:r>
              <a:rPr lang="cs-CZ" dirty="0"/>
              <a:t>P</a:t>
            </a:r>
            <a:r>
              <a:rPr lang="cs-CZ" dirty="0" smtClean="0"/>
              <a:t>rovozovatelé </a:t>
            </a:r>
            <a:r>
              <a:rPr lang="cs-CZ" dirty="0"/>
              <a:t>dráhy nebo drážní dopravy podle zákona č. 266/1994 Sb., o </a:t>
            </a:r>
            <a:r>
              <a:rPr lang="cs-CZ" dirty="0" smtClean="0"/>
              <a:t>drahách </a:t>
            </a:r>
            <a:endParaRPr lang="cs-CZ" dirty="0"/>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8009" y="5117783"/>
            <a:ext cx="6371706" cy="1078577"/>
          </a:xfrm>
          <a:prstGeom prst="rect">
            <a:avLst/>
          </a:prstGeom>
          <a:noFill/>
          <a:ln>
            <a:noFill/>
          </a:ln>
        </p:spPr>
      </p:pic>
    </p:spTree>
    <p:extLst>
      <p:ext uri="{BB962C8B-B14F-4D97-AF65-F5344CB8AC3E}">
        <p14:creationId xmlns:p14="http://schemas.microsoft.com/office/powerpoint/2010/main" val="39141546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smtClean="0">
                <a:solidFill>
                  <a:schemeClr val="accent1">
                    <a:lumMod val="75000"/>
                  </a:schemeClr>
                </a:solidFill>
              </a:rPr>
              <a:t>Financování, realizace projektu</a:t>
            </a:r>
            <a:endParaRPr lang="cs-CZ" sz="2800" dirty="0">
              <a:solidFill>
                <a:schemeClr val="accent1">
                  <a:lumMod val="75000"/>
                </a:schemeClr>
              </a:solidFill>
            </a:endParaRPr>
          </a:p>
        </p:txBody>
      </p:sp>
      <p:sp>
        <p:nvSpPr>
          <p:cNvPr id="3" name="Zástupný symbol pro obsah 2"/>
          <p:cNvSpPr>
            <a:spLocks noGrp="1"/>
          </p:cNvSpPr>
          <p:nvPr>
            <p:ph idx="1"/>
          </p:nvPr>
        </p:nvSpPr>
        <p:spPr>
          <a:xfrm>
            <a:off x="913774" y="1479176"/>
            <a:ext cx="10363826" cy="4312024"/>
          </a:xfrm>
        </p:spPr>
        <p:txBody>
          <a:bodyPr>
            <a:normAutofit/>
          </a:bodyPr>
          <a:lstStyle/>
          <a:p>
            <a:pPr marL="0" indent="0">
              <a:buNone/>
            </a:pPr>
            <a:r>
              <a:rPr lang="cs-CZ" b="1" dirty="0" smtClean="0">
                <a:latin typeface="Arial" panose="020B0604020202020204" pitchFamily="34" charset="0"/>
                <a:cs typeface="Arial" panose="020B0604020202020204" pitchFamily="34" charset="0"/>
              </a:rPr>
              <a:t>Financování</a:t>
            </a:r>
            <a:r>
              <a:rPr lang="cs-CZ" dirty="0" smtClean="0">
                <a:latin typeface="Arial" panose="020B0604020202020204" pitchFamily="34" charset="0"/>
                <a:cs typeface="Arial" panose="020B0604020202020204" pitchFamily="34" charset="0"/>
              </a:rPr>
              <a:t>: </a:t>
            </a:r>
          </a:p>
          <a:p>
            <a:r>
              <a:rPr lang="cs-CZ" cap="none" dirty="0">
                <a:latin typeface="Arial" panose="020B0604020202020204" pitchFamily="34" charset="0"/>
                <a:cs typeface="Arial" panose="020B0604020202020204" pitchFamily="34" charset="0"/>
              </a:rPr>
              <a:t>	</a:t>
            </a:r>
            <a:r>
              <a:rPr lang="cs-CZ" cap="none" dirty="0" smtClean="0">
                <a:latin typeface="Arial" panose="020B0604020202020204" pitchFamily="34" charset="0"/>
                <a:cs typeface="Arial" panose="020B0604020202020204" pitchFamily="34" charset="0"/>
              </a:rPr>
              <a:t>dotace 95%</a:t>
            </a:r>
          </a:p>
          <a:p>
            <a:r>
              <a:rPr lang="cs-CZ" dirty="0" smtClean="0">
                <a:latin typeface="Arial" panose="020B0604020202020204" pitchFamily="34" charset="0"/>
                <a:cs typeface="Arial" panose="020B0604020202020204" pitchFamily="34" charset="0"/>
              </a:rPr>
              <a:t>	</a:t>
            </a:r>
            <a:r>
              <a:rPr lang="cs-CZ" dirty="0">
                <a:latin typeface="Arial" panose="020B0604020202020204" pitchFamily="34" charset="0"/>
                <a:cs typeface="Arial" panose="020B0604020202020204" pitchFamily="34" charset="0"/>
              </a:rPr>
              <a:t>ex-post financování </a:t>
            </a:r>
            <a:endParaRPr lang="cs-CZ" dirty="0" smtClean="0">
              <a:latin typeface="Arial" panose="020B0604020202020204" pitchFamily="34" charset="0"/>
              <a:cs typeface="Arial" panose="020B0604020202020204" pitchFamily="34" charset="0"/>
            </a:endParaRPr>
          </a:p>
          <a:p>
            <a:pPr marL="0" indent="0">
              <a:buNone/>
            </a:pPr>
            <a:endParaRPr lang="cs-CZ" dirty="0">
              <a:latin typeface="Arial" panose="020B0604020202020204" pitchFamily="34" charset="0"/>
              <a:cs typeface="Arial" panose="020B0604020202020204" pitchFamily="34" charset="0"/>
            </a:endParaRPr>
          </a:p>
          <a:p>
            <a:pPr marL="0" indent="0">
              <a:buNone/>
            </a:pPr>
            <a:r>
              <a:rPr lang="cs-CZ" b="1" dirty="0" smtClean="0">
                <a:latin typeface="Arial" panose="020B0604020202020204" pitchFamily="34" charset="0"/>
                <a:cs typeface="Arial" panose="020B0604020202020204" pitchFamily="34" charset="0"/>
              </a:rPr>
              <a:t>Datum zahájení realizace projektu</a:t>
            </a:r>
            <a:r>
              <a:rPr lang="cs-CZ" dirty="0" smtClean="0">
                <a:latin typeface="Arial" panose="020B0604020202020204" pitchFamily="34" charset="0"/>
                <a:cs typeface="Arial" panose="020B0604020202020204" pitchFamily="34" charset="0"/>
              </a:rPr>
              <a:t>:</a:t>
            </a:r>
          </a:p>
          <a:p>
            <a:r>
              <a:rPr lang="cs-CZ" cap="none" dirty="0" smtClean="0">
                <a:latin typeface="Arial" panose="020B0604020202020204" pitchFamily="34" charset="0"/>
                <a:cs typeface="Arial" panose="020B0604020202020204" pitchFamily="34" charset="0"/>
              </a:rPr>
              <a:t>nejdříve 1.1.2014</a:t>
            </a:r>
          </a:p>
          <a:p>
            <a:pPr marL="0" indent="0">
              <a:buNone/>
            </a:pPr>
            <a:endParaRPr lang="cs-CZ" dirty="0">
              <a:latin typeface="Arial" panose="020B0604020202020204" pitchFamily="34" charset="0"/>
              <a:cs typeface="Arial" panose="020B0604020202020204" pitchFamily="34" charset="0"/>
            </a:endParaRPr>
          </a:p>
          <a:p>
            <a:pPr marL="0" indent="0">
              <a:buNone/>
            </a:pPr>
            <a:r>
              <a:rPr lang="cs-CZ" b="1" dirty="0" smtClean="0">
                <a:latin typeface="Arial" panose="020B0604020202020204" pitchFamily="34" charset="0"/>
                <a:cs typeface="Arial" panose="020B0604020202020204" pitchFamily="34" charset="0"/>
              </a:rPr>
              <a:t>Datum ukončení realizace projektu</a:t>
            </a:r>
            <a:r>
              <a:rPr lang="cs-CZ" dirty="0" smtClean="0">
                <a:latin typeface="Arial" panose="020B0604020202020204" pitchFamily="34" charset="0"/>
                <a:cs typeface="Arial" panose="020B0604020202020204" pitchFamily="34" charset="0"/>
              </a:rPr>
              <a:t>:</a:t>
            </a:r>
          </a:p>
          <a:p>
            <a:r>
              <a:rPr lang="cs-CZ" cap="none" dirty="0" smtClean="0">
                <a:latin typeface="Arial" panose="020B0604020202020204" pitchFamily="34" charset="0"/>
                <a:cs typeface="Arial" panose="020B0604020202020204" pitchFamily="34" charset="0"/>
              </a:rPr>
              <a:t>datem ukončení realizace projektu se rozumí datum, do kterého budou prokazatelně uzavřeny všechny </a:t>
            </a:r>
            <a:r>
              <a:rPr lang="cs-CZ" dirty="0">
                <a:latin typeface="Arial" panose="020B0604020202020204" pitchFamily="34" charset="0"/>
                <a:cs typeface="Arial" panose="020B0604020202020204" pitchFamily="34" charset="0"/>
              </a:rPr>
              <a:t>aktivity - 30.9.2021</a:t>
            </a:r>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801" y="5688602"/>
            <a:ext cx="6371706" cy="1078577"/>
          </a:xfrm>
          <a:prstGeom prst="rect">
            <a:avLst/>
          </a:prstGeom>
          <a:noFill/>
          <a:ln>
            <a:noFill/>
          </a:ln>
        </p:spPr>
      </p:pic>
    </p:spTree>
    <p:extLst>
      <p:ext uri="{BB962C8B-B14F-4D97-AF65-F5344CB8AC3E}">
        <p14:creationId xmlns:p14="http://schemas.microsoft.com/office/powerpoint/2010/main" val="19854030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Podporované aktivity</a:t>
            </a:r>
          </a:p>
        </p:txBody>
      </p:sp>
      <p:sp>
        <p:nvSpPr>
          <p:cNvPr id="3" name="Zástupný symbol pro obsah 2"/>
          <p:cNvSpPr>
            <a:spLocks noGrp="1"/>
          </p:cNvSpPr>
          <p:nvPr>
            <p:ph idx="1"/>
          </p:nvPr>
        </p:nvSpPr>
        <p:spPr>
          <a:xfrm>
            <a:off x="859985" y="1954803"/>
            <a:ext cx="9319439" cy="3733799"/>
          </a:xfrm>
        </p:spPr>
        <p:txBody>
          <a:bodyPr>
            <a:normAutofit/>
          </a:bodyPr>
          <a:lstStyle/>
          <a:p>
            <a:r>
              <a:rPr lang="cs-CZ" sz="2200" dirty="0">
                <a:latin typeface="Arial" panose="020B0604020202020204" pitchFamily="34" charset="0"/>
                <a:cs typeface="Arial" panose="020B0604020202020204" pitchFamily="34" charset="0"/>
              </a:rPr>
              <a:t>Na hlavní aktivity projektu musí být vynaloženo minimálně 85 % celkových způsobilých výdajů projektu. </a:t>
            </a:r>
            <a:endParaRPr lang="cs-CZ" sz="2200" dirty="0" smtClean="0">
              <a:latin typeface="Arial" panose="020B0604020202020204" pitchFamily="34" charset="0"/>
              <a:cs typeface="Arial" panose="020B0604020202020204" pitchFamily="34" charset="0"/>
            </a:endParaRPr>
          </a:p>
          <a:p>
            <a:r>
              <a:rPr lang="cs-CZ" sz="2200" dirty="0" smtClean="0">
                <a:latin typeface="Arial" panose="020B0604020202020204" pitchFamily="34" charset="0"/>
                <a:cs typeface="Arial" panose="020B0604020202020204" pitchFamily="34" charset="0"/>
              </a:rPr>
              <a:t>Na </a:t>
            </a:r>
            <a:r>
              <a:rPr lang="cs-CZ" sz="2200" dirty="0">
                <a:latin typeface="Arial" panose="020B0604020202020204" pitchFamily="34" charset="0"/>
                <a:cs typeface="Arial" panose="020B0604020202020204" pitchFamily="34" charset="0"/>
              </a:rPr>
              <a:t>vedlejší aktivity projektu může být vynaloženo maximálně 15 % celkových způsobilých výdajů projektu</a:t>
            </a:r>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7801" y="5688602"/>
            <a:ext cx="6371706" cy="1078577"/>
          </a:xfrm>
          <a:prstGeom prst="rect">
            <a:avLst/>
          </a:prstGeom>
          <a:noFill/>
          <a:ln>
            <a:noFill/>
          </a:ln>
        </p:spPr>
      </p:pic>
    </p:spTree>
    <p:extLst>
      <p:ext uri="{BB962C8B-B14F-4D97-AF65-F5344CB8AC3E}">
        <p14:creationId xmlns:p14="http://schemas.microsoft.com/office/powerpoint/2010/main" val="37643635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smtClean="0">
                <a:solidFill>
                  <a:schemeClr val="accent1">
                    <a:lumMod val="75000"/>
                  </a:schemeClr>
                </a:solidFill>
              </a:rPr>
              <a:t>Hlavní podporované aktivity</a:t>
            </a:r>
            <a:endParaRPr lang="cs-CZ" sz="2800" dirty="0">
              <a:solidFill>
                <a:schemeClr val="accent1">
                  <a:lumMod val="75000"/>
                </a:schemeClr>
              </a:solidFill>
            </a:endParaRPr>
          </a:p>
        </p:txBody>
      </p:sp>
      <p:sp>
        <p:nvSpPr>
          <p:cNvPr id="3" name="Zástupný symbol pro obsah 2"/>
          <p:cNvSpPr>
            <a:spLocks noGrp="1"/>
          </p:cNvSpPr>
          <p:nvPr>
            <p:ph idx="1"/>
          </p:nvPr>
        </p:nvSpPr>
        <p:spPr>
          <a:xfrm>
            <a:off x="293663" y="1135118"/>
            <a:ext cx="10363826" cy="4540468"/>
          </a:xfrm>
        </p:spPr>
        <p:txBody>
          <a:bodyPr>
            <a:normAutofit/>
          </a:bodyPr>
          <a:lstStyle/>
          <a:p>
            <a:r>
              <a:rPr lang="cs-CZ" sz="1600" cap="none" dirty="0" smtClean="0">
                <a:latin typeface="Arial" panose="020B0604020202020204" pitchFamily="34" charset="0"/>
                <a:cs typeface="Arial" panose="020B0604020202020204" pitchFamily="34" charset="0"/>
              </a:rPr>
              <a:t>rekonstrukce, modernizace a výstavba chodníků podél silnic I., II. a III. třídy a místních komunikací nebo chodníků a stezek odklánějících pěší dopravu od </a:t>
            </a:r>
            <a:r>
              <a:rPr lang="cs-CZ" sz="1600" cap="none" dirty="0">
                <a:latin typeface="Arial" panose="020B0604020202020204" pitchFamily="34" charset="0"/>
                <a:cs typeface="Arial" panose="020B0604020202020204" pitchFamily="34" charset="0"/>
              </a:rPr>
              <a:t>silnic I., II. a III. třídy a místních </a:t>
            </a:r>
            <a:r>
              <a:rPr lang="cs-CZ" sz="1600" cap="none" dirty="0" smtClean="0">
                <a:latin typeface="Arial" panose="020B0604020202020204" pitchFamily="34" charset="0"/>
                <a:cs typeface="Arial" panose="020B0604020202020204" pitchFamily="34" charset="0"/>
              </a:rPr>
              <a:t>komunikací, </a:t>
            </a:r>
            <a:r>
              <a:rPr lang="cs-CZ" sz="1600" cap="none" dirty="0">
                <a:latin typeface="Arial" panose="020B0604020202020204" pitchFamily="34" charset="0"/>
                <a:cs typeface="Arial" panose="020B0604020202020204" pitchFamily="34" charset="0"/>
              </a:rPr>
              <a:t>přizpůsobených osobám s omezenou schopností pohybu a </a:t>
            </a:r>
            <a:r>
              <a:rPr lang="cs-CZ" sz="1600" cap="none" dirty="0" smtClean="0">
                <a:latin typeface="Arial" panose="020B0604020202020204" pitchFamily="34" charset="0"/>
                <a:cs typeface="Arial" panose="020B0604020202020204" pitchFamily="34" charset="0"/>
              </a:rPr>
              <a:t>orientace, včetně přechodů pro chodce a míst pro přecházení.</a:t>
            </a:r>
          </a:p>
          <a:p>
            <a:r>
              <a:rPr lang="cs-CZ" sz="1600" cap="none" dirty="0" smtClean="0">
                <a:latin typeface="Arial" panose="020B0604020202020204" pitchFamily="34" charset="0"/>
                <a:cs typeface="Arial" panose="020B0604020202020204" pitchFamily="34" charset="0"/>
              </a:rPr>
              <a:t>rekonstrukce, modernizace a výstavba bezbariérových komunikací pro pěší k zastávkám veřejné hromadné dopravy</a:t>
            </a:r>
          </a:p>
          <a:p>
            <a:r>
              <a:rPr lang="cs-CZ" sz="1600" cap="none" dirty="0" smtClean="0">
                <a:latin typeface="Arial" panose="020B0604020202020204" pitchFamily="34" charset="0"/>
                <a:cs typeface="Arial" panose="020B0604020202020204" pitchFamily="34" charset="0"/>
              </a:rPr>
              <a:t>rekonstrukce, modernizace a výstavba podchodů nebo lávek pro chodce přes silnice </a:t>
            </a:r>
            <a:r>
              <a:rPr lang="cs-CZ" sz="1600" cap="none" dirty="0">
                <a:latin typeface="Arial" panose="020B0604020202020204" pitchFamily="34" charset="0"/>
                <a:cs typeface="Arial" panose="020B0604020202020204" pitchFamily="34" charset="0"/>
              </a:rPr>
              <a:t>I., II. a III. </a:t>
            </a:r>
            <a:r>
              <a:rPr lang="cs-CZ" sz="1600" cap="none" dirty="0" smtClean="0">
                <a:latin typeface="Arial" panose="020B0604020202020204" pitchFamily="34" charset="0"/>
                <a:cs typeface="Arial" panose="020B0604020202020204" pitchFamily="34" charset="0"/>
              </a:rPr>
              <a:t>třídy, místní komunikace, železniční a tramvajovou dráhu, přizpůsobených osobám s omezenou schopností pohybu a orientace a navazujících na bezbariérové komunikace pro pěší</a:t>
            </a:r>
          </a:p>
          <a:p>
            <a:r>
              <a:rPr lang="cs-CZ" sz="1600" cap="none" dirty="0" smtClean="0">
                <a:latin typeface="Arial" panose="020B0604020202020204" pitchFamily="34" charset="0"/>
                <a:cs typeface="Arial" panose="020B0604020202020204" pitchFamily="34" charset="0"/>
              </a:rPr>
              <a:t>realizace prvků zvyšujících bezpečnost železniční, silniční, cyklistické a pěší dopravy </a:t>
            </a:r>
          </a:p>
          <a:p>
            <a:r>
              <a:rPr lang="cs-CZ" sz="1600" cap="none" dirty="0" smtClean="0">
                <a:latin typeface="Arial" panose="020B0604020202020204" pitchFamily="34" charset="0"/>
                <a:cs typeface="Arial" panose="020B0604020202020204" pitchFamily="34" charset="0"/>
              </a:rPr>
              <a:t>je možná realizace zmírňujících a kompenzačních opatření pro minimalizaci negativních vlivů na životní prostředí (např. výsadba doprovodné zeleně), vždy při současné rekonstrukci, modernizaci nebo výstavbě chodníků, bezbariérových komunikací, podchodů nebo lávek nebo prvků zvyšujících bezpečnost dopravy.</a:t>
            </a:r>
          </a:p>
          <a:p>
            <a:r>
              <a:rPr lang="cs-CZ" sz="1600" cap="none" dirty="0" smtClean="0">
                <a:latin typeface="Arial" panose="020B0604020202020204" pitchFamily="34" charset="0"/>
                <a:cs typeface="Arial" panose="020B0604020202020204" pitchFamily="34" charset="0"/>
              </a:rPr>
              <a:t>je možná kombinace uvedených aktivit</a:t>
            </a:r>
          </a:p>
          <a:p>
            <a:endParaRPr lang="cs-CZ" sz="1400" dirty="0"/>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6781" y="5453341"/>
            <a:ext cx="6371706" cy="1078577"/>
          </a:xfrm>
          <a:prstGeom prst="rect">
            <a:avLst/>
          </a:prstGeom>
          <a:noFill/>
          <a:ln>
            <a:noFill/>
          </a:ln>
        </p:spPr>
      </p:pic>
    </p:spTree>
    <p:extLst>
      <p:ext uri="{BB962C8B-B14F-4D97-AF65-F5344CB8AC3E}">
        <p14:creationId xmlns:p14="http://schemas.microsoft.com/office/powerpoint/2010/main" val="2367417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smtClean="0">
                <a:solidFill>
                  <a:schemeClr val="accent1">
                    <a:lumMod val="75000"/>
                  </a:schemeClr>
                </a:solidFill>
              </a:rPr>
              <a:t>Vedlejší podporované aktivity</a:t>
            </a:r>
            <a:endParaRPr lang="cs-CZ" sz="2800" dirty="0">
              <a:solidFill>
                <a:schemeClr val="accent1">
                  <a:lumMod val="75000"/>
                </a:schemeClr>
              </a:solidFill>
            </a:endParaRPr>
          </a:p>
        </p:txBody>
      </p:sp>
      <p:sp>
        <p:nvSpPr>
          <p:cNvPr id="3" name="Zástupný symbol pro obsah 2"/>
          <p:cNvSpPr>
            <a:spLocks noGrp="1"/>
          </p:cNvSpPr>
          <p:nvPr>
            <p:ph idx="1"/>
          </p:nvPr>
        </p:nvSpPr>
        <p:spPr>
          <a:xfrm>
            <a:off x="861222" y="1735717"/>
            <a:ext cx="10363826" cy="3424107"/>
          </a:xfrm>
        </p:spPr>
        <p:txBody>
          <a:bodyPr/>
          <a:lstStyle/>
          <a:p>
            <a:r>
              <a:rPr lang="cs-CZ" cap="none" dirty="0" smtClean="0">
                <a:latin typeface="Arial" panose="020B0604020202020204" pitchFamily="34" charset="0"/>
                <a:cs typeface="Arial" panose="020B0604020202020204" pitchFamily="34" charset="0"/>
              </a:rPr>
              <a:t>realizace stavbou vyvolaných investic</a:t>
            </a:r>
          </a:p>
          <a:p>
            <a:r>
              <a:rPr lang="cs-CZ" cap="none" dirty="0" smtClean="0">
                <a:latin typeface="Arial" panose="020B0604020202020204" pitchFamily="34" charset="0"/>
                <a:cs typeface="Arial" panose="020B0604020202020204" pitchFamily="34" charset="0"/>
              </a:rPr>
              <a:t>zpracování projektových dokumentací</a:t>
            </a:r>
          </a:p>
          <a:p>
            <a:r>
              <a:rPr lang="cs-CZ" cap="none" dirty="0" smtClean="0">
                <a:latin typeface="Arial" panose="020B0604020202020204" pitchFamily="34" charset="0"/>
                <a:cs typeface="Arial" panose="020B0604020202020204" pitchFamily="34" charset="0"/>
              </a:rPr>
              <a:t>výkup nemovitostí podmiňujících výstavbu</a:t>
            </a:r>
          </a:p>
          <a:p>
            <a:r>
              <a:rPr lang="cs-CZ" cap="none" dirty="0" smtClean="0">
                <a:latin typeface="Arial" panose="020B0604020202020204" pitchFamily="34" charset="0"/>
                <a:cs typeface="Arial" panose="020B0604020202020204" pitchFamily="34" charset="0"/>
              </a:rPr>
              <a:t>provádění inženýrské činnosti ve výstavbě</a:t>
            </a:r>
          </a:p>
          <a:p>
            <a:r>
              <a:rPr lang="cs-CZ" cap="none" dirty="0" smtClean="0">
                <a:latin typeface="Arial" panose="020B0604020202020204" pitchFamily="34" charset="0"/>
                <a:cs typeface="Arial" panose="020B0604020202020204" pitchFamily="34" charset="0"/>
              </a:rPr>
              <a:t>vybrané služby bezprostředně související s realizací projektu</a:t>
            </a:r>
          </a:p>
          <a:p>
            <a:r>
              <a:rPr lang="cs-CZ" cap="none" dirty="0" smtClean="0">
                <a:latin typeface="Arial" panose="020B0604020202020204" pitchFamily="34" charset="0"/>
                <a:cs typeface="Arial" panose="020B0604020202020204" pitchFamily="34" charset="0"/>
              </a:rPr>
              <a:t>povinná publicita</a:t>
            </a:r>
            <a:endParaRPr lang="cs-CZ" cap="none" dirty="0">
              <a:latin typeface="Arial" panose="020B0604020202020204" pitchFamily="34" charset="0"/>
              <a:cs typeface="Arial" panose="020B0604020202020204" pitchFamily="34" charset="0"/>
            </a:endParaRPr>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5967" y="5159824"/>
            <a:ext cx="6371706" cy="1078577"/>
          </a:xfrm>
          <a:prstGeom prst="rect">
            <a:avLst/>
          </a:prstGeom>
          <a:noFill/>
          <a:ln>
            <a:noFill/>
          </a:ln>
        </p:spPr>
      </p:pic>
    </p:spTree>
    <p:extLst>
      <p:ext uri="{BB962C8B-B14F-4D97-AF65-F5344CB8AC3E}">
        <p14:creationId xmlns:p14="http://schemas.microsoft.com/office/powerpoint/2010/main" val="3326060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913774" y="403412"/>
            <a:ext cx="8835344" cy="5387787"/>
          </a:xfrm>
        </p:spPr>
        <p:txBody>
          <a:bodyPr>
            <a:normAutofit/>
          </a:bodyPr>
          <a:lstStyle/>
          <a:p>
            <a:pPr marL="0" indent="0" algn="just">
              <a:buNone/>
            </a:pPr>
            <a:r>
              <a:rPr lang="cs-CZ" sz="2200" b="1" dirty="0">
                <a:latin typeface="Arial" panose="020B0604020202020204" pitchFamily="34" charset="0"/>
                <a:cs typeface="Arial" panose="020B0604020202020204" pitchFamily="34" charset="0"/>
              </a:rPr>
              <a:t>Pojem rekonstrukce/modernizace </a:t>
            </a:r>
            <a:r>
              <a:rPr lang="cs-CZ" sz="2200" dirty="0">
                <a:latin typeface="Arial" panose="020B0604020202020204" pitchFamily="34" charset="0"/>
                <a:cs typeface="Arial" panose="020B0604020202020204" pitchFamily="34" charset="0"/>
              </a:rPr>
              <a:t>komunikace pro pěší zahrnuje stavební úpravy stávající komunikace spojené s přestavbou zemního tělesa nebo konstrukčních vrstev komunikace, jejímž výsledkem je změna nivelety, směrového vedení nebo šířkového uspořádání komunikace. </a:t>
            </a:r>
            <a:endParaRPr lang="cs-CZ" sz="2200" dirty="0" smtClean="0">
              <a:latin typeface="Arial" panose="020B0604020202020204" pitchFamily="34" charset="0"/>
              <a:cs typeface="Arial" panose="020B0604020202020204" pitchFamily="34" charset="0"/>
            </a:endParaRPr>
          </a:p>
          <a:p>
            <a:pPr marL="0" indent="0">
              <a:buNone/>
            </a:pPr>
            <a:r>
              <a:rPr lang="cs-CZ" sz="2200" b="1" dirty="0" smtClean="0">
                <a:latin typeface="Arial" panose="020B0604020202020204" pitchFamily="34" charset="0"/>
                <a:cs typeface="Arial" panose="020B0604020202020204" pitchFamily="34" charset="0"/>
              </a:rPr>
              <a:t>Rekonstrukce/modernizace</a:t>
            </a:r>
            <a:r>
              <a:rPr lang="cs-CZ" sz="2200" dirty="0" smtClean="0">
                <a:latin typeface="Arial" panose="020B0604020202020204" pitchFamily="34" charset="0"/>
                <a:cs typeface="Arial" panose="020B0604020202020204" pitchFamily="34" charset="0"/>
              </a:rPr>
              <a:t> </a:t>
            </a:r>
            <a:r>
              <a:rPr lang="cs-CZ" sz="2200" dirty="0">
                <a:latin typeface="Arial" panose="020B0604020202020204" pitchFamily="34" charset="0"/>
                <a:cs typeface="Arial" panose="020B0604020202020204" pitchFamily="34" charset="0"/>
              </a:rPr>
              <a:t>se rovněž týká stavebních úprav mostních objektů. </a:t>
            </a:r>
            <a:endParaRPr lang="cs-CZ" sz="2200" dirty="0" smtClean="0">
              <a:latin typeface="Arial" panose="020B0604020202020204" pitchFamily="34" charset="0"/>
              <a:cs typeface="Arial" panose="020B0604020202020204" pitchFamily="34" charset="0"/>
            </a:endParaRPr>
          </a:p>
          <a:p>
            <a:pPr marL="0" indent="0">
              <a:buNone/>
            </a:pPr>
            <a:r>
              <a:rPr lang="cs-CZ" sz="2200" dirty="0" smtClean="0">
                <a:latin typeface="Arial" panose="020B0604020202020204" pitchFamily="34" charset="0"/>
                <a:cs typeface="Arial" panose="020B0604020202020204" pitchFamily="34" charset="0"/>
              </a:rPr>
              <a:t>Technické </a:t>
            </a:r>
            <a:r>
              <a:rPr lang="cs-CZ" sz="2200" dirty="0">
                <a:latin typeface="Arial" panose="020B0604020202020204" pitchFamily="34" charset="0"/>
                <a:cs typeface="Arial" panose="020B0604020202020204" pitchFamily="34" charset="0"/>
              </a:rPr>
              <a:t>řešení musí být v souladu s platnou legislativou a technickými normami (zejména vyhláškou č. 398/2009 Sb., ČSN 73 6110, ČSN 73 6101, ČSN EN 13 201, TP 179, TP 170, TP 103, TP 218, TKP Kapitola 15). </a:t>
            </a:r>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75967" y="5159824"/>
            <a:ext cx="6371706" cy="1078577"/>
          </a:xfrm>
          <a:prstGeom prst="rect">
            <a:avLst/>
          </a:prstGeom>
          <a:noFill/>
          <a:ln>
            <a:noFill/>
          </a:ln>
        </p:spPr>
      </p:pic>
    </p:spTree>
    <p:extLst>
      <p:ext uri="{BB962C8B-B14F-4D97-AF65-F5344CB8AC3E}">
        <p14:creationId xmlns:p14="http://schemas.microsoft.com/office/powerpoint/2010/main" val="29734117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3775" y="618517"/>
            <a:ext cx="10364451" cy="1086715"/>
          </a:xfrm>
        </p:spPr>
        <p:txBody>
          <a:bodyPr>
            <a:normAutofit/>
          </a:bodyPr>
          <a:lstStyle/>
          <a:p>
            <a:r>
              <a:rPr lang="cs-CZ" sz="2800" dirty="0" smtClean="0">
                <a:solidFill>
                  <a:schemeClr val="accent1">
                    <a:lumMod val="75000"/>
                  </a:schemeClr>
                </a:solidFill>
              </a:rPr>
              <a:t>Povinné přílohy žádosti</a:t>
            </a:r>
            <a:endParaRPr lang="cs-CZ" sz="2800" dirty="0">
              <a:solidFill>
                <a:schemeClr val="accent1">
                  <a:lumMod val="75000"/>
                </a:schemeClr>
              </a:solidFill>
            </a:endParaRPr>
          </a:p>
        </p:txBody>
      </p:sp>
      <p:sp>
        <p:nvSpPr>
          <p:cNvPr id="3" name="Zástupný symbol pro obsah 2"/>
          <p:cNvSpPr>
            <a:spLocks noGrp="1"/>
          </p:cNvSpPr>
          <p:nvPr>
            <p:ph idx="1"/>
          </p:nvPr>
        </p:nvSpPr>
        <p:spPr>
          <a:xfrm>
            <a:off x="913774" y="1837038"/>
            <a:ext cx="10363826" cy="3954161"/>
          </a:xfrm>
        </p:spPr>
        <p:txBody>
          <a:bodyPr>
            <a:normAutofit fontScale="77500" lnSpcReduction="20000"/>
          </a:bodyPr>
          <a:lstStyle/>
          <a:p>
            <a:pPr marL="457200" indent="-457200">
              <a:buAutoNum type="arabicPeriod"/>
            </a:pPr>
            <a:r>
              <a:rPr lang="cs-CZ" sz="2200" cap="none" dirty="0" smtClean="0">
                <a:latin typeface="Arial" panose="020B0604020202020204" pitchFamily="34" charset="0"/>
                <a:cs typeface="Arial" panose="020B0604020202020204" pitchFamily="34" charset="0"/>
              </a:rPr>
              <a:t>Plná moc</a:t>
            </a:r>
          </a:p>
          <a:p>
            <a:pPr marL="457200" indent="-457200">
              <a:lnSpc>
                <a:spcPct val="150000"/>
              </a:lnSpc>
              <a:buAutoNum type="arabicPeriod"/>
            </a:pPr>
            <a:r>
              <a:rPr lang="cs-CZ" sz="2200" cap="none" dirty="0" smtClean="0">
                <a:latin typeface="Arial" panose="020B0604020202020204" pitchFamily="34" charset="0"/>
                <a:cs typeface="Arial" panose="020B0604020202020204" pitchFamily="34" charset="0"/>
              </a:rPr>
              <a:t>Dokumentace k zadávacím a výběrovým řízením</a:t>
            </a:r>
          </a:p>
          <a:p>
            <a:pPr marL="457200" indent="-457200">
              <a:lnSpc>
                <a:spcPct val="150000"/>
              </a:lnSpc>
              <a:buAutoNum type="arabicPeriod"/>
            </a:pPr>
            <a:r>
              <a:rPr lang="cs-CZ" sz="2200" cap="none" dirty="0" smtClean="0">
                <a:solidFill>
                  <a:schemeClr val="tx1">
                    <a:lumMod val="50000"/>
                    <a:lumOff val="50000"/>
                  </a:schemeClr>
                </a:solidFill>
                <a:latin typeface="Arial" panose="020B0604020202020204" pitchFamily="34" charset="0"/>
                <a:cs typeface="Arial" panose="020B0604020202020204" pitchFamily="34" charset="0"/>
              </a:rPr>
              <a:t>Doklad o právní subjektivitě (nerelevantní)</a:t>
            </a:r>
          </a:p>
          <a:p>
            <a:pPr marL="457200" indent="-457200">
              <a:lnSpc>
                <a:spcPct val="150000"/>
              </a:lnSpc>
              <a:buAutoNum type="arabicPeriod"/>
            </a:pPr>
            <a:r>
              <a:rPr lang="cs-CZ" sz="2200" cap="none" dirty="0" smtClean="0">
                <a:solidFill>
                  <a:schemeClr val="tx1">
                    <a:lumMod val="50000"/>
                    <a:lumOff val="50000"/>
                  </a:schemeClr>
                </a:solidFill>
                <a:latin typeface="Arial" panose="020B0604020202020204" pitchFamily="34" charset="0"/>
                <a:cs typeface="Arial" panose="020B0604020202020204" pitchFamily="34" charset="0"/>
              </a:rPr>
              <a:t>Výpis z rejstříku trestů (nerelevantní)</a:t>
            </a:r>
          </a:p>
          <a:p>
            <a:pPr marL="457200" indent="-457200">
              <a:lnSpc>
                <a:spcPct val="150000"/>
              </a:lnSpc>
              <a:buAutoNum type="arabicPeriod"/>
            </a:pPr>
            <a:r>
              <a:rPr lang="cs-CZ" sz="2200" cap="none" dirty="0" smtClean="0">
                <a:latin typeface="Arial" panose="020B0604020202020204" pitchFamily="34" charset="0"/>
                <a:cs typeface="Arial" panose="020B0604020202020204" pitchFamily="34" charset="0"/>
              </a:rPr>
              <a:t>Studie proveditelnosti</a:t>
            </a:r>
          </a:p>
          <a:p>
            <a:pPr marL="457200" indent="-457200">
              <a:lnSpc>
                <a:spcPct val="150000"/>
              </a:lnSpc>
              <a:buAutoNum type="arabicPeriod"/>
            </a:pPr>
            <a:r>
              <a:rPr lang="cs-CZ" sz="2200" cap="none" dirty="0" smtClean="0">
                <a:latin typeface="Arial" panose="020B0604020202020204" pitchFamily="34" charset="0"/>
                <a:cs typeface="Arial" panose="020B0604020202020204" pitchFamily="34" charset="0"/>
              </a:rPr>
              <a:t>Karta souladu projektu s principy udržitelné mobility</a:t>
            </a:r>
          </a:p>
          <a:p>
            <a:pPr marL="457200" indent="-457200">
              <a:lnSpc>
                <a:spcPct val="150000"/>
              </a:lnSpc>
              <a:buAutoNum type="arabicPeriod"/>
            </a:pPr>
            <a:r>
              <a:rPr lang="cs-CZ" sz="2200" cap="none" dirty="0" smtClean="0">
                <a:solidFill>
                  <a:schemeClr val="tx1">
                    <a:lumMod val="50000"/>
                    <a:lumOff val="50000"/>
                  </a:schemeClr>
                </a:solidFill>
                <a:latin typeface="Arial" panose="020B0604020202020204" pitchFamily="34" charset="0"/>
                <a:cs typeface="Arial" panose="020B0604020202020204" pitchFamily="34" charset="0"/>
              </a:rPr>
              <a:t>Čestné prohlášení o skutečném majiteli</a:t>
            </a:r>
          </a:p>
          <a:p>
            <a:pPr marL="457200" indent="-457200">
              <a:lnSpc>
                <a:spcPct val="150000"/>
              </a:lnSpc>
              <a:buAutoNum type="arabicPeriod"/>
            </a:pPr>
            <a:r>
              <a:rPr lang="cs-CZ" sz="2200" cap="none" dirty="0" smtClean="0">
                <a:latin typeface="Arial" panose="020B0604020202020204" pitchFamily="34" charset="0"/>
                <a:cs typeface="Arial" panose="020B0604020202020204" pitchFamily="34" charset="0"/>
              </a:rPr>
              <a:t>Územní rozhodnutí nebo územní souhlas nebo veřejnoprávní smlouva nahrazující územní řízení</a:t>
            </a:r>
            <a:endParaRPr lang="cs-CZ" sz="2200" b="1" cap="none" dirty="0" smtClean="0">
              <a:latin typeface="Arial" panose="020B0604020202020204" pitchFamily="34" charset="0"/>
              <a:cs typeface="Arial" panose="020B0604020202020204" pitchFamily="34" charset="0"/>
            </a:endParaRPr>
          </a:p>
          <a:p>
            <a:pPr marL="0" indent="0">
              <a:buNone/>
            </a:pPr>
            <a:endParaRPr lang="cs-CZ" dirty="0"/>
          </a:p>
        </p:txBody>
      </p:sp>
      <p:pic>
        <p:nvPicPr>
          <p:cNvPr id="4" name="Obrázek 3" descr="\\nt1\O\Loga 2014_2020\IROP\Logolinky\RGB\JPG\IROP_CZ_RO_B_C RGB_malý.jpg">
            <a:extLst>
              <a:ext uri="{FF2B5EF4-FFF2-40B4-BE49-F238E27FC236}">
                <a16:creationId xmlns:a16="http://schemas.microsoft.com/office/drawing/2014/main" xmlns="" id="{00000000-0008-0000-0100-00000200000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65153" y="5383716"/>
            <a:ext cx="6371706" cy="1078577"/>
          </a:xfrm>
          <a:prstGeom prst="rect">
            <a:avLst/>
          </a:prstGeom>
          <a:noFill/>
          <a:ln>
            <a:noFill/>
          </a:ln>
        </p:spPr>
      </p:pic>
    </p:spTree>
    <p:extLst>
      <p:ext uri="{BB962C8B-B14F-4D97-AF65-F5344CB8AC3E}">
        <p14:creationId xmlns:p14="http://schemas.microsoft.com/office/powerpoint/2010/main" val="1892169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2533</TotalTime>
  <Words>1568</Words>
  <Application>Microsoft Office PowerPoint</Application>
  <PresentationFormat>Širokoúhlá obrazovka</PresentationFormat>
  <Paragraphs>160</Paragraphs>
  <Slides>20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20</vt:i4>
      </vt:variant>
    </vt:vector>
  </HeadingPairs>
  <TitlesOfParts>
    <vt:vector size="25" baseType="lpstr">
      <vt:lpstr>Arial</vt:lpstr>
      <vt:lpstr>Calibri</vt:lpstr>
      <vt:lpstr>Trebuchet MS</vt:lpstr>
      <vt:lpstr>Wingdings 3</vt:lpstr>
      <vt:lpstr>Faseta</vt:lpstr>
      <vt:lpstr>Seminář k 5.výzvě MAS Prostějov venkov–IROP–Bezpečnost dopravy-I.</vt:lpstr>
      <vt:lpstr>5.výzva MAS Prostějov venkov–IROP–Bezpečnost dopravy-I.</vt:lpstr>
      <vt:lpstr>Oprávnění žadatelé </vt:lpstr>
      <vt:lpstr>Financování, realizace projektu</vt:lpstr>
      <vt:lpstr>Podporované aktivity</vt:lpstr>
      <vt:lpstr>Hlavní podporované aktivity</vt:lpstr>
      <vt:lpstr>Vedlejší podporované aktivity</vt:lpstr>
      <vt:lpstr>Prezentace aplikace PowerPoint</vt:lpstr>
      <vt:lpstr>Povinné přílohy žádosti</vt:lpstr>
      <vt:lpstr>Povinné přílohy žádosti</vt:lpstr>
      <vt:lpstr>Způsobilé výdaje hlavní aktivity (min. 85% czv)</vt:lpstr>
      <vt:lpstr>Způsobilé výdaje vedlejší aktivity (max. 15% czv)</vt:lpstr>
      <vt:lpstr>Způsobilé výdaje vedlejší aktivity (max. 15% czv)</vt:lpstr>
      <vt:lpstr>Nezpůsobilé výdaje - výběr</vt:lpstr>
      <vt:lpstr>Průběh hodnocení</vt:lpstr>
      <vt:lpstr>Formální náležitosti a přijatelnost </vt:lpstr>
      <vt:lpstr>2.3 Věcné hodnocení – O1 Doprava a bezpečnost – B) Bezpečnost dopravy</vt:lpstr>
      <vt:lpstr>2.3 Věcné hodnocení – O1 Doprava a bezpečnost – B) Bezpečnost dopravy</vt:lpstr>
      <vt:lpstr>Závěrečné informace</vt:lpstr>
      <vt:lpstr>Děkujeme za pozornost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Seminář k 1. výzvě  k předkládání žádostí  o podporu IROP</dc:title>
  <dc:creator>P. Janišová</dc:creator>
  <cp:lastModifiedBy>NB-01</cp:lastModifiedBy>
  <cp:revision>78</cp:revision>
  <cp:lastPrinted>2018-08-14T05:50:00Z</cp:lastPrinted>
  <dcterms:created xsi:type="dcterms:W3CDTF">2017-10-23T09:01:12Z</dcterms:created>
  <dcterms:modified xsi:type="dcterms:W3CDTF">2018-08-14T06:23:48Z</dcterms:modified>
</cp:coreProperties>
</file>