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1" r:id="rId1"/>
  </p:sldMasterIdLst>
  <p:notesMasterIdLst>
    <p:notesMasterId r:id="rId50"/>
  </p:notesMasterIdLst>
  <p:handoutMasterIdLst>
    <p:handoutMasterId r:id="rId51"/>
  </p:handoutMasterIdLst>
  <p:sldIdLst>
    <p:sldId id="256" r:id="rId2"/>
    <p:sldId id="258" r:id="rId3"/>
    <p:sldId id="275" r:id="rId4"/>
    <p:sldId id="276" r:id="rId5"/>
    <p:sldId id="277" r:id="rId6"/>
    <p:sldId id="320" r:id="rId7"/>
    <p:sldId id="278" r:id="rId8"/>
    <p:sldId id="279" r:id="rId9"/>
    <p:sldId id="280" r:id="rId10"/>
    <p:sldId id="281" r:id="rId11"/>
    <p:sldId id="282" r:id="rId12"/>
    <p:sldId id="284" r:id="rId13"/>
    <p:sldId id="285" r:id="rId14"/>
    <p:sldId id="274" r:id="rId15"/>
    <p:sldId id="286" r:id="rId16"/>
    <p:sldId id="288" r:id="rId17"/>
    <p:sldId id="287" r:id="rId18"/>
    <p:sldId id="289" r:id="rId19"/>
    <p:sldId id="292" r:id="rId20"/>
    <p:sldId id="293" r:id="rId21"/>
    <p:sldId id="290" r:id="rId22"/>
    <p:sldId id="291" r:id="rId23"/>
    <p:sldId id="260" r:id="rId24"/>
    <p:sldId id="294" r:id="rId25"/>
    <p:sldId id="296" r:id="rId26"/>
    <p:sldId id="297" r:id="rId27"/>
    <p:sldId id="298" r:id="rId28"/>
    <p:sldId id="299" r:id="rId29"/>
    <p:sldId id="300" r:id="rId30"/>
    <p:sldId id="301" r:id="rId31"/>
    <p:sldId id="302" r:id="rId32"/>
    <p:sldId id="303" r:id="rId33"/>
    <p:sldId id="305" r:id="rId34"/>
    <p:sldId id="306" r:id="rId35"/>
    <p:sldId id="321" r:id="rId36"/>
    <p:sldId id="307" r:id="rId37"/>
    <p:sldId id="308" r:id="rId38"/>
    <p:sldId id="309" r:id="rId39"/>
    <p:sldId id="310" r:id="rId40"/>
    <p:sldId id="313" r:id="rId41"/>
    <p:sldId id="311" r:id="rId42"/>
    <p:sldId id="312" r:id="rId43"/>
    <p:sldId id="314" r:id="rId44"/>
    <p:sldId id="315" r:id="rId45"/>
    <p:sldId id="316" r:id="rId46"/>
    <p:sldId id="317" r:id="rId47"/>
    <p:sldId id="318" r:id="rId48"/>
    <p:sldId id="319" r:id="rId4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806EC8-6A6F-4501-A746-9DCD2C3B4F08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11E9EB3E-F5FF-4A8A-B672-AC153C1C2368}">
      <dgm:prSet phldrT="[Text]"/>
      <dgm:spPr/>
      <dgm:t>
        <a:bodyPr/>
        <a:lstStyle/>
        <a:p>
          <a:r>
            <a:rPr lang="cs-CZ" dirty="0" smtClean="0"/>
            <a:t>Dítě/žák 2200 Kč</a:t>
          </a:r>
          <a:endParaRPr lang="cs-CZ" dirty="0"/>
        </a:p>
      </dgm:t>
    </dgm:pt>
    <dgm:pt modelId="{88589DED-6592-4CE8-B63B-F0A9E0014A84}" type="parTrans" cxnId="{A0D14B23-B8A8-49DD-8065-497C5FB16797}">
      <dgm:prSet/>
      <dgm:spPr/>
      <dgm:t>
        <a:bodyPr/>
        <a:lstStyle/>
        <a:p>
          <a:endParaRPr lang="cs-CZ"/>
        </a:p>
      </dgm:t>
    </dgm:pt>
    <dgm:pt modelId="{EA425B29-B88C-484E-8FE5-5319C32DCCDB}" type="sibTrans" cxnId="{A0D14B23-B8A8-49DD-8065-497C5FB16797}">
      <dgm:prSet/>
      <dgm:spPr/>
      <dgm:t>
        <a:bodyPr/>
        <a:lstStyle/>
        <a:p>
          <a:endParaRPr lang="cs-CZ"/>
        </a:p>
      </dgm:t>
    </dgm:pt>
    <dgm:pt modelId="{880761CC-11F8-4897-A90B-8405D6EEA929}">
      <dgm:prSet phldrT="[Text]"/>
      <dgm:spPr/>
      <dgm:t>
        <a:bodyPr/>
        <a:lstStyle/>
        <a:p>
          <a:r>
            <a:rPr lang="cs-CZ" dirty="0" smtClean="0"/>
            <a:t>MŠ 200000 Kč</a:t>
          </a:r>
          <a:endParaRPr lang="cs-CZ" dirty="0"/>
        </a:p>
      </dgm:t>
    </dgm:pt>
    <dgm:pt modelId="{A5135272-7C56-4633-B0B7-29D95FBB5582}" type="parTrans" cxnId="{321A6BEE-C314-46BE-8650-69A8D50E9ED1}">
      <dgm:prSet/>
      <dgm:spPr/>
      <dgm:t>
        <a:bodyPr/>
        <a:lstStyle/>
        <a:p>
          <a:endParaRPr lang="cs-CZ"/>
        </a:p>
      </dgm:t>
    </dgm:pt>
    <dgm:pt modelId="{E314186A-4D99-409C-B289-A13E6F3FF574}" type="sibTrans" cxnId="{321A6BEE-C314-46BE-8650-69A8D50E9ED1}">
      <dgm:prSet/>
      <dgm:spPr/>
      <dgm:t>
        <a:bodyPr/>
        <a:lstStyle/>
        <a:p>
          <a:endParaRPr lang="cs-CZ"/>
        </a:p>
      </dgm:t>
    </dgm:pt>
    <dgm:pt modelId="{870F3B48-EFB9-4814-91AD-E9117FAE873E}">
      <dgm:prSet phldrT="[Text]"/>
      <dgm:spPr/>
      <dgm:t>
        <a:bodyPr/>
        <a:lstStyle/>
        <a:p>
          <a:r>
            <a:rPr lang="cs-CZ" dirty="0" smtClean="0"/>
            <a:t>ZŠ 200000 Kč</a:t>
          </a:r>
          <a:endParaRPr lang="cs-CZ" dirty="0"/>
        </a:p>
      </dgm:t>
    </dgm:pt>
    <dgm:pt modelId="{DE10BFE7-F3F1-49A8-A1A0-E8DB75331EB9}" type="parTrans" cxnId="{1ED5685F-D2C8-424A-9090-8ADD2AF17BDF}">
      <dgm:prSet/>
      <dgm:spPr/>
      <dgm:t>
        <a:bodyPr/>
        <a:lstStyle/>
        <a:p>
          <a:endParaRPr lang="cs-CZ"/>
        </a:p>
      </dgm:t>
    </dgm:pt>
    <dgm:pt modelId="{EEAB89C8-C428-4EB9-A8C8-643C23BF28F2}" type="sibTrans" cxnId="{1ED5685F-D2C8-424A-9090-8ADD2AF17BDF}">
      <dgm:prSet/>
      <dgm:spPr/>
      <dgm:t>
        <a:bodyPr/>
        <a:lstStyle/>
        <a:p>
          <a:endParaRPr lang="cs-CZ"/>
        </a:p>
      </dgm:t>
    </dgm:pt>
    <dgm:pt modelId="{F310C87B-38F2-462F-A959-349BE8900BFB}" type="pres">
      <dgm:prSet presAssocID="{74806EC8-6A6F-4501-A746-9DCD2C3B4F08}" presName="compositeShape" presStyleCnt="0">
        <dgm:presLayoutVars>
          <dgm:chMax val="7"/>
          <dgm:dir/>
          <dgm:resizeHandles val="exact"/>
        </dgm:presLayoutVars>
      </dgm:prSet>
      <dgm:spPr/>
    </dgm:pt>
    <dgm:pt modelId="{56DC5558-3671-4BCC-9FDD-9D542E54DDFE}" type="pres">
      <dgm:prSet presAssocID="{11E9EB3E-F5FF-4A8A-B672-AC153C1C2368}" presName="circ1" presStyleLbl="vennNode1" presStyleIdx="0" presStyleCnt="3" custScaleX="145022"/>
      <dgm:spPr/>
      <dgm:t>
        <a:bodyPr/>
        <a:lstStyle/>
        <a:p>
          <a:endParaRPr lang="cs-CZ"/>
        </a:p>
      </dgm:t>
    </dgm:pt>
    <dgm:pt modelId="{8443D3BC-7661-4AD0-9794-59691377C7C2}" type="pres">
      <dgm:prSet presAssocID="{11E9EB3E-F5FF-4A8A-B672-AC153C1C236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331B3AD-2D42-4FED-97DD-7552FE86162B}" type="pres">
      <dgm:prSet presAssocID="{880761CC-11F8-4897-A90B-8405D6EEA929}" presName="circ2" presStyleLbl="vennNode1" presStyleIdx="1" presStyleCnt="3"/>
      <dgm:spPr/>
      <dgm:t>
        <a:bodyPr/>
        <a:lstStyle/>
        <a:p>
          <a:endParaRPr lang="cs-CZ"/>
        </a:p>
      </dgm:t>
    </dgm:pt>
    <dgm:pt modelId="{5214E085-D381-40CE-88D2-2A5E0ADBF219}" type="pres">
      <dgm:prSet presAssocID="{880761CC-11F8-4897-A90B-8405D6EEA92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900895B-F58C-49D7-883C-4A1C7BE5DBFE}" type="pres">
      <dgm:prSet presAssocID="{870F3B48-EFB9-4814-91AD-E9117FAE873E}" presName="circ3" presStyleLbl="vennNode1" presStyleIdx="2" presStyleCnt="3"/>
      <dgm:spPr/>
      <dgm:t>
        <a:bodyPr/>
        <a:lstStyle/>
        <a:p>
          <a:endParaRPr lang="cs-CZ"/>
        </a:p>
      </dgm:t>
    </dgm:pt>
    <dgm:pt modelId="{7BB95D3D-D0AE-4B63-95C2-6923254DE1B2}" type="pres">
      <dgm:prSet presAssocID="{870F3B48-EFB9-4814-91AD-E9117FAE873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2E840256-3CFB-4BC4-90C8-8C8E6A8BD84F}" type="presOf" srcId="{11E9EB3E-F5FF-4A8A-B672-AC153C1C2368}" destId="{8443D3BC-7661-4AD0-9794-59691377C7C2}" srcOrd="1" destOrd="0" presId="urn:microsoft.com/office/officeart/2005/8/layout/venn1"/>
    <dgm:cxn modelId="{B683FAE6-75A4-4FBC-B65E-469338611F48}" type="presOf" srcId="{880761CC-11F8-4897-A90B-8405D6EEA929}" destId="{5214E085-D381-40CE-88D2-2A5E0ADBF219}" srcOrd="1" destOrd="0" presId="urn:microsoft.com/office/officeart/2005/8/layout/venn1"/>
    <dgm:cxn modelId="{1ED5685F-D2C8-424A-9090-8ADD2AF17BDF}" srcId="{74806EC8-6A6F-4501-A746-9DCD2C3B4F08}" destId="{870F3B48-EFB9-4814-91AD-E9117FAE873E}" srcOrd="2" destOrd="0" parTransId="{DE10BFE7-F3F1-49A8-A1A0-E8DB75331EB9}" sibTransId="{EEAB89C8-C428-4EB9-A8C8-643C23BF28F2}"/>
    <dgm:cxn modelId="{321A6BEE-C314-46BE-8650-69A8D50E9ED1}" srcId="{74806EC8-6A6F-4501-A746-9DCD2C3B4F08}" destId="{880761CC-11F8-4897-A90B-8405D6EEA929}" srcOrd="1" destOrd="0" parTransId="{A5135272-7C56-4633-B0B7-29D95FBB5582}" sibTransId="{E314186A-4D99-409C-B289-A13E6F3FF574}"/>
    <dgm:cxn modelId="{74D14FB2-8EC4-49C2-8DB3-1A4ACBD4D8FC}" type="presOf" srcId="{870F3B48-EFB9-4814-91AD-E9117FAE873E}" destId="{7BB95D3D-D0AE-4B63-95C2-6923254DE1B2}" srcOrd="1" destOrd="0" presId="urn:microsoft.com/office/officeart/2005/8/layout/venn1"/>
    <dgm:cxn modelId="{1DB8D4FB-AD17-441E-A56A-F85B9B267E10}" type="presOf" srcId="{11E9EB3E-F5FF-4A8A-B672-AC153C1C2368}" destId="{56DC5558-3671-4BCC-9FDD-9D542E54DDFE}" srcOrd="0" destOrd="0" presId="urn:microsoft.com/office/officeart/2005/8/layout/venn1"/>
    <dgm:cxn modelId="{C2E97402-117A-4731-B175-A217062A5F7A}" type="presOf" srcId="{880761CC-11F8-4897-A90B-8405D6EEA929}" destId="{C331B3AD-2D42-4FED-97DD-7552FE86162B}" srcOrd="0" destOrd="0" presId="urn:microsoft.com/office/officeart/2005/8/layout/venn1"/>
    <dgm:cxn modelId="{A0D14B23-B8A8-49DD-8065-497C5FB16797}" srcId="{74806EC8-6A6F-4501-A746-9DCD2C3B4F08}" destId="{11E9EB3E-F5FF-4A8A-B672-AC153C1C2368}" srcOrd="0" destOrd="0" parTransId="{88589DED-6592-4CE8-B63B-F0A9E0014A84}" sibTransId="{EA425B29-B88C-484E-8FE5-5319C32DCCDB}"/>
    <dgm:cxn modelId="{9B86F42A-B062-488A-BF86-46E22EE45EAF}" type="presOf" srcId="{870F3B48-EFB9-4814-91AD-E9117FAE873E}" destId="{A900895B-F58C-49D7-883C-4A1C7BE5DBFE}" srcOrd="0" destOrd="0" presId="urn:microsoft.com/office/officeart/2005/8/layout/venn1"/>
    <dgm:cxn modelId="{3237420A-50A2-4026-AE04-2174B53BB58C}" type="presOf" srcId="{74806EC8-6A6F-4501-A746-9DCD2C3B4F08}" destId="{F310C87B-38F2-462F-A959-349BE8900BFB}" srcOrd="0" destOrd="0" presId="urn:microsoft.com/office/officeart/2005/8/layout/venn1"/>
    <dgm:cxn modelId="{A3942044-418A-43F6-89D3-9F7C0F0CEF94}" type="presParOf" srcId="{F310C87B-38F2-462F-A959-349BE8900BFB}" destId="{56DC5558-3671-4BCC-9FDD-9D542E54DDFE}" srcOrd="0" destOrd="0" presId="urn:microsoft.com/office/officeart/2005/8/layout/venn1"/>
    <dgm:cxn modelId="{FD56E0B3-7EEB-4B72-A0A7-41754863BDBC}" type="presParOf" srcId="{F310C87B-38F2-462F-A959-349BE8900BFB}" destId="{8443D3BC-7661-4AD0-9794-59691377C7C2}" srcOrd="1" destOrd="0" presId="urn:microsoft.com/office/officeart/2005/8/layout/venn1"/>
    <dgm:cxn modelId="{B7305F1A-61C5-4429-8AAF-AF7D73E98558}" type="presParOf" srcId="{F310C87B-38F2-462F-A959-349BE8900BFB}" destId="{C331B3AD-2D42-4FED-97DD-7552FE86162B}" srcOrd="2" destOrd="0" presId="urn:microsoft.com/office/officeart/2005/8/layout/venn1"/>
    <dgm:cxn modelId="{23A4A390-4DC7-48A3-80CE-4C6ECB98F92E}" type="presParOf" srcId="{F310C87B-38F2-462F-A959-349BE8900BFB}" destId="{5214E085-D381-40CE-88D2-2A5E0ADBF219}" srcOrd="3" destOrd="0" presId="urn:microsoft.com/office/officeart/2005/8/layout/venn1"/>
    <dgm:cxn modelId="{B30577B8-BDE0-4CA8-A212-8BDCE5F136E1}" type="presParOf" srcId="{F310C87B-38F2-462F-A959-349BE8900BFB}" destId="{A900895B-F58C-49D7-883C-4A1C7BE5DBFE}" srcOrd="4" destOrd="0" presId="urn:microsoft.com/office/officeart/2005/8/layout/venn1"/>
    <dgm:cxn modelId="{88C62644-55B9-4D2F-876E-1C0C2E241356}" type="presParOf" srcId="{F310C87B-38F2-462F-A959-349BE8900BFB}" destId="{7BB95D3D-D0AE-4B63-95C2-6923254DE1B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806EC8-6A6F-4501-A746-9DCD2C3B4F08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11E9EB3E-F5FF-4A8A-B672-AC153C1C2368}">
      <dgm:prSet phldrT="[Text]"/>
      <dgm:spPr/>
      <dgm:t>
        <a:bodyPr/>
        <a:lstStyle/>
        <a:p>
          <a:r>
            <a:rPr lang="cs-CZ" dirty="0" smtClean="0"/>
            <a:t>Dítě/žák 2200 Kč</a:t>
          </a:r>
          <a:endParaRPr lang="cs-CZ" dirty="0"/>
        </a:p>
      </dgm:t>
    </dgm:pt>
    <dgm:pt modelId="{88589DED-6592-4CE8-B63B-F0A9E0014A84}" type="parTrans" cxnId="{A0D14B23-B8A8-49DD-8065-497C5FB16797}">
      <dgm:prSet/>
      <dgm:spPr/>
      <dgm:t>
        <a:bodyPr/>
        <a:lstStyle/>
        <a:p>
          <a:endParaRPr lang="cs-CZ"/>
        </a:p>
      </dgm:t>
    </dgm:pt>
    <dgm:pt modelId="{EA425B29-B88C-484E-8FE5-5319C32DCCDB}" type="sibTrans" cxnId="{A0D14B23-B8A8-49DD-8065-497C5FB16797}">
      <dgm:prSet/>
      <dgm:spPr/>
      <dgm:t>
        <a:bodyPr/>
        <a:lstStyle/>
        <a:p>
          <a:endParaRPr lang="cs-CZ"/>
        </a:p>
      </dgm:t>
    </dgm:pt>
    <dgm:pt modelId="{880761CC-11F8-4897-A90B-8405D6EEA929}">
      <dgm:prSet phldrT="[Text]"/>
      <dgm:spPr/>
      <dgm:t>
        <a:bodyPr/>
        <a:lstStyle/>
        <a:p>
          <a:r>
            <a:rPr lang="cs-CZ" dirty="0" smtClean="0"/>
            <a:t>MŠ 200000 Kč</a:t>
          </a:r>
          <a:endParaRPr lang="cs-CZ" dirty="0"/>
        </a:p>
      </dgm:t>
    </dgm:pt>
    <dgm:pt modelId="{A5135272-7C56-4633-B0B7-29D95FBB5582}" type="parTrans" cxnId="{321A6BEE-C314-46BE-8650-69A8D50E9ED1}">
      <dgm:prSet/>
      <dgm:spPr/>
      <dgm:t>
        <a:bodyPr/>
        <a:lstStyle/>
        <a:p>
          <a:endParaRPr lang="cs-CZ"/>
        </a:p>
      </dgm:t>
    </dgm:pt>
    <dgm:pt modelId="{E314186A-4D99-409C-B289-A13E6F3FF574}" type="sibTrans" cxnId="{321A6BEE-C314-46BE-8650-69A8D50E9ED1}">
      <dgm:prSet/>
      <dgm:spPr/>
      <dgm:t>
        <a:bodyPr/>
        <a:lstStyle/>
        <a:p>
          <a:endParaRPr lang="cs-CZ"/>
        </a:p>
      </dgm:t>
    </dgm:pt>
    <dgm:pt modelId="{870F3B48-EFB9-4814-91AD-E9117FAE873E}">
      <dgm:prSet phldrT="[Text]"/>
      <dgm:spPr/>
      <dgm:t>
        <a:bodyPr/>
        <a:lstStyle/>
        <a:p>
          <a:r>
            <a:rPr lang="cs-CZ" dirty="0" smtClean="0"/>
            <a:t>ZŠ 200000 Kč</a:t>
          </a:r>
          <a:endParaRPr lang="cs-CZ" dirty="0"/>
        </a:p>
      </dgm:t>
    </dgm:pt>
    <dgm:pt modelId="{DE10BFE7-F3F1-49A8-A1A0-E8DB75331EB9}" type="parTrans" cxnId="{1ED5685F-D2C8-424A-9090-8ADD2AF17BDF}">
      <dgm:prSet/>
      <dgm:spPr/>
      <dgm:t>
        <a:bodyPr/>
        <a:lstStyle/>
        <a:p>
          <a:endParaRPr lang="cs-CZ"/>
        </a:p>
      </dgm:t>
    </dgm:pt>
    <dgm:pt modelId="{EEAB89C8-C428-4EB9-A8C8-643C23BF28F2}" type="sibTrans" cxnId="{1ED5685F-D2C8-424A-9090-8ADD2AF17BDF}">
      <dgm:prSet/>
      <dgm:spPr/>
      <dgm:t>
        <a:bodyPr/>
        <a:lstStyle/>
        <a:p>
          <a:endParaRPr lang="cs-CZ"/>
        </a:p>
      </dgm:t>
    </dgm:pt>
    <dgm:pt modelId="{F310C87B-38F2-462F-A959-349BE8900BFB}" type="pres">
      <dgm:prSet presAssocID="{74806EC8-6A6F-4501-A746-9DCD2C3B4F08}" presName="compositeShape" presStyleCnt="0">
        <dgm:presLayoutVars>
          <dgm:chMax val="7"/>
          <dgm:dir/>
          <dgm:resizeHandles val="exact"/>
        </dgm:presLayoutVars>
      </dgm:prSet>
      <dgm:spPr/>
    </dgm:pt>
    <dgm:pt modelId="{56DC5558-3671-4BCC-9FDD-9D542E54DDFE}" type="pres">
      <dgm:prSet presAssocID="{11E9EB3E-F5FF-4A8A-B672-AC153C1C2368}" presName="circ1" presStyleLbl="vennNode1" presStyleIdx="0" presStyleCnt="3" custScaleX="145022"/>
      <dgm:spPr/>
      <dgm:t>
        <a:bodyPr/>
        <a:lstStyle/>
        <a:p>
          <a:endParaRPr lang="cs-CZ"/>
        </a:p>
      </dgm:t>
    </dgm:pt>
    <dgm:pt modelId="{8443D3BC-7661-4AD0-9794-59691377C7C2}" type="pres">
      <dgm:prSet presAssocID="{11E9EB3E-F5FF-4A8A-B672-AC153C1C236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331B3AD-2D42-4FED-97DD-7552FE86162B}" type="pres">
      <dgm:prSet presAssocID="{880761CC-11F8-4897-A90B-8405D6EEA929}" presName="circ2" presStyleLbl="vennNode1" presStyleIdx="1" presStyleCnt="3"/>
      <dgm:spPr/>
      <dgm:t>
        <a:bodyPr/>
        <a:lstStyle/>
        <a:p>
          <a:endParaRPr lang="cs-CZ"/>
        </a:p>
      </dgm:t>
    </dgm:pt>
    <dgm:pt modelId="{5214E085-D381-40CE-88D2-2A5E0ADBF219}" type="pres">
      <dgm:prSet presAssocID="{880761CC-11F8-4897-A90B-8405D6EEA92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900895B-F58C-49D7-883C-4A1C7BE5DBFE}" type="pres">
      <dgm:prSet presAssocID="{870F3B48-EFB9-4814-91AD-E9117FAE873E}" presName="circ3" presStyleLbl="vennNode1" presStyleIdx="2" presStyleCnt="3"/>
      <dgm:spPr/>
      <dgm:t>
        <a:bodyPr/>
        <a:lstStyle/>
        <a:p>
          <a:endParaRPr lang="cs-CZ"/>
        </a:p>
      </dgm:t>
    </dgm:pt>
    <dgm:pt modelId="{7BB95D3D-D0AE-4B63-95C2-6923254DE1B2}" type="pres">
      <dgm:prSet presAssocID="{870F3B48-EFB9-4814-91AD-E9117FAE873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98F7619-FE43-4FA0-BB1F-FB88CB9D0311}" type="presOf" srcId="{880761CC-11F8-4897-A90B-8405D6EEA929}" destId="{5214E085-D381-40CE-88D2-2A5E0ADBF219}" srcOrd="1" destOrd="0" presId="urn:microsoft.com/office/officeart/2005/8/layout/venn1"/>
    <dgm:cxn modelId="{EE46D40B-282B-4618-BC52-9409529B7419}" type="presOf" srcId="{870F3B48-EFB9-4814-91AD-E9117FAE873E}" destId="{7BB95D3D-D0AE-4B63-95C2-6923254DE1B2}" srcOrd="1" destOrd="0" presId="urn:microsoft.com/office/officeart/2005/8/layout/venn1"/>
    <dgm:cxn modelId="{0FCC8766-929D-4176-B04E-AE2744A28079}" type="presOf" srcId="{11E9EB3E-F5FF-4A8A-B672-AC153C1C2368}" destId="{8443D3BC-7661-4AD0-9794-59691377C7C2}" srcOrd="1" destOrd="0" presId="urn:microsoft.com/office/officeart/2005/8/layout/venn1"/>
    <dgm:cxn modelId="{B525E4CE-5CB9-4BDC-BC26-F52DE06F544B}" type="presOf" srcId="{11E9EB3E-F5FF-4A8A-B672-AC153C1C2368}" destId="{56DC5558-3671-4BCC-9FDD-9D542E54DDFE}" srcOrd="0" destOrd="0" presId="urn:microsoft.com/office/officeart/2005/8/layout/venn1"/>
    <dgm:cxn modelId="{7F39ECD9-F607-4F62-8174-B90ED5371F81}" type="presOf" srcId="{870F3B48-EFB9-4814-91AD-E9117FAE873E}" destId="{A900895B-F58C-49D7-883C-4A1C7BE5DBFE}" srcOrd="0" destOrd="0" presId="urn:microsoft.com/office/officeart/2005/8/layout/venn1"/>
    <dgm:cxn modelId="{1ED5685F-D2C8-424A-9090-8ADD2AF17BDF}" srcId="{74806EC8-6A6F-4501-A746-9DCD2C3B4F08}" destId="{870F3B48-EFB9-4814-91AD-E9117FAE873E}" srcOrd="2" destOrd="0" parTransId="{DE10BFE7-F3F1-49A8-A1A0-E8DB75331EB9}" sibTransId="{EEAB89C8-C428-4EB9-A8C8-643C23BF28F2}"/>
    <dgm:cxn modelId="{321A6BEE-C314-46BE-8650-69A8D50E9ED1}" srcId="{74806EC8-6A6F-4501-A746-9DCD2C3B4F08}" destId="{880761CC-11F8-4897-A90B-8405D6EEA929}" srcOrd="1" destOrd="0" parTransId="{A5135272-7C56-4633-B0B7-29D95FBB5582}" sibTransId="{E314186A-4D99-409C-B289-A13E6F3FF574}"/>
    <dgm:cxn modelId="{A0D14B23-B8A8-49DD-8065-497C5FB16797}" srcId="{74806EC8-6A6F-4501-A746-9DCD2C3B4F08}" destId="{11E9EB3E-F5FF-4A8A-B672-AC153C1C2368}" srcOrd="0" destOrd="0" parTransId="{88589DED-6592-4CE8-B63B-F0A9E0014A84}" sibTransId="{EA425B29-B88C-484E-8FE5-5319C32DCCDB}"/>
    <dgm:cxn modelId="{A14E7412-3CA2-4E2E-BC8C-E2E39AE48245}" type="presOf" srcId="{880761CC-11F8-4897-A90B-8405D6EEA929}" destId="{C331B3AD-2D42-4FED-97DD-7552FE86162B}" srcOrd="0" destOrd="0" presId="urn:microsoft.com/office/officeart/2005/8/layout/venn1"/>
    <dgm:cxn modelId="{D1C4B7B9-B960-4A94-B394-EA17461C1FBD}" type="presOf" srcId="{74806EC8-6A6F-4501-A746-9DCD2C3B4F08}" destId="{F310C87B-38F2-462F-A959-349BE8900BFB}" srcOrd="0" destOrd="0" presId="urn:microsoft.com/office/officeart/2005/8/layout/venn1"/>
    <dgm:cxn modelId="{72794704-03EC-4322-AF3D-AA4F0BD9A7D8}" type="presParOf" srcId="{F310C87B-38F2-462F-A959-349BE8900BFB}" destId="{56DC5558-3671-4BCC-9FDD-9D542E54DDFE}" srcOrd="0" destOrd="0" presId="urn:microsoft.com/office/officeart/2005/8/layout/venn1"/>
    <dgm:cxn modelId="{3D642661-6C27-47DE-B0D0-FFF1C82419FE}" type="presParOf" srcId="{F310C87B-38F2-462F-A959-349BE8900BFB}" destId="{8443D3BC-7661-4AD0-9794-59691377C7C2}" srcOrd="1" destOrd="0" presId="urn:microsoft.com/office/officeart/2005/8/layout/venn1"/>
    <dgm:cxn modelId="{D334F46C-452E-4806-99E1-D63E99FDDDD5}" type="presParOf" srcId="{F310C87B-38F2-462F-A959-349BE8900BFB}" destId="{C331B3AD-2D42-4FED-97DD-7552FE86162B}" srcOrd="2" destOrd="0" presId="urn:microsoft.com/office/officeart/2005/8/layout/venn1"/>
    <dgm:cxn modelId="{A48EDAA5-F1D0-41D7-8747-BD5C0ACB0E68}" type="presParOf" srcId="{F310C87B-38F2-462F-A959-349BE8900BFB}" destId="{5214E085-D381-40CE-88D2-2A5E0ADBF219}" srcOrd="3" destOrd="0" presId="urn:microsoft.com/office/officeart/2005/8/layout/venn1"/>
    <dgm:cxn modelId="{8A457CC6-CEB8-416F-AECE-AF14034E67A5}" type="presParOf" srcId="{F310C87B-38F2-462F-A959-349BE8900BFB}" destId="{A900895B-F58C-49D7-883C-4A1C7BE5DBFE}" srcOrd="4" destOrd="0" presId="urn:microsoft.com/office/officeart/2005/8/layout/venn1"/>
    <dgm:cxn modelId="{84FAF184-3CD7-4F3C-B3DC-6E224D994381}" type="presParOf" srcId="{F310C87B-38F2-462F-A959-349BE8900BFB}" destId="{7BB95D3D-D0AE-4B63-95C2-6923254DE1B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4806EC8-6A6F-4501-A746-9DCD2C3B4F08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11E9EB3E-F5FF-4A8A-B672-AC153C1C2368}">
      <dgm:prSet phldrT="[Text]"/>
      <dgm:spPr/>
      <dgm:t>
        <a:bodyPr/>
        <a:lstStyle/>
        <a:p>
          <a:r>
            <a:rPr lang="cs-CZ" dirty="0" smtClean="0"/>
            <a:t>Dítě/žák 2200 Kč</a:t>
          </a:r>
          <a:endParaRPr lang="cs-CZ" dirty="0"/>
        </a:p>
      </dgm:t>
    </dgm:pt>
    <dgm:pt modelId="{88589DED-6592-4CE8-B63B-F0A9E0014A84}" type="parTrans" cxnId="{A0D14B23-B8A8-49DD-8065-497C5FB16797}">
      <dgm:prSet/>
      <dgm:spPr/>
      <dgm:t>
        <a:bodyPr/>
        <a:lstStyle/>
        <a:p>
          <a:endParaRPr lang="cs-CZ"/>
        </a:p>
      </dgm:t>
    </dgm:pt>
    <dgm:pt modelId="{EA425B29-B88C-484E-8FE5-5319C32DCCDB}" type="sibTrans" cxnId="{A0D14B23-B8A8-49DD-8065-497C5FB16797}">
      <dgm:prSet/>
      <dgm:spPr/>
      <dgm:t>
        <a:bodyPr/>
        <a:lstStyle/>
        <a:p>
          <a:endParaRPr lang="cs-CZ"/>
        </a:p>
      </dgm:t>
    </dgm:pt>
    <dgm:pt modelId="{880761CC-11F8-4897-A90B-8405D6EEA929}">
      <dgm:prSet phldrT="[Text]"/>
      <dgm:spPr/>
      <dgm:t>
        <a:bodyPr/>
        <a:lstStyle/>
        <a:p>
          <a:r>
            <a:rPr lang="cs-CZ" dirty="0" smtClean="0"/>
            <a:t>MŠ 200000 Kč</a:t>
          </a:r>
          <a:endParaRPr lang="cs-CZ" dirty="0"/>
        </a:p>
      </dgm:t>
    </dgm:pt>
    <dgm:pt modelId="{A5135272-7C56-4633-B0B7-29D95FBB5582}" type="parTrans" cxnId="{321A6BEE-C314-46BE-8650-69A8D50E9ED1}">
      <dgm:prSet/>
      <dgm:spPr/>
      <dgm:t>
        <a:bodyPr/>
        <a:lstStyle/>
        <a:p>
          <a:endParaRPr lang="cs-CZ"/>
        </a:p>
      </dgm:t>
    </dgm:pt>
    <dgm:pt modelId="{E314186A-4D99-409C-B289-A13E6F3FF574}" type="sibTrans" cxnId="{321A6BEE-C314-46BE-8650-69A8D50E9ED1}">
      <dgm:prSet/>
      <dgm:spPr/>
      <dgm:t>
        <a:bodyPr/>
        <a:lstStyle/>
        <a:p>
          <a:endParaRPr lang="cs-CZ"/>
        </a:p>
      </dgm:t>
    </dgm:pt>
    <dgm:pt modelId="{870F3B48-EFB9-4814-91AD-E9117FAE873E}">
      <dgm:prSet phldrT="[Text]"/>
      <dgm:spPr/>
      <dgm:t>
        <a:bodyPr/>
        <a:lstStyle/>
        <a:p>
          <a:r>
            <a:rPr lang="cs-CZ" dirty="0" smtClean="0"/>
            <a:t>ZŠ 200000 Kč</a:t>
          </a:r>
          <a:endParaRPr lang="cs-CZ" dirty="0"/>
        </a:p>
      </dgm:t>
    </dgm:pt>
    <dgm:pt modelId="{DE10BFE7-F3F1-49A8-A1A0-E8DB75331EB9}" type="parTrans" cxnId="{1ED5685F-D2C8-424A-9090-8ADD2AF17BDF}">
      <dgm:prSet/>
      <dgm:spPr/>
      <dgm:t>
        <a:bodyPr/>
        <a:lstStyle/>
        <a:p>
          <a:endParaRPr lang="cs-CZ"/>
        </a:p>
      </dgm:t>
    </dgm:pt>
    <dgm:pt modelId="{EEAB89C8-C428-4EB9-A8C8-643C23BF28F2}" type="sibTrans" cxnId="{1ED5685F-D2C8-424A-9090-8ADD2AF17BDF}">
      <dgm:prSet/>
      <dgm:spPr/>
      <dgm:t>
        <a:bodyPr/>
        <a:lstStyle/>
        <a:p>
          <a:endParaRPr lang="cs-CZ"/>
        </a:p>
      </dgm:t>
    </dgm:pt>
    <dgm:pt modelId="{F310C87B-38F2-462F-A959-349BE8900BFB}" type="pres">
      <dgm:prSet presAssocID="{74806EC8-6A6F-4501-A746-9DCD2C3B4F08}" presName="compositeShape" presStyleCnt="0">
        <dgm:presLayoutVars>
          <dgm:chMax val="7"/>
          <dgm:dir/>
          <dgm:resizeHandles val="exact"/>
        </dgm:presLayoutVars>
      </dgm:prSet>
      <dgm:spPr/>
    </dgm:pt>
    <dgm:pt modelId="{56DC5558-3671-4BCC-9FDD-9D542E54DDFE}" type="pres">
      <dgm:prSet presAssocID="{11E9EB3E-F5FF-4A8A-B672-AC153C1C2368}" presName="circ1" presStyleLbl="vennNode1" presStyleIdx="0" presStyleCnt="3" custScaleX="145022"/>
      <dgm:spPr/>
      <dgm:t>
        <a:bodyPr/>
        <a:lstStyle/>
        <a:p>
          <a:endParaRPr lang="cs-CZ"/>
        </a:p>
      </dgm:t>
    </dgm:pt>
    <dgm:pt modelId="{8443D3BC-7661-4AD0-9794-59691377C7C2}" type="pres">
      <dgm:prSet presAssocID="{11E9EB3E-F5FF-4A8A-B672-AC153C1C236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331B3AD-2D42-4FED-97DD-7552FE86162B}" type="pres">
      <dgm:prSet presAssocID="{880761CC-11F8-4897-A90B-8405D6EEA929}" presName="circ2" presStyleLbl="vennNode1" presStyleIdx="1" presStyleCnt="3"/>
      <dgm:spPr/>
      <dgm:t>
        <a:bodyPr/>
        <a:lstStyle/>
        <a:p>
          <a:endParaRPr lang="cs-CZ"/>
        </a:p>
      </dgm:t>
    </dgm:pt>
    <dgm:pt modelId="{5214E085-D381-40CE-88D2-2A5E0ADBF219}" type="pres">
      <dgm:prSet presAssocID="{880761CC-11F8-4897-A90B-8405D6EEA92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900895B-F58C-49D7-883C-4A1C7BE5DBFE}" type="pres">
      <dgm:prSet presAssocID="{870F3B48-EFB9-4814-91AD-E9117FAE873E}" presName="circ3" presStyleLbl="vennNode1" presStyleIdx="2" presStyleCnt="3"/>
      <dgm:spPr/>
      <dgm:t>
        <a:bodyPr/>
        <a:lstStyle/>
        <a:p>
          <a:endParaRPr lang="cs-CZ"/>
        </a:p>
      </dgm:t>
    </dgm:pt>
    <dgm:pt modelId="{7BB95D3D-D0AE-4B63-95C2-6923254DE1B2}" type="pres">
      <dgm:prSet presAssocID="{870F3B48-EFB9-4814-91AD-E9117FAE873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7CE29FE-5E29-4902-A16F-1DFC1DFAE132}" type="presOf" srcId="{870F3B48-EFB9-4814-91AD-E9117FAE873E}" destId="{7BB95D3D-D0AE-4B63-95C2-6923254DE1B2}" srcOrd="1" destOrd="0" presId="urn:microsoft.com/office/officeart/2005/8/layout/venn1"/>
    <dgm:cxn modelId="{444DEF3E-E99C-435B-9E8E-A74253B37043}" type="presOf" srcId="{880761CC-11F8-4897-A90B-8405D6EEA929}" destId="{C331B3AD-2D42-4FED-97DD-7552FE86162B}" srcOrd="0" destOrd="0" presId="urn:microsoft.com/office/officeart/2005/8/layout/venn1"/>
    <dgm:cxn modelId="{B8F1E70C-3FFD-4C39-8233-6680B22DB58E}" type="presOf" srcId="{74806EC8-6A6F-4501-A746-9DCD2C3B4F08}" destId="{F310C87B-38F2-462F-A959-349BE8900BFB}" srcOrd="0" destOrd="0" presId="urn:microsoft.com/office/officeart/2005/8/layout/venn1"/>
    <dgm:cxn modelId="{D4BE07C0-4B33-431B-8302-7C0D929ABD21}" type="presOf" srcId="{880761CC-11F8-4897-A90B-8405D6EEA929}" destId="{5214E085-D381-40CE-88D2-2A5E0ADBF219}" srcOrd="1" destOrd="0" presId="urn:microsoft.com/office/officeart/2005/8/layout/venn1"/>
    <dgm:cxn modelId="{9347952C-EBAB-4EA8-B52E-4FF99B12FB89}" type="presOf" srcId="{870F3B48-EFB9-4814-91AD-E9117FAE873E}" destId="{A900895B-F58C-49D7-883C-4A1C7BE5DBFE}" srcOrd="0" destOrd="0" presId="urn:microsoft.com/office/officeart/2005/8/layout/venn1"/>
    <dgm:cxn modelId="{1ED5685F-D2C8-424A-9090-8ADD2AF17BDF}" srcId="{74806EC8-6A6F-4501-A746-9DCD2C3B4F08}" destId="{870F3B48-EFB9-4814-91AD-E9117FAE873E}" srcOrd="2" destOrd="0" parTransId="{DE10BFE7-F3F1-49A8-A1A0-E8DB75331EB9}" sibTransId="{EEAB89C8-C428-4EB9-A8C8-643C23BF28F2}"/>
    <dgm:cxn modelId="{321A6BEE-C314-46BE-8650-69A8D50E9ED1}" srcId="{74806EC8-6A6F-4501-A746-9DCD2C3B4F08}" destId="{880761CC-11F8-4897-A90B-8405D6EEA929}" srcOrd="1" destOrd="0" parTransId="{A5135272-7C56-4633-B0B7-29D95FBB5582}" sibTransId="{E314186A-4D99-409C-B289-A13E6F3FF574}"/>
    <dgm:cxn modelId="{A0D14B23-B8A8-49DD-8065-497C5FB16797}" srcId="{74806EC8-6A6F-4501-A746-9DCD2C3B4F08}" destId="{11E9EB3E-F5FF-4A8A-B672-AC153C1C2368}" srcOrd="0" destOrd="0" parTransId="{88589DED-6592-4CE8-B63B-F0A9E0014A84}" sibTransId="{EA425B29-B88C-484E-8FE5-5319C32DCCDB}"/>
    <dgm:cxn modelId="{29B8092C-E32F-4249-BE69-1A9350BB629B}" type="presOf" srcId="{11E9EB3E-F5FF-4A8A-B672-AC153C1C2368}" destId="{8443D3BC-7661-4AD0-9794-59691377C7C2}" srcOrd="1" destOrd="0" presId="urn:microsoft.com/office/officeart/2005/8/layout/venn1"/>
    <dgm:cxn modelId="{2E4D9ECC-C8B0-4145-A872-61D7D8A1BB2B}" type="presOf" srcId="{11E9EB3E-F5FF-4A8A-B672-AC153C1C2368}" destId="{56DC5558-3671-4BCC-9FDD-9D542E54DDFE}" srcOrd="0" destOrd="0" presId="urn:microsoft.com/office/officeart/2005/8/layout/venn1"/>
    <dgm:cxn modelId="{B9C5FEEE-6BF9-4CFC-8172-27F1055F8E47}" type="presParOf" srcId="{F310C87B-38F2-462F-A959-349BE8900BFB}" destId="{56DC5558-3671-4BCC-9FDD-9D542E54DDFE}" srcOrd="0" destOrd="0" presId="urn:microsoft.com/office/officeart/2005/8/layout/venn1"/>
    <dgm:cxn modelId="{18ED89C8-4A07-4F66-8E3D-D4D716899828}" type="presParOf" srcId="{F310C87B-38F2-462F-A959-349BE8900BFB}" destId="{8443D3BC-7661-4AD0-9794-59691377C7C2}" srcOrd="1" destOrd="0" presId="urn:microsoft.com/office/officeart/2005/8/layout/venn1"/>
    <dgm:cxn modelId="{76940492-AA69-4A36-8B77-2934A5E71C8A}" type="presParOf" srcId="{F310C87B-38F2-462F-A959-349BE8900BFB}" destId="{C331B3AD-2D42-4FED-97DD-7552FE86162B}" srcOrd="2" destOrd="0" presId="urn:microsoft.com/office/officeart/2005/8/layout/venn1"/>
    <dgm:cxn modelId="{E95DA8E4-8114-4E3A-BB3B-7EAE9C2D3379}" type="presParOf" srcId="{F310C87B-38F2-462F-A959-349BE8900BFB}" destId="{5214E085-D381-40CE-88D2-2A5E0ADBF219}" srcOrd="3" destOrd="0" presId="urn:microsoft.com/office/officeart/2005/8/layout/venn1"/>
    <dgm:cxn modelId="{733D27D8-221E-4BD6-975B-49AA908C15AE}" type="presParOf" srcId="{F310C87B-38F2-462F-A959-349BE8900BFB}" destId="{A900895B-F58C-49D7-883C-4A1C7BE5DBFE}" srcOrd="4" destOrd="0" presId="urn:microsoft.com/office/officeart/2005/8/layout/venn1"/>
    <dgm:cxn modelId="{327E1573-45E8-43EA-A159-71BB07DEB2D4}" type="presParOf" srcId="{F310C87B-38F2-462F-A959-349BE8900BFB}" destId="{7BB95D3D-D0AE-4B63-95C2-6923254DE1B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42E6DFB-2732-4D0B-A295-95E947730D2B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C66EFFE4-B8BC-4904-B827-E96526A9F76A}">
      <dgm:prSet phldrT="[Text]"/>
      <dgm:spPr/>
      <dgm:t>
        <a:bodyPr/>
        <a:lstStyle/>
        <a:p>
          <a:r>
            <a:rPr lang="cs-CZ" dirty="0" smtClean="0"/>
            <a:t>I. Aktivity pro MŠ</a:t>
          </a:r>
          <a:endParaRPr lang="cs-CZ" dirty="0"/>
        </a:p>
      </dgm:t>
    </dgm:pt>
    <dgm:pt modelId="{EA549ED5-5E03-4F51-AD6F-6AA0F0EFA283}" type="parTrans" cxnId="{A37E8D42-EEB1-4CF2-A849-43D0D2048D0F}">
      <dgm:prSet/>
      <dgm:spPr/>
      <dgm:t>
        <a:bodyPr/>
        <a:lstStyle/>
        <a:p>
          <a:endParaRPr lang="cs-CZ"/>
        </a:p>
      </dgm:t>
    </dgm:pt>
    <dgm:pt modelId="{F841C780-E0C6-4258-A6C6-4F2A32269137}" type="sibTrans" cxnId="{A37E8D42-EEB1-4CF2-A849-43D0D2048D0F}">
      <dgm:prSet/>
      <dgm:spPr/>
      <dgm:t>
        <a:bodyPr/>
        <a:lstStyle/>
        <a:p>
          <a:endParaRPr lang="cs-CZ"/>
        </a:p>
      </dgm:t>
    </dgm:pt>
    <dgm:pt modelId="{E43CF424-CC92-4C0D-976D-549434BD7B49}">
      <dgm:prSet phldrT="[Text]"/>
      <dgm:spPr/>
      <dgm:t>
        <a:bodyPr/>
        <a:lstStyle/>
        <a:p>
          <a:r>
            <a:rPr lang="cs-CZ" dirty="0" smtClean="0"/>
            <a:t>Personální podpora</a:t>
          </a:r>
          <a:endParaRPr lang="cs-CZ" dirty="0"/>
        </a:p>
      </dgm:t>
    </dgm:pt>
    <dgm:pt modelId="{E5868904-12A0-4926-9E3C-CDBBF526F55B}" type="parTrans" cxnId="{168ACD69-C7A3-45D8-B8C1-432DBFAFA776}">
      <dgm:prSet/>
      <dgm:spPr/>
      <dgm:t>
        <a:bodyPr/>
        <a:lstStyle/>
        <a:p>
          <a:endParaRPr lang="cs-CZ"/>
        </a:p>
      </dgm:t>
    </dgm:pt>
    <dgm:pt modelId="{AF770EE8-FC75-4694-A7BD-32BAD4D7FF3F}" type="sibTrans" cxnId="{168ACD69-C7A3-45D8-B8C1-432DBFAFA776}">
      <dgm:prSet/>
      <dgm:spPr/>
      <dgm:t>
        <a:bodyPr/>
        <a:lstStyle/>
        <a:p>
          <a:endParaRPr lang="cs-CZ"/>
        </a:p>
      </dgm:t>
    </dgm:pt>
    <dgm:pt modelId="{61A3AEEF-3A9E-4BDB-8A2F-3A3AEDF970D5}">
      <dgm:prSet phldrT="[Text]"/>
      <dgm:spPr/>
      <dgm:t>
        <a:bodyPr/>
        <a:lstStyle/>
        <a:p>
          <a:r>
            <a:rPr lang="cs-CZ" dirty="0" smtClean="0"/>
            <a:t>Osobnostně profesní rozvoj pedagogů</a:t>
          </a:r>
          <a:endParaRPr lang="cs-CZ" dirty="0"/>
        </a:p>
      </dgm:t>
    </dgm:pt>
    <dgm:pt modelId="{6008777F-DA5A-4668-ADDB-2B07E1E129C3}" type="parTrans" cxnId="{D00EBB78-CE34-4EF3-9BCF-61EFDAF3140D}">
      <dgm:prSet/>
      <dgm:spPr/>
      <dgm:t>
        <a:bodyPr/>
        <a:lstStyle/>
        <a:p>
          <a:endParaRPr lang="cs-CZ"/>
        </a:p>
      </dgm:t>
    </dgm:pt>
    <dgm:pt modelId="{29902265-8E04-4B05-A4DF-D36688F11B19}" type="sibTrans" cxnId="{D00EBB78-CE34-4EF3-9BCF-61EFDAF3140D}">
      <dgm:prSet/>
      <dgm:spPr/>
      <dgm:t>
        <a:bodyPr/>
        <a:lstStyle/>
        <a:p>
          <a:endParaRPr lang="cs-CZ"/>
        </a:p>
      </dgm:t>
    </dgm:pt>
    <dgm:pt modelId="{67EBF3C6-F478-47C4-B310-3E4DE5C8BEE9}">
      <dgm:prSet phldrT="[Text]"/>
      <dgm:spPr/>
      <dgm:t>
        <a:bodyPr/>
        <a:lstStyle/>
        <a:p>
          <a:r>
            <a:rPr lang="cs-CZ" dirty="0" smtClean="0"/>
            <a:t>II. Aktivity pro ZŠ</a:t>
          </a:r>
          <a:endParaRPr lang="cs-CZ" dirty="0"/>
        </a:p>
      </dgm:t>
    </dgm:pt>
    <dgm:pt modelId="{3BB320C9-2299-4268-9E5E-2435C7C5D48A}" type="parTrans" cxnId="{3158A1EA-DCDF-454E-BB0D-E287EC05505B}">
      <dgm:prSet/>
      <dgm:spPr/>
      <dgm:t>
        <a:bodyPr/>
        <a:lstStyle/>
        <a:p>
          <a:endParaRPr lang="cs-CZ"/>
        </a:p>
      </dgm:t>
    </dgm:pt>
    <dgm:pt modelId="{1C5FFED0-B19D-40FC-B545-5666854873EF}" type="sibTrans" cxnId="{3158A1EA-DCDF-454E-BB0D-E287EC05505B}">
      <dgm:prSet/>
      <dgm:spPr/>
      <dgm:t>
        <a:bodyPr/>
        <a:lstStyle/>
        <a:p>
          <a:endParaRPr lang="cs-CZ"/>
        </a:p>
      </dgm:t>
    </dgm:pt>
    <dgm:pt modelId="{97F8507A-3B0B-48F5-AB60-FDD25852FD05}">
      <dgm:prSet phldrT="[Text]"/>
      <dgm:spPr/>
      <dgm:t>
        <a:bodyPr/>
        <a:lstStyle/>
        <a:p>
          <a:r>
            <a:rPr lang="cs-CZ" dirty="0" smtClean="0"/>
            <a:t>Personální podpora</a:t>
          </a:r>
          <a:endParaRPr lang="cs-CZ" dirty="0"/>
        </a:p>
      </dgm:t>
    </dgm:pt>
    <dgm:pt modelId="{7C9738FF-5FF2-43DB-B2CB-3F2E1084071B}" type="parTrans" cxnId="{4968926B-6AA4-4606-A16B-B9134370C99C}">
      <dgm:prSet/>
      <dgm:spPr/>
      <dgm:t>
        <a:bodyPr/>
        <a:lstStyle/>
        <a:p>
          <a:endParaRPr lang="cs-CZ"/>
        </a:p>
      </dgm:t>
    </dgm:pt>
    <dgm:pt modelId="{E0BF98C8-16A9-4B20-B294-3AB2BEF22E47}" type="sibTrans" cxnId="{4968926B-6AA4-4606-A16B-B9134370C99C}">
      <dgm:prSet/>
      <dgm:spPr/>
      <dgm:t>
        <a:bodyPr/>
        <a:lstStyle/>
        <a:p>
          <a:endParaRPr lang="cs-CZ"/>
        </a:p>
      </dgm:t>
    </dgm:pt>
    <dgm:pt modelId="{F018F67B-9E38-4346-A0CF-A304445F9EF5}">
      <dgm:prSet phldrT="[Text]"/>
      <dgm:spPr/>
      <dgm:t>
        <a:bodyPr/>
        <a:lstStyle/>
        <a:p>
          <a:r>
            <a:rPr lang="cs-CZ" dirty="0" err="1" smtClean="0"/>
            <a:t>Extrakurikulární</a:t>
          </a:r>
          <a:r>
            <a:rPr lang="cs-CZ" dirty="0" smtClean="0"/>
            <a:t> rozvojové aktivity</a:t>
          </a:r>
          <a:endParaRPr lang="cs-CZ" dirty="0"/>
        </a:p>
      </dgm:t>
    </dgm:pt>
    <dgm:pt modelId="{0AD07CA6-7BB2-440E-8DBA-7A3E41E01BB5}" type="parTrans" cxnId="{86B0ECC9-BA70-4E55-82E8-912719842F09}">
      <dgm:prSet/>
      <dgm:spPr/>
      <dgm:t>
        <a:bodyPr/>
        <a:lstStyle/>
        <a:p>
          <a:endParaRPr lang="cs-CZ"/>
        </a:p>
      </dgm:t>
    </dgm:pt>
    <dgm:pt modelId="{C2F8733E-45CF-4AD3-9096-0E4C3BE5FF3B}" type="sibTrans" cxnId="{86B0ECC9-BA70-4E55-82E8-912719842F09}">
      <dgm:prSet/>
      <dgm:spPr/>
      <dgm:t>
        <a:bodyPr/>
        <a:lstStyle/>
        <a:p>
          <a:endParaRPr lang="cs-CZ"/>
        </a:p>
      </dgm:t>
    </dgm:pt>
    <dgm:pt modelId="{C7F34192-55FF-4478-AC05-56BA1BC691D3}">
      <dgm:prSet/>
      <dgm:spPr/>
      <dgm:t>
        <a:bodyPr/>
        <a:lstStyle/>
        <a:p>
          <a:r>
            <a:rPr lang="cs-CZ" dirty="0" smtClean="0"/>
            <a:t>Usnadňování přechodu dětí z MŠ do ZŠ</a:t>
          </a:r>
          <a:endParaRPr lang="cs-CZ" dirty="0"/>
        </a:p>
      </dgm:t>
    </dgm:pt>
    <dgm:pt modelId="{AB74EE5A-B560-43DC-AEAB-69013D40DA09}" type="parTrans" cxnId="{C206F1DC-5083-4EE4-9445-A018852E127D}">
      <dgm:prSet/>
      <dgm:spPr/>
      <dgm:t>
        <a:bodyPr/>
        <a:lstStyle/>
        <a:p>
          <a:endParaRPr lang="cs-CZ"/>
        </a:p>
      </dgm:t>
    </dgm:pt>
    <dgm:pt modelId="{5A9D6D87-143F-4B2D-9873-56E9CD604D7A}" type="sibTrans" cxnId="{C206F1DC-5083-4EE4-9445-A018852E127D}">
      <dgm:prSet/>
      <dgm:spPr/>
      <dgm:t>
        <a:bodyPr/>
        <a:lstStyle/>
        <a:p>
          <a:endParaRPr lang="cs-CZ"/>
        </a:p>
      </dgm:t>
    </dgm:pt>
    <dgm:pt modelId="{323134BD-BF42-4B2D-9889-7CB2C81692B1}">
      <dgm:prSet/>
      <dgm:spPr/>
      <dgm:t>
        <a:bodyPr/>
        <a:lstStyle/>
        <a:p>
          <a:r>
            <a:rPr lang="cs-CZ" dirty="0" smtClean="0"/>
            <a:t>Spolupráce s rodiči žáků</a:t>
          </a:r>
          <a:endParaRPr lang="cs-CZ" dirty="0"/>
        </a:p>
      </dgm:t>
    </dgm:pt>
    <dgm:pt modelId="{B948A1ED-669B-453B-B8A7-D7903D4E0CEA}" type="parTrans" cxnId="{B7947C32-6FEF-4018-A326-F9574C11E8C7}">
      <dgm:prSet/>
      <dgm:spPr/>
      <dgm:t>
        <a:bodyPr/>
        <a:lstStyle/>
        <a:p>
          <a:endParaRPr lang="cs-CZ"/>
        </a:p>
      </dgm:t>
    </dgm:pt>
    <dgm:pt modelId="{3477C221-73FC-450D-948A-FDFA8C1CFAB3}" type="sibTrans" cxnId="{B7947C32-6FEF-4018-A326-F9574C11E8C7}">
      <dgm:prSet/>
      <dgm:spPr/>
      <dgm:t>
        <a:bodyPr/>
        <a:lstStyle/>
        <a:p>
          <a:endParaRPr lang="cs-CZ"/>
        </a:p>
      </dgm:t>
    </dgm:pt>
    <dgm:pt modelId="{84156BFE-9A4C-461E-B89D-A1849D50BCC3}">
      <dgm:prSet phldrT="[Text]"/>
      <dgm:spPr/>
      <dgm:t>
        <a:bodyPr/>
        <a:lstStyle/>
        <a:p>
          <a:r>
            <a:rPr lang="cs-CZ" dirty="0" smtClean="0"/>
            <a:t>Osobnostně profesní rozvoj pedagogů</a:t>
          </a:r>
          <a:endParaRPr lang="cs-CZ" dirty="0"/>
        </a:p>
      </dgm:t>
    </dgm:pt>
    <dgm:pt modelId="{B4A5FE34-9F27-4EDC-9960-F8FEBECA1F8D}" type="parTrans" cxnId="{FA76EFA8-E71C-4655-BEF7-3F6C561FB6C9}">
      <dgm:prSet/>
      <dgm:spPr/>
      <dgm:t>
        <a:bodyPr/>
        <a:lstStyle/>
        <a:p>
          <a:endParaRPr lang="cs-CZ"/>
        </a:p>
      </dgm:t>
    </dgm:pt>
    <dgm:pt modelId="{3D2D6569-0C38-4818-973B-C986CE12BBAD}" type="sibTrans" cxnId="{FA76EFA8-E71C-4655-BEF7-3F6C561FB6C9}">
      <dgm:prSet/>
      <dgm:spPr/>
      <dgm:t>
        <a:bodyPr/>
        <a:lstStyle/>
        <a:p>
          <a:endParaRPr lang="cs-CZ"/>
        </a:p>
      </dgm:t>
    </dgm:pt>
    <dgm:pt modelId="{895D9E51-4D46-4B66-99FD-FA367E3BECEA}" type="pres">
      <dgm:prSet presAssocID="{B42E6DFB-2732-4D0B-A295-95E947730D2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4E421501-E861-4320-A763-0E7CC5354A18}" type="pres">
      <dgm:prSet presAssocID="{C66EFFE4-B8BC-4904-B827-E96526A9F76A}" presName="root" presStyleCnt="0"/>
      <dgm:spPr/>
    </dgm:pt>
    <dgm:pt modelId="{AC8D27B5-5EDB-41E2-B589-9122807800AA}" type="pres">
      <dgm:prSet presAssocID="{C66EFFE4-B8BC-4904-B827-E96526A9F76A}" presName="rootComposite" presStyleCnt="0"/>
      <dgm:spPr/>
    </dgm:pt>
    <dgm:pt modelId="{332E0153-760E-40BA-A5EF-D8B5D666DED2}" type="pres">
      <dgm:prSet presAssocID="{C66EFFE4-B8BC-4904-B827-E96526A9F76A}" presName="rootText" presStyleLbl="node1" presStyleIdx="0" presStyleCnt="2"/>
      <dgm:spPr/>
      <dgm:t>
        <a:bodyPr/>
        <a:lstStyle/>
        <a:p>
          <a:endParaRPr lang="cs-CZ"/>
        </a:p>
      </dgm:t>
    </dgm:pt>
    <dgm:pt modelId="{47C6E147-2385-456B-AFC9-CB9CA9C60136}" type="pres">
      <dgm:prSet presAssocID="{C66EFFE4-B8BC-4904-B827-E96526A9F76A}" presName="rootConnector" presStyleLbl="node1" presStyleIdx="0" presStyleCnt="2"/>
      <dgm:spPr/>
      <dgm:t>
        <a:bodyPr/>
        <a:lstStyle/>
        <a:p>
          <a:endParaRPr lang="cs-CZ"/>
        </a:p>
      </dgm:t>
    </dgm:pt>
    <dgm:pt modelId="{0F67E74E-2B8C-48CF-9169-BAE7EE3BB37E}" type="pres">
      <dgm:prSet presAssocID="{C66EFFE4-B8BC-4904-B827-E96526A9F76A}" presName="childShape" presStyleCnt="0"/>
      <dgm:spPr/>
    </dgm:pt>
    <dgm:pt modelId="{2F39730E-D132-4F0A-9015-586AFDE02DB5}" type="pres">
      <dgm:prSet presAssocID="{E5868904-12A0-4926-9E3C-CDBBF526F55B}" presName="Name13" presStyleLbl="parChTrans1D2" presStyleIdx="0" presStyleCnt="7"/>
      <dgm:spPr/>
      <dgm:t>
        <a:bodyPr/>
        <a:lstStyle/>
        <a:p>
          <a:endParaRPr lang="cs-CZ"/>
        </a:p>
      </dgm:t>
    </dgm:pt>
    <dgm:pt modelId="{A7B62868-A954-456D-B59F-130644D5D35B}" type="pres">
      <dgm:prSet presAssocID="{E43CF424-CC92-4C0D-976D-549434BD7B49}" presName="childText" presStyleLbl="bgAcc1" presStyleIdx="0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631D5BC-C53F-4AC3-9EE5-1B7AB74A76DE}" type="pres">
      <dgm:prSet presAssocID="{6008777F-DA5A-4668-ADDB-2B07E1E129C3}" presName="Name13" presStyleLbl="parChTrans1D2" presStyleIdx="1" presStyleCnt="7"/>
      <dgm:spPr/>
      <dgm:t>
        <a:bodyPr/>
        <a:lstStyle/>
        <a:p>
          <a:endParaRPr lang="cs-CZ"/>
        </a:p>
      </dgm:t>
    </dgm:pt>
    <dgm:pt modelId="{C6036490-9E3C-445F-84F6-2AA12F7BBDD5}" type="pres">
      <dgm:prSet presAssocID="{61A3AEEF-3A9E-4BDB-8A2F-3A3AEDF970D5}" presName="childText" presStyleLbl="bgAcc1" presStyleIdx="1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DED864E-A703-4483-8133-88513153A35B}" type="pres">
      <dgm:prSet presAssocID="{AB74EE5A-B560-43DC-AEAB-69013D40DA09}" presName="Name13" presStyleLbl="parChTrans1D2" presStyleIdx="2" presStyleCnt="7"/>
      <dgm:spPr/>
      <dgm:t>
        <a:bodyPr/>
        <a:lstStyle/>
        <a:p>
          <a:endParaRPr lang="cs-CZ"/>
        </a:p>
      </dgm:t>
    </dgm:pt>
    <dgm:pt modelId="{44CB1933-EA25-419E-8A7F-9018D64AEB44}" type="pres">
      <dgm:prSet presAssocID="{C7F34192-55FF-4478-AC05-56BA1BC691D3}" presName="childText" presStyleLbl="bgAcc1" presStyleIdx="2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3746C45-10AF-4927-ACDC-1B42F17916A8}" type="pres">
      <dgm:prSet presAssocID="{67EBF3C6-F478-47C4-B310-3E4DE5C8BEE9}" presName="root" presStyleCnt="0"/>
      <dgm:spPr/>
    </dgm:pt>
    <dgm:pt modelId="{0B8A3EA5-1049-4891-8DB3-91DA177EF702}" type="pres">
      <dgm:prSet presAssocID="{67EBF3C6-F478-47C4-B310-3E4DE5C8BEE9}" presName="rootComposite" presStyleCnt="0"/>
      <dgm:spPr/>
    </dgm:pt>
    <dgm:pt modelId="{FE86D0C4-3819-4FA6-A2BE-80ED94BF19CD}" type="pres">
      <dgm:prSet presAssocID="{67EBF3C6-F478-47C4-B310-3E4DE5C8BEE9}" presName="rootText" presStyleLbl="node1" presStyleIdx="1" presStyleCnt="2"/>
      <dgm:spPr/>
      <dgm:t>
        <a:bodyPr/>
        <a:lstStyle/>
        <a:p>
          <a:endParaRPr lang="cs-CZ"/>
        </a:p>
      </dgm:t>
    </dgm:pt>
    <dgm:pt modelId="{5558A181-53A2-429B-B49D-2FCDD17467C5}" type="pres">
      <dgm:prSet presAssocID="{67EBF3C6-F478-47C4-B310-3E4DE5C8BEE9}" presName="rootConnector" presStyleLbl="node1" presStyleIdx="1" presStyleCnt="2"/>
      <dgm:spPr/>
      <dgm:t>
        <a:bodyPr/>
        <a:lstStyle/>
        <a:p>
          <a:endParaRPr lang="cs-CZ"/>
        </a:p>
      </dgm:t>
    </dgm:pt>
    <dgm:pt modelId="{6BCDA690-605A-4518-8F9B-AA4955D94A61}" type="pres">
      <dgm:prSet presAssocID="{67EBF3C6-F478-47C4-B310-3E4DE5C8BEE9}" presName="childShape" presStyleCnt="0"/>
      <dgm:spPr/>
    </dgm:pt>
    <dgm:pt modelId="{54917D6B-D5EB-4DC4-AA9B-DB6F1C0CEAA8}" type="pres">
      <dgm:prSet presAssocID="{7C9738FF-5FF2-43DB-B2CB-3F2E1084071B}" presName="Name13" presStyleLbl="parChTrans1D2" presStyleIdx="3" presStyleCnt="7"/>
      <dgm:spPr/>
      <dgm:t>
        <a:bodyPr/>
        <a:lstStyle/>
        <a:p>
          <a:endParaRPr lang="cs-CZ"/>
        </a:p>
      </dgm:t>
    </dgm:pt>
    <dgm:pt modelId="{B4D5428E-C26D-4E92-B6C2-82BC491E2DA0}" type="pres">
      <dgm:prSet presAssocID="{97F8507A-3B0B-48F5-AB60-FDD25852FD05}" presName="childText" presStyleLbl="bgAcc1" presStyleIdx="3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AE287BC-8859-41E2-A442-BBCBC5C31A76}" type="pres">
      <dgm:prSet presAssocID="{B4A5FE34-9F27-4EDC-9960-F8FEBECA1F8D}" presName="Name13" presStyleLbl="parChTrans1D2" presStyleIdx="4" presStyleCnt="7"/>
      <dgm:spPr/>
      <dgm:t>
        <a:bodyPr/>
        <a:lstStyle/>
        <a:p>
          <a:endParaRPr lang="cs-CZ"/>
        </a:p>
      </dgm:t>
    </dgm:pt>
    <dgm:pt modelId="{D9ACE70E-AD2F-4B05-88D2-49A3C7F1ABE0}" type="pres">
      <dgm:prSet presAssocID="{84156BFE-9A4C-461E-B89D-A1849D50BCC3}" presName="childText" presStyleLbl="bgAcc1" presStyleIdx="4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BAF54FA-4563-4399-9087-3F8A10AD32C4}" type="pres">
      <dgm:prSet presAssocID="{0AD07CA6-7BB2-440E-8DBA-7A3E41E01BB5}" presName="Name13" presStyleLbl="parChTrans1D2" presStyleIdx="5" presStyleCnt="7"/>
      <dgm:spPr/>
      <dgm:t>
        <a:bodyPr/>
        <a:lstStyle/>
        <a:p>
          <a:endParaRPr lang="cs-CZ"/>
        </a:p>
      </dgm:t>
    </dgm:pt>
    <dgm:pt modelId="{88AE4845-AAE0-4BBC-9D3E-79F34E2BC399}" type="pres">
      <dgm:prSet presAssocID="{F018F67B-9E38-4346-A0CF-A304445F9EF5}" presName="childText" presStyleLbl="bgAcc1" presStyleIdx="5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230711C-53BF-429F-B380-609B54D04C8B}" type="pres">
      <dgm:prSet presAssocID="{B948A1ED-669B-453B-B8A7-D7903D4E0CEA}" presName="Name13" presStyleLbl="parChTrans1D2" presStyleIdx="6" presStyleCnt="7"/>
      <dgm:spPr/>
      <dgm:t>
        <a:bodyPr/>
        <a:lstStyle/>
        <a:p>
          <a:endParaRPr lang="cs-CZ"/>
        </a:p>
      </dgm:t>
    </dgm:pt>
    <dgm:pt modelId="{FBC291AE-801A-4955-8F9C-AC88BDAC8427}" type="pres">
      <dgm:prSet presAssocID="{323134BD-BF42-4B2D-9889-7CB2C81692B1}" presName="childText" presStyleLbl="bgAcc1" presStyleIdx="6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3CF122E8-448C-4138-A4AB-9F0184670F4E}" type="presOf" srcId="{84156BFE-9A4C-461E-B89D-A1849D50BCC3}" destId="{D9ACE70E-AD2F-4B05-88D2-49A3C7F1ABE0}" srcOrd="0" destOrd="0" presId="urn:microsoft.com/office/officeart/2005/8/layout/hierarchy3"/>
    <dgm:cxn modelId="{358F9024-74CC-45A5-B4E6-BF4C59475800}" type="presOf" srcId="{67EBF3C6-F478-47C4-B310-3E4DE5C8BEE9}" destId="{FE86D0C4-3819-4FA6-A2BE-80ED94BF19CD}" srcOrd="0" destOrd="0" presId="urn:microsoft.com/office/officeart/2005/8/layout/hierarchy3"/>
    <dgm:cxn modelId="{CAE1FA0E-695E-4F2A-832E-FC649BAC1032}" type="presOf" srcId="{C7F34192-55FF-4478-AC05-56BA1BC691D3}" destId="{44CB1933-EA25-419E-8A7F-9018D64AEB44}" srcOrd="0" destOrd="0" presId="urn:microsoft.com/office/officeart/2005/8/layout/hierarchy3"/>
    <dgm:cxn modelId="{78D282B4-108D-4122-83B8-7E3C82289991}" type="presOf" srcId="{97F8507A-3B0B-48F5-AB60-FDD25852FD05}" destId="{B4D5428E-C26D-4E92-B6C2-82BC491E2DA0}" srcOrd="0" destOrd="0" presId="urn:microsoft.com/office/officeart/2005/8/layout/hierarchy3"/>
    <dgm:cxn modelId="{A58F6BBB-85B8-4EC3-825B-C08B49FFEDCA}" type="presOf" srcId="{C66EFFE4-B8BC-4904-B827-E96526A9F76A}" destId="{332E0153-760E-40BA-A5EF-D8B5D666DED2}" srcOrd="0" destOrd="0" presId="urn:microsoft.com/office/officeart/2005/8/layout/hierarchy3"/>
    <dgm:cxn modelId="{FA76EFA8-E71C-4655-BEF7-3F6C561FB6C9}" srcId="{67EBF3C6-F478-47C4-B310-3E4DE5C8BEE9}" destId="{84156BFE-9A4C-461E-B89D-A1849D50BCC3}" srcOrd="1" destOrd="0" parTransId="{B4A5FE34-9F27-4EDC-9960-F8FEBECA1F8D}" sibTransId="{3D2D6569-0C38-4818-973B-C986CE12BBAD}"/>
    <dgm:cxn modelId="{0E0895EE-130E-4DAD-AE73-E101175CBFC6}" type="presOf" srcId="{AB74EE5A-B560-43DC-AEAB-69013D40DA09}" destId="{8DED864E-A703-4483-8133-88513153A35B}" srcOrd="0" destOrd="0" presId="urn:microsoft.com/office/officeart/2005/8/layout/hierarchy3"/>
    <dgm:cxn modelId="{9D0AF297-95E6-44C6-B6DD-F409F3067C81}" type="presOf" srcId="{B42E6DFB-2732-4D0B-A295-95E947730D2B}" destId="{895D9E51-4D46-4B66-99FD-FA367E3BECEA}" srcOrd="0" destOrd="0" presId="urn:microsoft.com/office/officeart/2005/8/layout/hierarchy3"/>
    <dgm:cxn modelId="{216FD037-F894-4DDF-9F44-F2D175E55B89}" type="presOf" srcId="{323134BD-BF42-4B2D-9889-7CB2C81692B1}" destId="{FBC291AE-801A-4955-8F9C-AC88BDAC8427}" srcOrd="0" destOrd="0" presId="urn:microsoft.com/office/officeart/2005/8/layout/hierarchy3"/>
    <dgm:cxn modelId="{168ACD69-C7A3-45D8-B8C1-432DBFAFA776}" srcId="{C66EFFE4-B8BC-4904-B827-E96526A9F76A}" destId="{E43CF424-CC92-4C0D-976D-549434BD7B49}" srcOrd="0" destOrd="0" parTransId="{E5868904-12A0-4926-9E3C-CDBBF526F55B}" sibTransId="{AF770EE8-FC75-4694-A7BD-32BAD4D7FF3F}"/>
    <dgm:cxn modelId="{D00EBB78-CE34-4EF3-9BCF-61EFDAF3140D}" srcId="{C66EFFE4-B8BC-4904-B827-E96526A9F76A}" destId="{61A3AEEF-3A9E-4BDB-8A2F-3A3AEDF970D5}" srcOrd="1" destOrd="0" parTransId="{6008777F-DA5A-4668-ADDB-2B07E1E129C3}" sibTransId="{29902265-8E04-4B05-A4DF-D36688F11B19}"/>
    <dgm:cxn modelId="{5D8439F2-444F-46B4-9BF0-CD115B8794F4}" type="presOf" srcId="{E43CF424-CC92-4C0D-976D-549434BD7B49}" destId="{A7B62868-A954-456D-B59F-130644D5D35B}" srcOrd="0" destOrd="0" presId="urn:microsoft.com/office/officeart/2005/8/layout/hierarchy3"/>
    <dgm:cxn modelId="{3158A1EA-DCDF-454E-BB0D-E287EC05505B}" srcId="{B42E6DFB-2732-4D0B-A295-95E947730D2B}" destId="{67EBF3C6-F478-47C4-B310-3E4DE5C8BEE9}" srcOrd="1" destOrd="0" parTransId="{3BB320C9-2299-4268-9E5E-2435C7C5D48A}" sibTransId="{1C5FFED0-B19D-40FC-B545-5666854873EF}"/>
    <dgm:cxn modelId="{69F8B14E-BEC7-41F7-9FE5-EF7FA4C3D172}" type="presOf" srcId="{6008777F-DA5A-4668-ADDB-2B07E1E129C3}" destId="{9631D5BC-C53F-4AC3-9EE5-1B7AB74A76DE}" srcOrd="0" destOrd="0" presId="urn:microsoft.com/office/officeart/2005/8/layout/hierarchy3"/>
    <dgm:cxn modelId="{B7947C32-6FEF-4018-A326-F9574C11E8C7}" srcId="{67EBF3C6-F478-47C4-B310-3E4DE5C8BEE9}" destId="{323134BD-BF42-4B2D-9889-7CB2C81692B1}" srcOrd="3" destOrd="0" parTransId="{B948A1ED-669B-453B-B8A7-D7903D4E0CEA}" sibTransId="{3477C221-73FC-450D-948A-FDFA8C1CFAB3}"/>
    <dgm:cxn modelId="{86B0ECC9-BA70-4E55-82E8-912719842F09}" srcId="{67EBF3C6-F478-47C4-B310-3E4DE5C8BEE9}" destId="{F018F67B-9E38-4346-A0CF-A304445F9EF5}" srcOrd="2" destOrd="0" parTransId="{0AD07CA6-7BB2-440E-8DBA-7A3E41E01BB5}" sibTransId="{C2F8733E-45CF-4AD3-9096-0E4C3BE5FF3B}"/>
    <dgm:cxn modelId="{972CDD2B-E80F-4ECB-9929-71CB0AD27EAE}" type="presOf" srcId="{7C9738FF-5FF2-43DB-B2CB-3F2E1084071B}" destId="{54917D6B-D5EB-4DC4-AA9B-DB6F1C0CEAA8}" srcOrd="0" destOrd="0" presId="urn:microsoft.com/office/officeart/2005/8/layout/hierarchy3"/>
    <dgm:cxn modelId="{FD25E88A-0B5F-430D-81C5-EDBE2D635B17}" type="presOf" srcId="{B948A1ED-669B-453B-B8A7-D7903D4E0CEA}" destId="{8230711C-53BF-429F-B380-609B54D04C8B}" srcOrd="0" destOrd="0" presId="urn:microsoft.com/office/officeart/2005/8/layout/hierarchy3"/>
    <dgm:cxn modelId="{EA962801-E40C-41E9-85BB-627E85FD9856}" type="presOf" srcId="{F018F67B-9E38-4346-A0CF-A304445F9EF5}" destId="{88AE4845-AAE0-4BBC-9D3E-79F34E2BC399}" srcOrd="0" destOrd="0" presId="urn:microsoft.com/office/officeart/2005/8/layout/hierarchy3"/>
    <dgm:cxn modelId="{C206F1DC-5083-4EE4-9445-A018852E127D}" srcId="{C66EFFE4-B8BC-4904-B827-E96526A9F76A}" destId="{C7F34192-55FF-4478-AC05-56BA1BC691D3}" srcOrd="2" destOrd="0" parTransId="{AB74EE5A-B560-43DC-AEAB-69013D40DA09}" sibTransId="{5A9D6D87-143F-4B2D-9873-56E9CD604D7A}"/>
    <dgm:cxn modelId="{A37E8D42-EEB1-4CF2-A849-43D0D2048D0F}" srcId="{B42E6DFB-2732-4D0B-A295-95E947730D2B}" destId="{C66EFFE4-B8BC-4904-B827-E96526A9F76A}" srcOrd="0" destOrd="0" parTransId="{EA549ED5-5E03-4F51-AD6F-6AA0F0EFA283}" sibTransId="{F841C780-E0C6-4258-A6C6-4F2A32269137}"/>
    <dgm:cxn modelId="{DCF24B1F-1DDE-4F09-A581-0AACF2EAF164}" type="presOf" srcId="{61A3AEEF-3A9E-4BDB-8A2F-3A3AEDF970D5}" destId="{C6036490-9E3C-445F-84F6-2AA12F7BBDD5}" srcOrd="0" destOrd="0" presId="urn:microsoft.com/office/officeart/2005/8/layout/hierarchy3"/>
    <dgm:cxn modelId="{1F36FF38-C518-44E7-90F8-8B392C2E8F8C}" type="presOf" srcId="{0AD07CA6-7BB2-440E-8DBA-7A3E41E01BB5}" destId="{9BAF54FA-4563-4399-9087-3F8A10AD32C4}" srcOrd="0" destOrd="0" presId="urn:microsoft.com/office/officeart/2005/8/layout/hierarchy3"/>
    <dgm:cxn modelId="{B463F865-54F7-4C33-92B0-B207DC5B5C47}" type="presOf" srcId="{67EBF3C6-F478-47C4-B310-3E4DE5C8BEE9}" destId="{5558A181-53A2-429B-B49D-2FCDD17467C5}" srcOrd="1" destOrd="0" presId="urn:microsoft.com/office/officeart/2005/8/layout/hierarchy3"/>
    <dgm:cxn modelId="{909D04E1-0289-4DBE-9B8A-39105013532D}" type="presOf" srcId="{E5868904-12A0-4926-9E3C-CDBBF526F55B}" destId="{2F39730E-D132-4F0A-9015-586AFDE02DB5}" srcOrd="0" destOrd="0" presId="urn:microsoft.com/office/officeart/2005/8/layout/hierarchy3"/>
    <dgm:cxn modelId="{8C6D4319-1438-42AB-AF52-CD5F5C65F89C}" type="presOf" srcId="{B4A5FE34-9F27-4EDC-9960-F8FEBECA1F8D}" destId="{AAE287BC-8859-41E2-A442-BBCBC5C31A76}" srcOrd="0" destOrd="0" presId="urn:microsoft.com/office/officeart/2005/8/layout/hierarchy3"/>
    <dgm:cxn modelId="{FA9FD58E-04CA-4469-8D86-1A95C4A5C1E9}" type="presOf" srcId="{C66EFFE4-B8BC-4904-B827-E96526A9F76A}" destId="{47C6E147-2385-456B-AFC9-CB9CA9C60136}" srcOrd="1" destOrd="0" presId="urn:microsoft.com/office/officeart/2005/8/layout/hierarchy3"/>
    <dgm:cxn modelId="{4968926B-6AA4-4606-A16B-B9134370C99C}" srcId="{67EBF3C6-F478-47C4-B310-3E4DE5C8BEE9}" destId="{97F8507A-3B0B-48F5-AB60-FDD25852FD05}" srcOrd="0" destOrd="0" parTransId="{7C9738FF-5FF2-43DB-B2CB-3F2E1084071B}" sibTransId="{E0BF98C8-16A9-4B20-B294-3AB2BEF22E47}"/>
    <dgm:cxn modelId="{664914B9-5FAE-4A47-B9DE-CF182AA4A761}" type="presParOf" srcId="{895D9E51-4D46-4B66-99FD-FA367E3BECEA}" destId="{4E421501-E861-4320-A763-0E7CC5354A18}" srcOrd="0" destOrd="0" presId="urn:microsoft.com/office/officeart/2005/8/layout/hierarchy3"/>
    <dgm:cxn modelId="{1ED6E465-F6F7-4316-BD9E-F2968EA350EE}" type="presParOf" srcId="{4E421501-E861-4320-A763-0E7CC5354A18}" destId="{AC8D27B5-5EDB-41E2-B589-9122807800AA}" srcOrd="0" destOrd="0" presId="urn:microsoft.com/office/officeart/2005/8/layout/hierarchy3"/>
    <dgm:cxn modelId="{C586E690-00F5-4428-BB43-DF36499D2F3C}" type="presParOf" srcId="{AC8D27B5-5EDB-41E2-B589-9122807800AA}" destId="{332E0153-760E-40BA-A5EF-D8B5D666DED2}" srcOrd="0" destOrd="0" presId="urn:microsoft.com/office/officeart/2005/8/layout/hierarchy3"/>
    <dgm:cxn modelId="{9AFF1AC9-A333-4C05-94AA-12BC32B703D9}" type="presParOf" srcId="{AC8D27B5-5EDB-41E2-B589-9122807800AA}" destId="{47C6E147-2385-456B-AFC9-CB9CA9C60136}" srcOrd="1" destOrd="0" presId="urn:microsoft.com/office/officeart/2005/8/layout/hierarchy3"/>
    <dgm:cxn modelId="{AC7ACA8A-F09E-4CF9-8510-E8AFE9F52362}" type="presParOf" srcId="{4E421501-E861-4320-A763-0E7CC5354A18}" destId="{0F67E74E-2B8C-48CF-9169-BAE7EE3BB37E}" srcOrd="1" destOrd="0" presId="urn:microsoft.com/office/officeart/2005/8/layout/hierarchy3"/>
    <dgm:cxn modelId="{AC2ECAF5-F7CA-4AF1-943D-21B48444DF54}" type="presParOf" srcId="{0F67E74E-2B8C-48CF-9169-BAE7EE3BB37E}" destId="{2F39730E-D132-4F0A-9015-586AFDE02DB5}" srcOrd="0" destOrd="0" presId="urn:microsoft.com/office/officeart/2005/8/layout/hierarchy3"/>
    <dgm:cxn modelId="{C233F38A-40DE-468C-845F-ABA23BBBE7E0}" type="presParOf" srcId="{0F67E74E-2B8C-48CF-9169-BAE7EE3BB37E}" destId="{A7B62868-A954-456D-B59F-130644D5D35B}" srcOrd="1" destOrd="0" presId="urn:microsoft.com/office/officeart/2005/8/layout/hierarchy3"/>
    <dgm:cxn modelId="{BDAAA1AD-ABAD-461F-AC45-BEA0F95B8570}" type="presParOf" srcId="{0F67E74E-2B8C-48CF-9169-BAE7EE3BB37E}" destId="{9631D5BC-C53F-4AC3-9EE5-1B7AB74A76DE}" srcOrd="2" destOrd="0" presId="urn:microsoft.com/office/officeart/2005/8/layout/hierarchy3"/>
    <dgm:cxn modelId="{A7214456-2F8C-4E2F-971C-3E60F7962722}" type="presParOf" srcId="{0F67E74E-2B8C-48CF-9169-BAE7EE3BB37E}" destId="{C6036490-9E3C-445F-84F6-2AA12F7BBDD5}" srcOrd="3" destOrd="0" presId="urn:microsoft.com/office/officeart/2005/8/layout/hierarchy3"/>
    <dgm:cxn modelId="{7DFD6929-F8DC-4D28-ACC3-F4911AC3A525}" type="presParOf" srcId="{0F67E74E-2B8C-48CF-9169-BAE7EE3BB37E}" destId="{8DED864E-A703-4483-8133-88513153A35B}" srcOrd="4" destOrd="0" presId="urn:microsoft.com/office/officeart/2005/8/layout/hierarchy3"/>
    <dgm:cxn modelId="{E190B757-494F-4022-A251-01BC4AEFACC3}" type="presParOf" srcId="{0F67E74E-2B8C-48CF-9169-BAE7EE3BB37E}" destId="{44CB1933-EA25-419E-8A7F-9018D64AEB44}" srcOrd="5" destOrd="0" presId="urn:microsoft.com/office/officeart/2005/8/layout/hierarchy3"/>
    <dgm:cxn modelId="{7D8C848F-5CBA-424B-9A20-40DE7E33E3BC}" type="presParOf" srcId="{895D9E51-4D46-4B66-99FD-FA367E3BECEA}" destId="{B3746C45-10AF-4927-ACDC-1B42F17916A8}" srcOrd="1" destOrd="0" presId="urn:microsoft.com/office/officeart/2005/8/layout/hierarchy3"/>
    <dgm:cxn modelId="{914C8555-5154-434C-B2C3-5CB03D240F5F}" type="presParOf" srcId="{B3746C45-10AF-4927-ACDC-1B42F17916A8}" destId="{0B8A3EA5-1049-4891-8DB3-91DA177EF702}" srcOrd="0" destOrd="0" presId="urn:microsoft.com/office/officeart/2005/8/layout/hierarchy3"/>
    <dgm:cxn modelId="{99A88AE9-3CFF-4108-99B7-1EAA2CCE7EED}" type="presParOf" srcId="{0B8A3EA5-1049-4891-8DB3-91DA177EF702}" destId="{FE86D0C4-3819-4FA6-A2BE-80ED94BF19CD}" srcOrd="0" destOrd="0" presId="urn:microsoft.com/office/officeart/2005/8/layout/hierarchy3"/>
    <dgm:cxn modelId="{9DD581F9-6C49-42BA-898C-5A89AE953B50}" type="presParOf" srcId="{0B8A3EA5-1049-4891-8DB3-91DA177EF702}" destId="{5558A181-53A2-429B-B49D-2FCDD17467C5}" srcOrd="1" destOrd="0" presId="urn:microsoft.com/office/officeart/2005/8/layout/hierarchy3"/>
    <dgm:cxn modelId="{5BEE8115-8626-4422-A8F1-D57289BD8543}" type="presParOf" srcId="{B3746C45-10AF-4927-ACDC-1B42F17916A8}" destId="{6BCDA690-605A-4518-8F9B-AA4955D94A61}" srcOrd="1" destOrd="0" presId="urn:microsoft.com/office/officeart/2005/8/layout/hierarchy3"/>
    <dgm:cxn modelId="{E6A69F61-8805-44AA-9458-1156BEF65D6B}" type="presParOf" srcId="{6BCDA690-605A-4518-8F9B-AA4955D94A61}" destId="{54917D6B-D5EB-4DC4-AA9B-DB6F1C0CEAA8}" srcOrd="0" destOrd="0" presId="urn:microsoft.com/office/officeart/2005/8/layout/hierarchy3"/>
    <dgm:cxn modelId="{58D61A10-7F61-4EF2-99C5-DCBF910F947F}" type="presParOf" srcId="{6BCDA690-605A-4518-8F9B-AA4955D94A61}" destId="{B4D5428E-C26D-4E92-B6C2-82BC491E2DA0}" srcOrd="1" destOrd="0" presId="urn:microsoft.com/office/officeart/2005/8/layout/hierarchy3"/>
    <dgm:cxn modelId="{4BD1C9E0-5AE2-4FF6-BCD7-03CF9E1EF32C}" type="presParOf" srcId="{6BCDA690-605A-4518-8F9B-AA4955D94A61}" destId="{AAE287BC-8859-41E2-A442-BBCBC5C31A76}" srcOrd="2" destOrd="0" presId="urn:microsoft.com/office/officeart/2005/8/layout/hierarchy3"/>
    <dgm:cxn modelId="{1676C010-AE34-4585-8A10-67A617D2DECE}" type="presParOf" srcId="{6BCDA690-605A-4518-8F9B-AA4955D94A61}" destId="{D9ACE70E-AD2F-4B05-88D2-49A3C7F1ABE0}" srcOrd="3" destOrd="0" presId="urn:microsoft.com/office/officeart/2005/8/layout/hierarchy3"/>
    <dgm:cxn modelId="{2EB6448C-42BF-4ED7-83B2-F9ED4B396657}" type="presParOf" srcId="{6BCDA690-605A-4518-8F9B-AA4955D94A61}" destId="{9BAF54FA-4563-4399-9087-3F8A10AD32C4}" srcOrd="4" destOrd="0" presId="urn:microsoft.com/office/officeart/2005/8/layout/hierarchy3"/>
    <dgm:cxn modelId="{DB1E0284-FB35-4C09-B295-46BB4643E867}" type="presParOf" srcId="{6BCDA690-605A-4518-8F9B-AA4955D94A61}" destId="{88AE4845-AAE0-4BBC-9D3E-79F34E2BC399}" srcOrd="5" destOrd="0" presId="urn:microsoft.com/office/officeart/2005/8/layout/hierarchy3"/>
    <dgm:cxn modelId="{7745B112-2D1D-4FEC-A466-71F95D09BA61}" type="presParOf" srcId="{6BCDA690-605A-4518-8F9B-AA4955D94A61}" destId="{8230711C-53BF-429F-B380-609B54D04C8B}" srcOrd="6" destOrd="0" presId="urn:microsoft.com/office/officeart/2005/8/layout/hierarchy3"/>
    <dgm:cxn modelId="{C7C3C824-7460-4AEE-A0CB-28E98D670935}" type="presParOf" srcId="{6BCDA690-605A-4518-8F9B-AA4955D94A61}" destId="{FBC291AE-801A-4955-8F9C-AC88BDAC8427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DC5558-3671-4BCC-9FDD-9D542E54DDFE}">
      <dsp:nvSpPr>
        <dsp:cNvPr id="0" name=""/>
        <dsp:cNvSpPr/>
      </dsp:nvSpPr>
      <dsp:spPr>
        <a:xfrm>
          <a:off x="1179203" y="46436"/>
          <a:ext cx="3232494" cy="222896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dirty="0" smtClean="0"/>
            <a:t>Dítě/žák 2200 Kč</a:t>
          </a:r>
          <a:endParaRPr lang="cs-CZ" sz="2900" kern="1200" dirty="0"/>
        </a:p>
      </dsp:txBody>
      <dsp:txXfrm>
        <a:off x="1610203" y="436506"/>
        <a:ext cx="2370495" cy="1003035"/>
      </dsp:txXfrm>
    </dsp:sp>
    <dsp:sp modelId="{C331B3AD-2D42-4FED-97DD-7552FE86162B}">
      <dsp:nvSpPr>
        <dsp:cNvPr id="0" name=""/>
        <dsp:cNvSpPr/>
      </dsp:nvSpPr>
      <dsp:spPr>
        <a:xfrm>
          <a:off x="2485252" y="1439541"/>
          <a:ext cx="2228968" cy="222896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dirty="0" smtClean="0"/>
            <a:t>MŠ 200000 Kč</a:t>
          </a:r>
          <a:endParaRPr lang="cs-CZ" sz="2900" kern="1200" dirty="0"/>
        </a:p>
      </dsp:txBody>
      <dsp:txXfrm>
        <a:off x="3166945" y="2015358"/>
        <a:ext cx="1337380" cy="1225932"/>
      </dsp:txXfrm>
    </dsp:sp>
    <dsp:sp modelId="{A900895B-F58C-49D7-883C-4A1C7BE5DBFE}">
      <dsp:nvSpPr>
        <dsp:cNvPr id="0" name=""/>
        <dsp:cNvSpPr/>
      </dsp:nvSpPr>
      <dsp:spPr>
        <a:xfrm>
          <a:off x="876680" y="1439541"/>
          <a:ext cx="2228968" cy="222896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dirty="0" smtClean="0"/>
            <a:t>ZŠ 200000 Kč</a:t>
          </a:r>
          <a:endParaRPr lang="cs-CZ" sz="2900" kern="1200" dirty="0"/>
        </a:p>
      </dsp:txBody>
      <dsp:txXfrm>
        <a:off x="1086575" y="2015358"/>
        <a:ext cx="1337380" cy="12259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DC5558-3671-4BCC-9FDD-9D542E54DDFE}">
      <dsp:nvSpPr>
        <dsp:cNvPr id="0" name=""/>
        <dsp:cNvSpPr/>
      </dsp:nvSpPr>
      <dsp:spPr>
        <a:xfrm>
          <a:off x="951443" y="46717"/>
          <a:ext cx="3252042" cy="224244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dirty="0" smtClean="0"/>
            <a:t>Dítě/žák 2200 Kč</a:t>
          </a:r>
          <a:endParaRPr lang="cs-CZ" sz="2900" kern="1200" dirty="0"/>
        </a:p>
      </dsp:txBody>
      <dsp:txXfrm>
        <a:off x="1385049" y="439146"/>
        <a:ext cx="2384831" cy="1009101"/>
      </dsp:txXfrm>
    </dsp:sp>
    <dsp:sp modelId="{C331B3AD-2D42-4FED-97DD-7552FE86162B}">
      <dsp:nvSpPr>
        <dsp:cNvPr id="0" name=""/>
        <dsp:cNvSpPr/>
      </dsp:nvSpPr>
      <dsp:spPr>
        <a:xfrm>
          <a:off x="2265391" y="1448247"/>
          <a:ext cx="2242447" cy="224244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dirty="0" smtClean="0"/>
            <a:t>MŠ 200000 Kč</a:t>
          </a:r>
          <a:endParaRPr lang="cs-CZ" sz="2900" kern="1200" dirty="0"/>
        </a:p>
      </dsp:txBody>
      <dsp:txXfrm>
        <a:off x="2951206" y="2027546"/>
        <a:ext cx="1345468" cy="1233346"/>
      </dsp:txXfrm>
    </dsp:sp>
    <dsp:sp modelId="{A900895B-F58C-49D7-883C-4A1C7BE5DBFE}">
      <dsp:nvSpPr>
        <dsp:cNvPr id="0" name=""/>
        <dsp:cNvSpPr/>
      </dsp:nvSpPr>
      <dsp:spPr>
        <a:xfrm>
          <a:off x="647091" y="1448247"/>
          <a:ext cx="2242447" cy="224244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dirty="0" smtClean="0"/>
            <a:t>ZŠ 200000 Kč</a:t>
          </a:r>
          <a:endParaRPr lang="cs-CZ" sz="2900" kern="1200" dirty="0"/>
        </a:p>
      </dsp:txBody>
      <dsp:txXfrm>
        <a:off x="858255" y="2027546"/>
        <a:ext cx="1345468" cy="12333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DC5558-3671-4BCC-9FDD-9D542E54DDFE}">
      <dsp:nvSpPr>
        <dsp:cNvPr id="0" name=""/>
        <dsp:cNvSpPr/>
      </dsp:nvSpPr>
      <dsp:spPr>
        <a:xfrm>
          <a:off x="931513" y="44263"/>
          <a:ext cx="3081174" cy="212462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kern="1200" dirty="0" smtClean="0"/>
            <a:t>Dítě/žák 2200 Kč</a:t>
          </a:r>
          <a:endParaRPr lang="cs-CZ" sz="2700" kern="1200" dirty="0"/>
        </a:p>
      </dsp:txBody>
      <dsp:txXfrm>
        <a:off x="1342336" y="416072"/>
        <a:ext cx="2259528" cy="956081"/>
      </dsp:txXfrm>
    </dsp:sp>
    <dsp:sp modelId="{C331B3AD-2D42-4FED-97DD-7552FE86162B}">
      <dsp:nvSpPr>
        <dsp:cNvPr id="0" name=""/>
        <dsp:cNvSpPr/>
      </dsp:nvSpPr>
      <dsp:spPr>
        <a:xfrm>
          <a:off x="2176423" y="1372154"/>
          <a:ext cx="2124625" cy="212462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kern="1200" dirty="0" smtClean="0"/>
            <a:t>MŠ 200000 Kč</a:t>
          </a:r>
          <a:endParaRPr lang="cs-CZ" sz="2700" kern="1200" dirty="0"/>
        </a:p>
      </dsp:txBody>
      <dsp:txXfrm>
        <a:off x="2826205" y="1921015"/>
        <a:ext cx="1274775" cy="1168544"/>
      </dsp:txXfrm>
    </dsp:sp>
    <dsp:sp modelId="{A900895B-F58C-49D7-883C-4A1C7BE5DBFE}">
      <dsp:nvSpPr>
        <dsp:cNvPr id="0" name=""/>
        <dsp:cNvSpPr/>
      </dsp:nvSpPr>
      <dsp:spPr>
        <a:xfrm>
          <a:off x="643152" y="1372154"/>
          <a:ext cx="2124625" cy="212462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kern="1200" dirty="0" smtClean="0"/>
            <a:t>ZŠ 200000 Kč</a:t>
          </a:r>
          <a:endParaRPr lang="cs-CZ" sz="2700" kern="1200" dirty="0"/>
        </a:p>
      </dsp:txBody>
      <dsp:txXfrm>
        <a:off x="843221" y="1921015"/>
        <a:ext cx="1274775" cy="11685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2E0153-760E-40BA-A5EF-D8B5D666DED2}">
      <dsp:nvSpPr>
        <dsp:cNvPr id="0" name=""/>
        <dsp:cNvSpPr/>
      </dsp:nvSpPr>
      <dsp:spPr>
        <a:xfrm>
          <a:off x="3520808" y="491"/>
          <a:ext cx="1340792" cy="6703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I. Aktivity pro MŠ</a:t>
          </a:r>
          <a:endParaRPr lang="cs-CZ" sz="2000" kern="1200" dirty="0"/>
        </a:p>
      </dsp:txBody>
      <dsp:txXfrm>
        <a:off x="3540443" y="20126"/>
        <a:ext cx="1301522" cy="631126"/>
      </dsp:txXfrm>
    </dsp:sp>
    <dsp:sp modelId="{2F39730E-D132-4F0A-9015-586AFDE02DB5}">
      <dsp:nvSpPr>
        <dsp:cNvPr id="0" name=""/>
        <dsp:cNvSpPr/>
      </dsp:nvSpPr>
      <dsp:spPr>
        <a:xfrm>
          <a:off x="3654887" y="670887"/>
          <a:ext cx="134079" cy="502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2797"/>
              </a:lnTo>
              <a:lnTo>
                <a:pt x="134079" y="50279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B62868-A954-456D-B59F-130644D5D35B}">
      <dsp:nvSpPr>
        <dsp:cNvPr id="0" name=""/>
        <dsp:cNvSpPr/>
      </dsp:nvSpPr>
      <dsp:spPr>
        <a:xfrm>
          <a:off x="3788966" y="838486"/>
          <a:ext cx="1072634" cy="670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Personální podpora</a:t>
          </a:r>
          <a:endParaRPr lang="cs-CZ" sz="1200" kern="1200" dirty="0"/>
        </a:p>
      </dsp:txBody>
      <dsp:txXfrm>
        <a:off x="3808601" y="858121"/>
        <a:ext cx="1033364" cy="631126"/>
      </dsp:txXfrm>
    </dsp:sp>
    <dsp:sp modelId="{9631D5BC-C53F-4AC3-9EE5-1B7AB74A76DE}">
      <dsp:nvSpPr>
        <dsp:cNvPr id="0" name=""/>
        <dsp:cNvSpPr/>
      </dsp:nvSpPr>
      <dsp:spPr>
        <a:xfrm>
          <a:off x="3654887" y="670887"/>
          <a:ext cx="134079" cy="1340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0792"/>
              </a:lnTo>
              <a:lnTo>
                <a:pt x="134079" y="134079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036490-9E3C-445F-84F6-2AA12F7BBDD5}">
      <dsp:nvSpPr>
        <dsp:cNvPr id="0" name=""/>
        <dsp:cNvSpPr/>
      </dsp:nvSpPr>
      <dsp:spPr>
        <a:xfrm>
          <a:off x="3788966" y="1676481"/>
          <a:ext cx="1072634" cy="670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Osobnostně profesní rozvoj pedagogů</a:t>
          </a:r>
          <a:endParaRPr lang="cs-CZ" sz="1200" kern="1200" dirty="0"/>
        </a:p>
      </dsp:txBody>
      <dsp:txXfrm>
        <a:off x="3808601" y="1696116"/>
        <a:ext cx="1033364" cy="631126"/>
      </dsp:txXfrm>
    </dsp:sp>
    <dsp:sp modelId="{8DED864E-A703-4483-8133-88513153A35B}">
      <dsp:nvSpPr>
        <dsp:cNvPr id="0" name=""/>
        <dsp:cNvSpPr/>
      </dsp:nvSpPr>
      <dsp:spPr>
        <a:xfrm>
          <a:off x="3654887" y="670887"/>
          <a:ext cx="134079" cy="21787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8787"/>
              </a:lnTo>
              <a:lnTo>
                <a:pt x="134079" y="217878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CB1933-EA25-419E-8A7F-9018D64AEB44}">
      <dsp:nvSpPr>
        <dsp:cNvPr id="0" name=""/>
        <dsp:cNvSpPr/>
      </dsp:nvSpPr>
      <dsp:spPr>
        <a:xfrm>
          <a:off x="3788966" y="2514477"/>
          <a:ext cx="1072634" cy="670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Usnadňování přechodu dětí z MŠ do ZŠ</a:t>
          </a:r>
          <a:endParaRPr lang="cs-CZ" sz="1200" kern="1200" dirty="0"/>
        </a:p>
      </dsp:txBody>
      <dsp:txXfrm>
        <a:off x="3808601" y="2534112"/>
        <a:ext cx="1033364" cy="631126"/>
      </dsp:txXfrm>
    </dsp:sp>
    <dsp:sp modelId="{FE86D0C4-3819-4FA6-A2BE-80ED94BF19CD}">
      <dsp:nvSpPr>
        <dsp:cNvPr id="0" name=""/>
        <dsp:cNvSpPr/>
      </dsp:nvSpPr>
      <dsp:spPr>
        <a:xfrm>
          <a:off x="5196799" y="491"/>
          <a:ext cx="1340792" cy="6703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II. Aktivity pro ZŠ</a:t>
          </a:r>
          <a:endParaRPr lang="cs-CZ" sz="2000" kern="1200" dirty="0"/>
        </a:p>
      </dsp:txBody>
      <dsp:txXfrm>
        <a:off x="5216434" y="20126"/>
        <a:ext cx="1301522" cy="631126"/>
      </dsp:txXfrm>
    </dsp:sp>
    <dsp:sp modelId="{54917D6B-D5EB-4DC4-AA9B-DB6F1C0CEAA8}">
      <dsp:nvSpPr>
        <dsp:cNvPr id="0" name=""/>
        <dsp:cNvSpPr/>
      </dsp:nvSpPr>
      <dsp:spPr>
        <a:xfrm>
          <a:off x="5330878" y="670887"/>
          <a:ext cx="134079" cy="502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2797"/>
              </a:lnTo>
              <a:lnTo>
                <a:pt x="134079" y="50279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D5428E-C26D-4E92-B6C2-82BC491E2DA0}">
      <dsp:nvSpPr>
        <dsp:cNvPr id="0" name=""/>
        <dsp:cNvSpPr/>
      </dsp:nvSpPr>
      <dsp:spPr>
        <a:xfrm>
          <a:off x="5464957" y="838486"/>
          <a:ext cx="1072634" cy="670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Personální podpora</a:t>
          </a:r>
          <a:endParaRPr lang="cs-CZ" sz="1200" kern="1200" dirty="0"/>
        </a:p>
      </dsp:txBody>
      <dsp:txXfrm>
        <a:off x="5484592" y="858121"/>
        <a:ext cx="1033364" cy="631126"/>
      </dsp:txXfrm>
    </dsp:sp>
    <dsp:sp modelId="{AAE287BC-8859-41E2-A442-BBCBC5C31A76}">
      <dsp:nvSpPr>
        <dsp:cNvPr id="0" name=""/>
        <dsp:cNvSpPr/>
      </dsp:nvSpPr>
      <dsp:spPr>
        <a:xfrm>
          <a:off x="5330878" y="670887"/>
          <a:ext cx="134079" cy="1340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0792"/>
              </a:lnTo>
              <a:lnTo>
                <a:pt x="134079" y="134079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ACE70E-AD2F-4B05-88D2-49A3C7F1ABE0}">
      <dsp:nvSpPr>
        <dsp:cNvPr id="0" name=""/>
        <dsp:cNvSpPr/>
      </dsp:nvSpPr>
      <dsp:spPr>
        <a:xfrm>
          <a:off x="5464957" y="1676481"/>
          <a:ext cx="1072634" cy="670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Osobnostně profesní rozvoj pedagogů</a:t>
          </a:r>
          <a:endParaRPr lang="cs-CZ" sz="1200" kern="1200" dirty="0"/>
        </a:p>
      </dsp:txBody>
      <dsp:txXfrm>
        <a:off x="5484592" y="1696116"/>
        <a:ext cx="1033364" cy="631126"/>
      </dsp:txXfrm>
    </dsp:sp>
    <dsp:sp modelId="{9BAF54FA-4563-4399-9087-3F8A10AD32C4}">
      <dsp:nvSpPr>
        <dsp:cNvPr id="0" name=""/>
        <dsp:cNvSpPr/>
      </dsp:nvSpPr>
      <dsp:spPr>
        <a:xfrm>
          <a:off x="5330878" y="670887"/>
          <a:ext cx="134079" cy="21787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8787"/>
              </a:lnTo>
              <a:lnTo>
                <a:pt x="134079" y="217878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AE4845-AAE0-4BBC-9D3E-79F34E2BC399}">
      <dsp:nvSpPr>
        <dsp:cNvPr id="0" name=""/>
        <dsp:cNvSpPr/>
      </dsp:nvSpPr>
      <dsp:spPr>
        <a:xfrm>
          <a:off x="5464957" y="2514477"/>
          <a:ext cx="1072634" cy="670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err="1" smtClean="0"/>
            <a:t>Extrakurikulární</a:t>
          </a:r>
          <a:r>
            <a:rPr lang="cs-CZ" sz="1200" kern="1200" dirty="0" smtClean="0"/>
            <a:t> rozvojové aktivity</a:t>
          </a:r>
          <a:endParaRPr lang="cs-CZ" sz="1200" kern="1200" dirty="0"/>
        </a:p>
      </dsp:txBody>
      <dsp:txXfrm>
        <a:off x="5484592" y="2534112"/>
        <a:ext cx="1033364" cy="631126"/>
      </dsp:txXfrm>
    </dsp:sp>
    <dsp:sp modelId="{8230711C-53BF-429F-B380-609B54D04C8B}">
      <dsp:nvSpPr>
        <dsp:cNvPr id="0" name=""/>
        <dsp:cNvSpPr/>
      </dsp:nvSpPr>
      <dsp:spPr>
        <a:xfrm>
          <a:off x="5330878" y="670887"/>
          <a:ext cx="134079" cy="30167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6783"/>
              </a:lnTo>
              <a:lnTo>
                <a:pt x="134079" y="301678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C291AE-801A-4955-8F9C-AC88BDAC8427}">
      <dsp:nvSpPr>
        <dsp:cNvPr id="0" name=""/>
        <dsp:cNvSpPr/>
      </dsp:nvSpPr>
      <dsp:spPr>
        <a:xfrm>
          <a:off x="5464957" y="3352472"/>
          <a:ext cx="1072634" cy="670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Spolupráce s rodiči žáků</a:t>
          </a:r>
          <a:endParaRPr lang="cs-CZ" sz="1200" kern="1200" dirty="0"/>
        </a:p>
      </dsp:txBody>
      <dsp:txXfrm>
        <a:off x="5484592" y="3372107"/>
        <a:ext cx="1033364" cy="6311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3A289-6CFF-48A5-92C5-3EB62F7F9742}" type="datetimeFigureOut">
              <a:rPr lang="cs-CZ" smtClean="0"/>
              <a:t>23.5.2016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19F237-E8FF-4F94-90C9-3804DD1216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1580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F5A75-96C5-4BC7-8305-7B91BC93FF35}" type="datetimeFigureOut">
              <a:rPr lang="cs-CZ" smtClean="0"/>
              <a:t>23.5.2016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27EA80-3EE5-462F-B07B-B30D0797E0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7EA80-3EE5-462F-B07B-B30D0797E0C6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0373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7EA80-3EE5-462F-B07B-B30D0797E0C6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449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6D20-3495-46CA-93A8-B4F9283470F9}" type="datetime1">
              <a:rPr lang="en-US" smtClean="0"/>
              <a:t>5/23/2016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7944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D4AA5-EC59-4EC2-988C-961D32E88530}" type="datetime1">
              <a:rPr lang="en-US" smtClean="0"/>
              <a:t>5/23/2016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962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B814E-49DA-45DC-964C-12CFF41B04AC}" type="datetime1">
              <a:rPr lang="en-US" smtClean="0"/>
              <a:t>5/23/2016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029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C38C-E406-4BE4-9C75-8733AFAC5E81}" type="datetime1">
              <a:rPr lang="en-US" smtClean="0"/>
              <a:t>5/23/2016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93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AF09B-F0AD-4D42-8E21-D7EA2C748F4F}" type="datetime1">
              <a:rPr lang="en-US" smtClean="0"/>
              <a:t>5/23/2016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9360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FFF7F-CFFA-4265-B1B9-E0FF9A14D205}" type="datetime1">
              <a:rPr lang="en-US" smtClean="0"/>
              <a:t>5/23/2016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077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0CE24-343D-47E0-881F-6059B6BA4872}" type="datetime1">
              <a:rPr lang="en-US" smtClean="0"/>
              <a:t>5/23/2016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491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C7A1E-31F3-45A2-91A8-D84724F66449}" type="datetime1">
              <a:rPr lang="en-US" smtClean="0"/>
              <a:t>5/23/2016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507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AA4D-0049-4974-977F-FAB05EFBD00C}" type="datetime1">
              <a:rPr lang="en-US" smtClean="0"/>
              <a:t>5/23/2016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924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8B85234-7D50-4DF0-88C4-292ED09E8067}" type="datetime1">
              <a:rPr lang="en-US" smtClean="0"/>
              <a:t>5/23/2016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84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01E84-38D8-49D8-B6FF-E6E4BE9AEC87}" type="datetime1">
              <a:rPr lang="en-US" smtClean="0"/>
              <a:t>5/23/2016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974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967C3BA-727A-4803-ACA9-338A35E47133}" type="datetime1">
              <a:rPr lang="en-US" smtClean="0"/>
              <a:t>5/23/2016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9165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smt.cz/uploads/OP_VVV/ISKP_14/Uzivatelska_prirucka_Zpracovani_zadosti_v_IS_KP14_v1.4.pdf" TargetMode="External"/><Relationship Id="rId2" Type="http://schemas.openxmlformats.org/officeDocument/2006/relationships/hyperlink" Target="http://www.msmt.cz/strukturalni-fondy-1/monitorovaci-system-2014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hyperlink" Target="http://dotaceeu.cz/cs/Jak-na-projekt/Elektronicka-zadost/Edukacni-videa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mvcr.cz/clanek/prehled-udelenych-akreditaci.asp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seu.mssf.cz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hyperlink" Target="https://mseu-sandbox.mssf.cz/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szrcr.cz/co-jsou-to-zakladni-registry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mseu-sandbox.mssf.cz/" TargetMode="Externa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JP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Krivanek.maspvvenkov@seznam.cz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 smtClean="0"/>
              <a:t>Portál IS KP14+</a:t>
            </a:r>
            <a:br>
              <a:rPr lang="cs-CZ" dirty="0" smtClean="0"/>
            </a:br>
            <a:r>
              <a:rPr lang="cs-CZ" sz="2400" dirty="0" smtClean="0"/>
              <a:t>(Informační systém konečného příjemce)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cap="none" dirty="0" smtClean="0"/>
              <a:t>Mgr. Jaroslav Křivánek</a:t>
            </a:r>
          </a:p>
          <a:p>
            <a:r>
              <a:rPr lang="cs-CZ" cap="none" dirty="0" smtClean="0"/>
              <a:t>Prostějov venkov o.p.s.</a:t>
            </a:r>
          </a:p>
          <a:p>
            <a:r>
              <a:rPr lang="cs-CZ" cap="none" dirty="0"/>
              <a:t>www.maspvvenkov.cz</a:t>
            </a:r>
            <a:endParaRPr lang="cs-CZ" cap="none" dirty="0" smtClean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8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920" y="856783"/>
            <a:ext cx="11237733" cy="2684907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42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516" y="517704"/>
            <a:ext cx="11201739" cy="2779288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07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3184" y="257577"/>
            <a:ext cx="10792496" cy="721217"/>
          </a:xfrm>
        </p:spPr>
        <p:txBody>
          <a:bodyPr/>
          <a:lstStyle/>
          <a:p>
            <a:r>
              <a:rPr lang="cs-CZ" altLang="cs-CZ" b="1" dirty="0"/>
              <a:t>Portál IS KP14</a:t>
            </a:r>
            <a:r>
              <a:rPr lang="cs-CZ" altLang="cs-CZ" b="1" dirty="0" smtClean="0"/>
              <a:t>+ - Úvodní stránka a </a:t>
            </a:r>
            <a:r>
              <a:rPr lang="cs-CZ" altLang="cs-CZ" b="1" dirty="0"/>
              <a:t>p</a:t>
            </a:r>
            <a:r>
              <a:rPr lang="cs-CZ" altLang="cs-CZ" b="1" dirty="0" smtClean="0"/>
              <a:t>řihlášení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184" y="1093092"/>
            <a:ext cx="11094720" cy="4927312"/>
          </a:xfrm>
          <a:prstGeom prst="rect">
            <a:avLst/>
          </a:prstGeom>
        </p:spPr>
      </p:pic>
      <p:sp>
        <p:nvSpPr>
          <p:cNvPr id="7" name="Ovál 6"/>
          <p:cNvSpPr/>
          <p:nvPr/>
        </p:nvSpPr>
        <p:spPr>
          <a:xfrm>
            <a:off x="8847786" y="3490176"/>
            <a:ext cx="2446986" cy="198334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96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47" y="400989"/>
            <a:ext cx="11818476" cy="544602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50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Portál IS KP14+ - komunikace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  <a:defRPr/>
            </a:pPr>
            <a:r>
              <a:rPr lang="cs-CZ" sz="2400" u="sng" dirty="0" smtClean="0"/>
              <a:t>Komunikace </a:t>
            </a:r>
            <a:r>
              <a:rPr lang="cs-CZ" sz="2400" u="sng" dirty="0"/>
              <a:t>žadatele/příjemce s </a:t>
            </a:r>
            <a:r>
              <a:rPr lang="cs-CZ" sz="2400" u="sng" dirty="0" smtClean="0"/>
              <a:t>ŘO – depeše</a:t>
            </a:r>
            <a:endParaRPr lang="cs-CZ" sz="2400" u="sng" dirty="0"/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200" dirty="0"/>
              <a:t>Veškerá komunikace probíhá prostřednictvím </a:t>
            </a:r>
            <a:r>
              <a:rPr lang="cs-CZ" sz="2200" dirty="0" smtClean="0"/>
              <a:t>aplikace zasíláním depeší</a:t>
            </a:r>
            <a:endParaRPr lang="cs-CZ" sz="2200" dirty="0"/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200" dirty="0"/>
              <a:t>Depeše </a:t>
            </a:r>
            <a:r>
              <a:rPr lang="cs-CZ" sz="2200" dirty="0" smtClean="0"/>
              <a:t>umožňují komunikaci </a:t>
            </a:r>
            <a:r>
              <a:rPr lang="cs-CZ" sz="2200" dirty="0"/>
              <a:t>v rámci týmu, </a:t>
            </a:r>
            <a:r>
              <a:rPr lang="cs-CZ" sz="2200" dirty="0" smtClean="0"/>
              <a:t>komunikaci </a:t>
            </a:r>
            <a:r>
              <a:rPr lang="cs-CZ" sz="2200" dirty="0"/>
              <a:t>s poskytovatelem podpory, technickou </a:t>
            </a:r>
            <a:r>
              <a:rPr lang="cs-CZ" sz="2200" dirty="0" smtClean="0"/>
              <a:t>podporou</a:t>
            </a:r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200" dirty="0" smtClean="0"/>
              <a:t>Notifikace </a:t>
            </a:r>
            <a:r>
              <a:rPr lang="cs-CZ" sz="2200" dirty="0"/>
              <a:t>– zasílání upozornění na e-mail – profil uživatele – kontaktní údaje - </a:t>
            </a:r>
            <a:r>
              <a:rPr lang="cs-CZ" sz="2200" dirty="0" smtClean="0"/>
              <a:t>notifikace</a:t>
            </a:r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cs-CZ" sz="2400" u="sng" dirty="0" smtClean="0"/>
              <a:t>Informace pro všechny uživatele - upozornění</a:t>
            </a:r>
            <a:endParaRPr lang="cs-CZ" sz="2200" dirty="0" smtClean="0"/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200" dirty="0" smtClean="0"/>
              <a:t>informace </a:t>
            </a:r>
            <a:r>
              <a:rPr lang="cs-CZ" sz="2200" dirty="0"/>
              <a:t>pro všechny uživatele – odstávky, změny v </a:t>
            </a:r>
            <a:r>
              <a:rPr lang="cs-CZ" sz="2200" dirty="0" smtClean="0"/>
              <a:t>aplikaci</a:t>
            </a:r>
            <a:endParaRPr lang="cs-CZ" sz="2200" dirty="0"/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cs-CZ" sz="2400" u="sng" dirty="0" smtClean="0"/>
              <a:t>Poznámky</a:t>
            </a:r>
            <a:endParaRPr lang="cs-CZ" sz="2200" dirty="0"/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200" dirty="0"/>
              <a:t>informace </a:t>
            </a:r>
            <a:r>
              <a:rPr lang="cs-CZ" sz="2200" dirty="0" smtClean="0"/>
              <a:t>pro mě</a:t>
            </a:r>
            <a:endParaRPr lang="cs-CZ" sz="2200" dirty="0"/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dirty="0"/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03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47" y="400989"/>
            <a:ext cx="11818476" cy="5446022"/>
          </a:xfrm>
          <a:prstGeom prst="rect">
            <a:avLst/>
          </a:prstGeom>
        </p:spPr>
      </p:pic>
      <p:sp>
        <p:nvSpPr>
          <p:cNvPr id="4" name="Ovál 3"/>
          <p:cNvSpPr/>
          <p:nvPr/>
        </p:nvSpPr>
        <p:spPr>
          <a:xfrm>
            <a:off x="5048518" y="296214"/>
            <a:ext cx="3696237" cy="109470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72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94" y="425003"/>
            <a:ext cx="10438667" cy="5017595"/>
          </a:xfrm>
          <a:prstGeom prst="rect">
            <a:avLst/>
          </a:prstGeom>
        </p:spPr>
      </p:pic>
      <p:sp>
        <p:nvSpPr>
          <p:cNvPr id="4" name="Ovál 3"/>
          <p:cNvSpPr/>
          <p:nvPr/>
        </p:nvSpPr>
        <p:spPr>
          <a:xfrm>
            <a:off x="8615967" y="1712890"/>
            <a:ext cx="1893194" cy="54091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94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462" y="412526"/>
            <a:ext cx="9620250" cy="5543550"/>
          </a:xfrm>
          <a:prstGeom prst="rect">
            <a:avLst/>
          </a:prstGeom>
        </p:spPr>
      </p:pic>
      <p:sp>
        <p:nvSpPr>
          <p:cNvPr id="4" name="Ovál 3"/>
          <p:cNvSpPr/>
          <p:nvPr/>
        </p:nvSpPr>
        <p:spPr>
          <a:xfrm>
            <a:off x="2550017" y="4275786"/>
            <a:ext cx="3078051" cy="151970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18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/>
              <a:t>Portál IS KP14</a:t>
            </a:r>
            <a:r>
              <a:rPr lang="cs-CZ" altLang="cs-CZ" b="1" dirty="0" smtClean="0"/>
              <a:t>+ - kam dál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400" u="sng" dirty="0"/>
              <a:t>Příručky ŘO – podání žádosti o podporu v IS KP14+</a:t>
            </a:r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Je součástí dokumentace k výzvě; veškeré další materiály k monitorovacímu systému </a:t>
            </a:r>
            <a:r>
              <a:rPr lang="cs-CZ" sz="2000" dirty="0">
                <a:hlinkClick r:id="rId2"/>
              </a:rPr>
              <a:t>http://</a:t>
            </a:r>
            <a:r>
              <a:rPr lang="cs-CZ" sz="2000" dirty="0" smtClean="0">
                <a:hlinkClick r:id="rId2"/>
              </a:rPr>
              <a:t>www.msmt.cz/strukturalni-fondy-1/monitorovaci-system-2014</a:t>
            </a:r>
            <a:endParaRPr lang="cs-CZ" sz="2000" dirty="0"/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000" u="sng" dirty="0">
                <a:hlinkClick r:id="rId3"/>
              </a:rPr>
              <a:t>Uzivatelska_prirucka_Zpracovani_zadosti_v_IS_KP14_v1.4.pdf</a:t>
            </a:r>
            <a:endParaRPr lang="cs-CZ" sz="2000" dirty="0"/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u="sng" dirty="0"/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400" u="sng" dirty="0"/>
              <a:t>Portál ESIF – edukační videa</a:t>
            </a:r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hlinkClick r:id="rId4"/>
              </a:rPr>
              <a:t>http://dotaceeu.cz/cs/Jak-na-projekt/Elektronicka-zadost/Edukacni-videa</a:t>
            </a:r>
            <a:endParaRPr lang="cs-CZ" sz="2000" dirty="0"/>
          </a:p>
          <a:p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86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/>
              <a:t>Portál IS KP14</a:t>
            </a:r>
            <a:r>
              <a:rPr lang="cs-CZ" altLang="cs-CZ" b="1" dirty="0" smtClean="0"/>
              <a:t>+ - elektronický podpis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Aft>
                <a:spcPts val="0"/>
              </a:spcAft>
              <a:buNone/>
              <a:defRPr/>
            </a:pPr>
            <a:r>
              <a:rPr lang="cs-CZ" sz="2400" u="sng" dirty="0"/>
              <a:t>Kvalifikovaný certifikát (elektronický podpis)</a:t>
            </a:r>
          </a:p>
          <a:p>
            <a:pPr marL="914400" lvl="1" indent="-457200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všechny formuláře v aplikaci jsou vždy podepsány kvalifikovaným certifikátem </a:t>
            </a:r>
            <a:endParaRPr lang="cs-CZ" sz="2000" dirty="0" smtClean="0"/>
          </a:p>
          <a:p>
            <a:pPr marL="914400" lvl="1" indent="-457200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 smtClean="0"/>
              <a:t>přehled </a:t>
            </a:r>
            <a:r>
              <a:rPr lang="cs-CZ" sz="2000" dirty="0"/>
              <a:t>poskytovatelů uveden na stránkách Ministerstva vnitra </a:t>
            </a:r>
            <a:r>
              <a:rPr lang="cs-CZ" sz="2000" u="sng" dirty="0">
                <a:hlinkClick r:id="rId2"/>
              </a:rPr>
              <a:t>http://www.mvcr.cz/</a:t>
            </a:r>
            <a:r>
              <a:rPr lang="cs-CZ" sz="2000" u="sng" dirty="0" err="1">
                <a:hlinkClick r:id="rId2"/>
              </a:rPr>
              <a:t>clanek</a:t>
            </a:r>
            <a:r>
              <a:rPr lang="cs-CZ" sz="2000" u="sng" dirty="0">
                <a:hlinkClick r:id="rId2"/>
              </a:rPr>
              <a:t>/prehled-udelenych-akreditaci.aspx</a:t>
            </a:r>
            <a:r>
              <a:rPr lang="cs-CZ" sz="2000" u="sng" dirty="0"/>
              <a:t>.</a:t>
            </a:r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cs-CZ" u="sng" dirty="0"/>
              <a:t>Vlastnosti certifikátu:</a:t>
            </a:r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Kvalifikovaný </a:t>
            </a:r>
            <a:r>
              <a:rPr lang="cs-CZ" sz="2000" dirty="0" smtClean="0"/>
              <a:t>certifikát</a:t>
            </a:r>
            <a:endParaRPr lang="cs-CZ" sz="2000" dirty="0"/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Certifikát musí být určen pro elektronické podepisování </a:t>
            </a:r>
            <a:r>
              <a:rPr lang="cs-CZ" sz="2000" dirty="0" smtClean="0"/>
              <a:t>dokumentů</a:t>
            </a:r>
            <a:endParaRPr lang="cs-CZ" sz="2000" dirty="0"/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Certifikát obsahuje privátním </a:t>
            </a:r>
            <a:r>
              <a:rPr lang="cs-CZ" sz="2000" dirty="0" smtClean="0"/>
              <a:t>klíč</a:t>
            </a:r>
            <a:endParaRPr lang="cs-CZ" sz="2000" dirty="0"/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 smtClean="0"/>
              <a:t>Certifikát má aktuální platnost</a:t>
            </a:r>
            <a:endParaRPr lang="cs-CZ" sz="2000" dirty="0"/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/>
              <a:t>Výše uvedení vlastnosti garantuje certifikační autorita. </a:t>
            </a:r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Nápověda pro </a:t>
            </a:r>
            <a:r>
              <a:rPr lang="cs-CZ" dirty="0"/>
              <a:t>Elektronický podpis – záložka FAQ úvodní obrazovky IS KP14+ - postupy pro práci s certifikáty.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64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/>
              <a:t>Portál IS KP14+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983346"/>
            <a:ext cx="9720073" cy="43260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altLang="cs-CZ" sz="2400" u="sng" dirty="0" smtClean="0"/>
              <a:t>Portál IS KP2014+ je součástí aplikace MS2014+ (Monitorovací systém)</a:t>
            </a:r>
          </a:p>
          <a:p>
            <a:pPr marL="0" indent="0">
              <a:buNone/>
            </a:pPr>
            <a:r>
              <a:rPr lang="cs-CZ" altLang="cs-CZ" sz="2400" u="sng" dirty="0" smtClean="0"/>
              <a:t>Adresa aplikace </a:t>
            </a:r>
            <a:r>
              <a:rPr lang="cs-CZ" altLang="cs-CZ" sz="2400" u="sng" dirty="0"/>
              <a:t>IS KP14+ </a:t>
            </a:r>
            <a:r>
              <a:rPr lang="cs-CZ" altLang="cs-CZ" sz="2400" u="sng" dirty="0" smtClean="0"/>
              <a:t>pro zadávání žádostí o podporu projektu </a:t>
            </a:r>
            <a:r>
              <a:rPr lang="cs-CZ" altLang="cs-CZ" sz="2400" dirty="0" smtClean="0"/>
              <a:t>- </a:t>
            </a:r>
            <a:r>
              <a:rPr lang="cs-CZ" altLang="cs-CZ" sz="2400" u="sng" dirty="0" smtClean="0">
                <a:hlinkClick r:id="rId3"/>
              </a:rPr>
              <a:t>https</a:t>
            </a:r>
            <a:r>
              <a:rPr lang="cs-CZ" altLang="cs-CZ" sz="2400" u="sng" dirty="0">
                <a:hlinkClick r:id="rId3"/>
              </a:rPr>
              <a:t>://</a:t>
            </a:r>
            <a:r>
              <a:rPr lang="cs-CZ" altLang="cs-CZ" sz="2400" u="sng" dirty="0" smtClean="0">
                <a:hlinkClick r:id="rId3"/>
              </a:rPr>
              <a:t>mseu.mssf.cz</a:t>
            </a:r>
            <a:endParaRPr lang="cs-CZ" altLang="cs-CZ" sz="2400" u="sng" dirty="0" smtClean="0"/>
          </a:p>
          <a:p>
            <a:pPr marL="0" indent="0">
              <a:buNone/>
            </a:pPr>
            <a:r>
              <a:rPr lang="cs-CZ" altLang="cs-CZ" sz="2400" u="sng" dirty="0"/>
              <a:t>Adresa aplikace IS KP14+ pro </a:t>
            </a:r>
            <a:r>
              <a:rPr lang="cs-CZ" altLang="cs-CZ" sz="2400" u="sng" dirty="0" smtClean="0"/>
              <a:t>testování </a:t>
            </a:r>
            <a:r>
              <a:rPr lang="cs-CZ" altLang="cs-CZ" sz="2400" dirty="0"/>
              <a:t>- </a:t>
            </a:r>
            <a:r>
              <a:rPr lang="cs-CZ" altLang="cs-CZ" sz="2400" u="sng" dirty="0">
                <a:hlinkClick r:id="rId4"/>
              </a:rPr>
              <a:t>https://mseu-sandbox.mssf.cz</a:t>
            </a:r>
            <a:r>
              <a:rPr lang="cs-CZ" altLang="cs-CZ" sz="2400" u="sng" dirty="0" smtClean="0">
                <a:hlinkClick r:id="rId4"/>
              </a:rPr>
              <a:t>/</a:t>
            </a:r>
            <a:endParaRPr lang="cs-CZ" altLang="cs-CZ" sz="2400" u="sng" dirty="0" smtClean="0"/>
          </a:p>
          <a:p>
            <a:pPr marL="457200" lvl="1" indent="0">
              <a:buNone/>
            </a:pPr>
            <a:endParaRPr lang="cs-CZ" altLang="cs-CZ" sz="2000" dirty="0" smtClean="0"/>
          </a:p>
          <a:p>
            <a:pPr marL="914400" lvl="1" indent="-457200"/>
            <a:r>
              <a:rPr lang="cs-CZ" altLang="cs-CZ" sz="2000" dirty="0"/>
              <a:t>P</a:t>
            </a:r>
            <a:r>
              <a:rPr lang="cs-CZ" altLang="cs-CZ" sz="2000" dirty="0" smtClean="0"/>
              <a:t>ro fungování </a:t>
            </a:r>
            <a:r>
              <a:rPr lang="cs-CZ" altLang="cs-CZ" sz="2000" dirty="0"/>
              <a:t>aplikace je </a:t>
            </a:r>
            <a:r>
              <a:rPr lang="cs-CZ" altLang="cs-CZ" sz="2000" dirty="0" smtClean="0"/>
              <a:t>nutné dodržovat požadavky na </a:t>
            </a:r>
            <a:r>
              <a:rPr lang="cs-CZ" altLang="cs-CZ" sz="2000" dirty="0"/>
              <a:t>HW a </a:t>
            </a:r>
            <a:r>
              <a:rPr lang="cs-CZ" altLang="cs-CZ" sz="2000" dirty="0" smtClean="0"/>
              <a:t>SW (naleznete je na úvodní stránce vlevo)</a:t>
            </a:r>
            <a:endParaRPr lang="cs-CZ" altLang="cs-CZ" sz="2000" dirty="0"/>
          </a:p>
          <a:p>
            <a:pPr marL="1828800" lvl="3" indent="-457200"/>
            <a:r>
              <a:rPr lang="cs-CZ" altLang="cs-CZ" sz="1900" dirty="0"/>
              <a:t>Doporučené </a:t>
            </a:r>
            <a:r>
              <a:rPr lang="cs-CZ" altLang="cs-CZ" sz="1900" dirty="0" smtClean="0"/>
              <a:t>prohlížeče</a:t>
            </a:r>
            <a:endParaRPr lang="cs-CZ" altLang="cs-CZ" sz="1900" dirty="0"/>
          </a:p>
          <a:p>
            <a:pPr marL="1828800" lvl="3" indent="-457200"/>
            <a:r>
              <a:rPr lang="cs-CZ" altLang="cs-CZ" sz="1900" dirty="0"/>
              <a:t>Důvěryhodné webové </a:t>
            </a:r>
            <a:r>
              <a:rPr lang="cs-CZ" altLang="cs-CZ" sz="1900" dirty="0" smtClean="0"/>
              <a:t>stránky</a:t>
            </a:r>
            <a:endParaRPr lang="cs-CZ" altLang="cs-CZ" sz="1900" dirty="0"/>
          </a:p>
          <a:p>
            <a:pPr marL="1828800" lvl="3" indent="-457200"/>
            <a:r>
              <a:rPr lang="cs-CZ" altLang="cs-CZ" sz="1900" dirty="0"/>
              <a:t>Doplňkové aplikace</a:t>
            </a:r>
          </a:p>
          <a:p>
            <a:pPr marL="1828800" lvl="3" indent="-457200"/>
            <a:r>
              <a:rPr lang="cs-CZ" altLang="cs-CZ" sz="1900" dirty="0"/>
              <a:t>Test kompatibility </a:t>
            </a:r>
            <a:r>
              <a:rPr lang="cs-CZ" altLang="cs-CZ" sz="1900" dirty="0" smtClean="0"/>
              <a:t>počítače</a:t>
            </a:r>
            <a:endParaRPr lang="cs-CZ" altLang="cs-CZ" sz="1900" dirty="0"/>
          </a:p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81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/>
              <a:t>Portál IS KP14</a:t>
            </a:r>
            <a:r>
              <a:rPr lang="cs-CZ" altLang="cs-CZ" b="1" dirty="0" smtClean="0"/>
              <a:t>+ - plná moc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0"/>
              </a:spcAft>
              <a:buNone/>
              <a:defRPr/>
            </a:pPr>
            <a:r>
              <a:rPr lang="cs-CZ" sz="2400" u="sng" dirty="0"/>
              <a:t>Plné moci </a:t>
            </a:r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Elektronické či listinné ( v systému označené jako papírové </a:t>
            </a:r>
            <a:r>
              <a:rPr lang="cs-CZ" sz="2400" dirty="0" smtClean="0"/>
              <a:t>)</a:t>
            </a:r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sz="2400" dirty="0"/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/>
              <a:t>Listinná ( papírová) plná moc – úředně ověřená; vkládá zmocněnec a potvrzuje svým el. podpisem</a:t>
            </a:r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cs-CZ" dirty="0"/>
              <a:t> 	</a:t>
            </a:r>
            <a:endParaRPr lang="cs-CZ" sz="2400" dirty="0"/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/>
              <a:t>Elektronická plná moc – zmocnitel i zmocněnec musí být registrováni v aplikaci a musí mít el. podpis.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34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Portál IS KP14+ - ROS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0"/>
              </a:spcAft>
              <a:buNone/>
              <a:defRPr/>
            </a:pPr>
            <a:r>
              <a:rPr lang="cs-CZ" sz="2400" u="sng" dirty="0"/>
              <a:t>Validace subjektu – Registr osob -  ROS</a:t>
            </a:r>
            <a:endParaRPr lang="cs-CZ" u="sng" dirty="0"/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200" dirty="0">
                <a:hlinkClick r:id="rId2"/>
              </a:rPr>
              <a:t>http://www.szrcr.cz/co-jsou-to-</a:t>
            </a:r>
            <a:r>
              <a:rPr lang="cs-CZ" sz="2200" dirty="0" err="1">
                <a:hlinkClick r:id="rId2"/>
              </a:rPr>
              <a:t>zakladni</a:t>
            </a:r>
            <a:r>
              <a:rPr lang="cs-CZ" sz="2200" dirty="0">
                <a:hlinkClick r:id="rId2"/>
              </a:rPr>
              <a:t>-registry</a:t>
            </a:r>
            <a:r>
              <a:rPr lang="cs-CZ" sz="2200" dirty="0"/>
              <a:t>;</a:t>
            </a:r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200" dirty="0"/>
              <a:t>komunální příspěvkové organizace v registru chybí;</a:t>
            </a:r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200" dirty="0"/>
              <a:t>editorem do ROS je příslušný orgán, který vede evidenci osoby nebo jí uděluje oprávnění k činnosti;</a:t>
            </a:r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200" dirty="0"/>
              <a:t>chyba při validaci ROS, tzn. neexistující záznam ROS na žádosti o podporu způsobuje zdržení na straně žadatele o podporu a vznik dodatečných chyb v aplikaci.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81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374" y="283402"/>
            <a:ext cx="9496425" cy="5724525"/>
          </a:xfrm>
          <a:prstGeom prst="rect">
            <a:avLst/>
          </a:prstGeom>
        </p:spPr>
      </p:pic>
      <p:sp>
        <p:nvSpPr>
          <p:cNvPr id="6" name="Ovál 5"/>
          <p:cNvSpPr/>
          <p:nvPr/>
        </p:nvSpPr>
        <p:spPr>
          <a:xfrm>
            <a:off x="4893972" y="3541690"/>
            <a:ext cx="1545465" cy="60530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71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 nyní prakticky…</a:t>
            </a:r>
            <a:endParaRPr lang="cs-CZ" dirty="0"/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altLang="cs-CZ" u="sng" dirty="0" smtClean="0"/>
              <a:t>IS </a:t>
            </a:r>
            <a:r>
              <a:rPr lang="cs-CZ" altLang="cs-CZ" u="sng" dirty="0"/>
              <a:t>KP14+ pro testování </a:t>
            </a:r>
            <a:r>
              <a:rPr lang="cs-CZ" altLang="cs-CZ" dirty="0"/>
              <a:t>- </a:t>
            </a:r>
            <a:r>
              <a:rPr lang="cs-CZ" altLang="cs-CZ" u="sng" dirty="0">
                <a:hlinkClick r:id="rId2"/>
              </a:rPr>
              <a:t>https://mseu-sandbox.mssf.cz/</a:t>
            </a:r>
            <a:endParaRPr lang="cs-CZ" altLang="cs-CZ" u="sng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70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Šablony pro MŠ a ZŠ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cap="none" dirty="0"/>
              <a:t>Mgr. Jaroslav Křivánek</a:t>
            </a:r>
          </a:p>
          <a:p>
            <a:r>
              <a:rPr lang="cs-CZ" cap="none" dirty="0"/>
              <a:t>Prostějov venkov o.p.s.</a:t>
            </a:r>
          </a:p>
          <a:p>
            <a:r>
              <a:rPr lang="cs-CZ" cap="none" dirty="0"/>
              <a:t>www.maspvvenkov.cz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48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informace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/>
              <a:t>Číslo výzvy: </a:t>
            </a:r>
            <a:r>
              <a:rPr lang="cs-CZ" sz="2800" dirty="0" smtClean="0"/>
              <a:t>	02_16_022</a:t>
            </a:r>
            <a:endParaRPr lang="cs-CZ" sz="280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/>
              <a:t>Druh výzvy: </a:t>
            </a:r>
            <a:r>
              <a:rPr lang="cs-CZ" sz="2800" dirty="0" smtClean="0"/>
              <a:t>	průběžná</a:t>
            </a:r>
            <a:endParaRPr lang="cs-CZ" sz="280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/>
              <a:t>Alokace: </a:t>
            </a:r>
            <a:r>
              <a:rPr lang="cs-CZ" sz="2800" dirty="0" smtClean="0"/>
              <a:t>		</a:t>
            </a:r>
            <a:r>
              <a:rPr lang="cs-CZ" sz="2800" dirty="0"/>
              <a:t>4 066 928 200</a:t>
            </a:r>
            <a:r>
              <a:rPr lang="cs-CZ" sz="2800" dirty="0" smtClean="0"/>
              <a:t> Kč</a:t>
            </a:r>
            <a:endParaRPr lang="cs-CZ" sz="280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/>
              <a:t>Fond: </a:t>
            </a:r>
            <a:r>
              <a:rPr lang="cs-CZ" sz="2800" dirty="0" smtClean="0"/>
              <a:t>		ESF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 smtClean="0"/>
              <a:t>Míra dotace: 	100 % způsobilých výdajů</a:t>
            </a:r>
            <a:endParaRPr lang="cs-CZ" sz="2800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95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Časové nastavení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800" dirty="0"/>
              <a:t>Zveřejnění avíza výzvy: duben </a:t>
            </a:r>
            <a:r>
              <a:rPr lang="cs-CZ" sz="2800" dirty="0" smtClean="0"/>
              <a:t>2016</a:t>
            </a:r>
          </a:p>
          <a:p>
            <a:pPr>
              <a:lnSpc>
                <a:spcPct val="10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800" dirty="0" smtClean="0"/>
              <a:t>Datum vyhlášení výzvy: 31. 5. 2016</a:t>
            </a:r>
            <a:endParaRPr lang="cs-CZ" sz="2800" dirty="0"/>
          </a:p>
          <a:p>
            <a:pPr>
              <a:lnSpc>
                <a:spcPct val="10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800" dirty="0"/>
              <a:t>Ukončení příjmu žádostí o podporu: nejpozději polovina roku 2017</a:t>
            </a:r>
          </a:p>
          <a:p>
            <a:pPr>
              <a:lnSpc>
                <a:spcPct val="10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800" dirty="0"/>
              <a:t>Nejzazší datum pro ukončení fyzické realizace projektu: </a:t>
            </a:r>
            <a:r>
              <a:rPr lang="cs-CZ" sz="2800" dirty="0" smtClean="0"/>
              <a:t>31. 8. </a:t>
            </a:r>
            <a:r>
              <a:rPr lang="cs-CZ" sz="2800" dirty="0"/>
              <a:t>2019</a:t>
            </a:r>
          </a:p>
          <a:p>
            <a:pPr>
              <a:lnSpc>
                <a:spcPct val="10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800" dirty="0"/>
              <a:t>Délka trvání projektu: 24 měsíců</a:t>
            </a:r>
          </a:p>
          <a:p>
            <a:pPr>
              <a:lnSpc>
                <a:spcPct val="10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800" dirty="0"/>
              <a:t>Udržitelnost: nerelevantní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71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Výše podpory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9" name="Zástupný symbol pro obsah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1052110"/>
              </p:ext>
            </p:extLst>
          </p:nvPr>
        </p:nvGraphicFramePr>
        <p:xfrm>
          <a:off x="5564778" y="1814511"/>
          <a:ext cx="5590902" cy="37149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Zástupný symbol pro obsah 2"/>
          <p:cNvSpPr txBox="1">
            <a:spLocks/>
          </p:cNvSpPr>
          <p:nvPr/>
        </p:nvSpPr>
        <p:spPr>
          <a:xfrm>
            <a:off x="1097279" y="1845734"/>
            <a:ext cx="4702629" cy="4023360"/>
          </a:xfrm>
          <a:prstGeom prst="rect">
            <a:avLst/>
          </a:prstGeom>
        </p:spPr>
        <p:txBody>
          <a:bodyPr vert="horz" lIns="0" tIns="45720" rIns="0" bIns="45720" rtlCol="0">
            <a:normAutofit fontScale="850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cs-CZ" sz="2800" dirty="0" smtClean="0"/>
              <a:t> Jeden subjekt (IČ), jedna žádost</a:t>
            </a:r>
          </a:p>
          <a:p>
            <a:pPr>
              <a:lnSpc>
                <a:spcPct val="100000"/>
              </a:lnSpc>
            </a:pPr>
            <a:r>
              <a:rPr lang="cs-CZ" sz="2800" dirty="0"/>
              <a:t>Zapsané v rejstříku škol a školských zařízení</a:t>
            </a:r>
          </a:p>
          <a:p>
            <a:pPr>
              <a:lnSpc>
                <a:spcPct val="100000"/>
              </a:lnSpc>
            </a:pPr>
            <a:r>
              <a:rPr lang="cs-CZ" sz="2800" dirty="0"/>
              <a:t>Ve školním roce, v němž žádost o podporu podávají, musí mít minimálně jedno </a:t>
            </a:r>
            <a:r>
              <a:rPr lang="cs-CZ" sz="2800" dirty="0" smtClean="0"/>
              <a:t>dítě/žáka</a:t>
            </a:r>
          </a:p>
          <a:p>
            <a:pPr>
              <a:lnSpc>
                <a:spcPct val="100000"/>
              </a:lnSpc>
            </a:pPr>
            <a:endParaRPr lang="cs-CZ" sz="2800" dirty="0"/>
          </a:p>
          <a:p>
            <a:pPr>
              <a:lnSpc>
                <a:spcPct val="100000"/>
              </a:lnSpc>
            </a:pPr>
            <a:r>
              <a:rPr lang="cs-CZ" sz="2800" dirty="0"/>
              <a:t>Počet dětí/žáků školy k 30. 9. 2015 bude zveřejněn u vyhlášené výzvy na webových stránkách </a:t>
            </a:r>
            <a:r>
              <a:rPr lang="cs-CZ" sz="2800" dirty="0" smtClean="0"/>
              <a:t>MŠMT.</a:t>
            </a:r>
          </a:p>
          <a:p>
            <a:pPr marL="0" indent="0">
              <a:lnSpc>
                <a:spcPct val="150000"/>
              </a:lnSpc>
              <a:buNone/>
            </a:pPr>
            <a:endParaRPr lang="cs-CZ" sz="2800" dirty="0" smtClean="0"/>
          </a:p>
          <a:p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89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Například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4"/>
            <a:ext cx="4127863" cy="4023360"/>
          </a:xfrm>
        </p:spPr>
        <p:txBody>
          <a:bodyPr/>
          <a:lstStyle/>
          <a:p>
            <a:pPr algn="just"/>
            <a:r>
              <a:rPr lang="cs-CZ" sz="2400" dirty="0">
                <a:solidFill>
                  <a:schemeClr val="tx1"/>
                </a:solidFill>
                <a:cs typeface="Arial" panose="020B0604020202020204" pitchFamily="34" charset="0"/>
              </a:rPr>
              <a:t>Škola má ve školním </a:t>
            </a:r>
            <a:r>
              <a:rPr lang="cs-CZ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roce, ve </a:t>
            </a:r>
            <a:r>
              <a:rPr lang="cs-CZ" sz="2400" dirty="0">
                <a:solidFill>
                  <a:schemeClr val="tx1"/>
                </a:solidFill>
                <a:cs typeface="Arial" panose="020B0604020202020204" pitchFamily="34" charset="0"/>
              </a:rPr>
              <a:t>kterém podává žádost, 100 dětí/žáků. Škola může čerpat maximálně</a:t>
            </a:r>
            <a:r>
              <a:rPr lang="cs-CZ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:</a:t>
            </a:r>
          </a:p>
          <a:p>
            <a:endParaRPr lang="cs-CZ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cs-CZ" sz="2400" dirty="0">
                <a:solidFill>
                  <a:schemeClr val="tx1"/>
                </a:solidFill>
                <a:cs typeface="Arial" panose="020B0604020202020204" pitchFamily="34" charset="0"/>
              </a:rPr>
              <a:t>200 000 + (100 x 2200) = </a:t>
            </a:r>
            <a:endParaRPr lang="cs-CZ" sz="24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cs-CZ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420 </a:t>
            </a:r>
            <a:r>
              <a:rPr lang="cs-CZ" sz="2400" b="1" dirty="0">
                <a:solidFill>
                  <a:schemeClr val="tx1"/>
                </a:solidFill>
                <a:cs typeface="Arial" panose="020B0604020202020204" pitchFamily="34" charset="0"/>
              </a:rPr>
              <a:t>000 Kč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Zástupný symbol pro obsah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3889694"/>
              </p:ext>
            </p:extLst>
          </p:nvPr>
        </p:nvGraphicFramePr>
        <p:xfrm>
          <a:off x="6000750" y="1820425"/>
          <a:ext cx="5154930" cy="37374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Ovál 5"/>
          <p:cNvSpPr/>
          <p:nvPr/>
        </p:nvSpPr>
        <p:spPr>
          <a:xfrm rot="1391437">
            <a:off x="7224055" y="1725709"/>
            <a:ext cx="1104993" cy="372128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49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Nebo taky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4"/>
            <a:ext cx="5264331" cy="402336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dirty="0">
                <a:solidFill>
                  <a:schemeClr val="tx1"/>
                </a:solidFill>
                <a:cs typeface="Arial" panose="020B0604020202020204" pitchFamily="34" charset="0"/>
              </a:rPr>
              <a:t>Součástí právnické osoby je základní škola se 120 žáky a mateřská škola s 28 dětmi. Škola jako celá právnická osoba může čerpat </a:t>
            </a:r>
            <a:r>
              <a:rPr lang="cs-CZ" dirty="0" smtClean="0">
                <a:solidFill>
                  <a:schemeClr val="tx1"/>
                </a:solidFill>
                <a:cs typeface="Arial" panose="020B0604020202020204" pitchFamily="34" charset="0"/>
              </a:rPr>
              <a:t>maximálně: 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  <a:cs typeface="Arial" panose="020B0604020202020204" pitchFamily="34" charset="0"/>
              </a:rPr>
              <a:t>200 </a:t>
            </a:r>
            <a:r>
              <a:rPr lang="cs-CZ" dirty="0">
                <a:solidFill>
                  <a:schemeClr val="tx1"/>
                </a:solidFill>
                <a:cs typeface="Arial" panose="020B0604020202020204" pitchFamily="34" charset="0"/>
              </a:rPr>
              <a:t>000 + 200 000 + (148 x 2200) = </a:t>
            </a:r>
            <a:endParaRPr lang="cs-CZ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cs-CZ" b="1" dirty="0" smtClean="0">
                <a:solidFill>
                  <a:schemeClr val="tx1"/>
                </a:solidFill>
                <a:cs typeface="Arial" panose="020B0604020202020204" pitchFamily="34" charset="0"/>
              </a:rPr>
              <a:t>725 </a:t>
            </a:r>
            <a:r>
              <a:rPr lang="cs-CZ" b="1" dirty="0">
                <a:solidFill>
                  <a:schemeClr val="tx1"/>
                </a:solidFill>
                <a:cs typeface="Arial" panose="020B0604020202020204" pitchFamily="34" charset="0"/>
              </a:rPr>
              <a:t>600 Kč</a:t>
            </a:r>
          </a:p>
          <a:p>
            <a:pPr algn="ctr"/>
            <a:endParaRPr lang="cs-CZ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cs-CZ" dirty="0" smtClean="0">
                <a:solidFill>
                  <a:schemeClr val="tx1"/>
                </a:solidFill>
                <a:cs typeface="Arial" panose="020B0604020202020204" pitchFamily="34" charset="0"/>
              </a:rPr>
              <a:t>Poměrné </a:t>
            </a:r>
            <a:r>
              <a:rPr lang="cs-CZ" dirty="0">
                <a:solidFill>
                  <a:schemeClr val="tx1"/>
                </a:solidFill>
                <a:cs typeface="Arial" panose="020B0604020202020204" pitchFamily="34" charset="0"/>
              </a:rPr>
              <a:t>čerpání pro MŠ a ZŠ:</a:t>
            </a:r>
          </a:p>
          <a:p>
            <a:pPr algn="ctr"/>
            <a:r>
              <a:rPr lang="cs-CZ" dirty="0">
                <a:solidFill>
                  <a:schemeClr val="tx1"/>
                </a:solidFill>
                <a:cs typeface="Arial" panose="020B0604020202020204" pitchFamily="34" charset="0"/>
              </a:rPr>
              <a:t>MŠ: max. 200 000 + (28 x 2200) =  </a:t>
            </a:r>
            <a:r>
              <a:rPr lang="cs-CZ" b="1" dirty="0">
                <a:solidFill>
                  <a:schemeClr val="tx1"/>
                </a:solidFill>
                <a:cs typeface="Arial" panose="020B0604020202020204" pitchFamily="34" charset="0"/>
              </a:rPr>
              <a:t>261 600 Kč</a:t>
            </a:r>
          </a:p>
          <a:p>
            <a:pPr algn="ctr"/>
            <a:r>
              <a:rPr lang="cs-CZ" dirty="0">
                <a:solidFill>
                  <a:schemeClr val="tx1"/>
                </a:solidFill>
                <a:cs typeface="Arial" panose="020B0604020202020204" pitchFamily="34" charset="0"/>
              </a:rPr>
              <a:t>ZŠ: max. 200 000 + (120 x 2200) = </a:t>
            </a:r>
            <a:r>
              <a:rPr lang="cs-CZ" b="1" dirty="0">
                <a:solidFill>
                  <a:schemeClr val="tx1"/>
                </a:solidFill>
                <a:cs typeface="Arial" panose="020B0604020202020204" pitchFamily="34" charset="0"/>
              </a:rPr>
              <a:t>464 000 Kč </a:t>
            </a:r>
            <a:endParaRPr lang="cs-CZ" b="1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cs-CZ" b="1" dirty="0" smtClean="0">
                <a:solidFill>
                  <a:schemeClr val="tx1"/>
                </a:solidFill>
                <a:cs typeface="Arial" panose="020B0604020202020204" pitchFamily="34" charset="0"/>
              </a:rPr>
              <a:t>Poměr čerpání ZŠ a MŠ musí být zachován, tj. nesmí přečerpat a nesmí být pod 200 000 Kč.</a:t>
            </a:r>
            <a:endParaRPr lang="cs-CZ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Zástupný symbol pro obsah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1369365"/>
              </p:ext>
            </p:extLst>
          </p:nvPr>
        </p:nvGraphicFramePr>
        <p:xfrm>
          <a:off x="6360076" y="2086892"/>
          <a:ext cx="4944202" cy="35410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Ovál 5"/>
          <p:cNvSpPr/>
          <p:nvPr/>
        </p:nvSpPr>
        <p:spPr>
          <a:xfrm rot="1391437">
            <a:off x="6875814" y="2079159"/>
            <a:ext cx="3912727" cy="394513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33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214" y="322439"/>
            <a:ext cx="11656576" cy="5176839"/>
          </a:xfrm>
          <a:prstGeom prst="rect">
            <a:avLst/>
          </a:prstGeom>
        </p:spPr>
      </p:pic>
      <p:sp>
        <p:nvSpPr>
          <p:cNvPr id="6" name="Ovál 5"/>
          <p:cNvSpPr/>
          <p:nvPr/>
        </p:nvSpPr>
        <p:spPr>
          <a:xfrm>
            <a:off x="656823" y="3721994"/>
            <a:ext cx="1854557" cy="39924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13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Cílové skupiny podpory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  <a:cs typeface="Arial" panose="020B0604020202020204" pitchFamily="34" charset="0"/>
              </a:rPr>
              <a:t> Děti </a:t>
            </a:r>
            <a:r>
              <a:rPr lang="cs-CZ" sz="2800" dirty="0">
                <a:solidFill>
                  <a:schemeClr val="tx1"/>
                </a:solidFill>
                <a:cs typeface="Arial" panose="020B0604020202020204" pitchFamily="34" charset="0"/>
              </a:rPr>
              <a:t>v MŠ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</a:rPr>
              <a:t> Žáci ZŠ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  <a:cs typeface="Arial" panose="020B0604020202020204" pitchFamily="34" charset="0"/>
              </a:rPr>
              <a:t> Pedagogičtí </a:t>
            </a:r>
            <a:r>
              <a:rPr lang="cs-CZ" sz="2800" dirty="0">
                <a:solidFill>
                  <a:schemeClr val="tx1"/>
                </a:solidFill>
                <a:cs typeface="Arial" panose="020B0604020202020204" pitchFamily="34" charset="0"/>
              </a:rPr>
              <a:t>pracovníci MŠ a ZŠ včetně vedoucích pracovníků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chemeClr val="tx1"/>
                </a:solidFill>
              </a:rPr>
              <a:t> Rodiče dětí a žáků</a:t>
            </a:r>
            <a:endParaRPr lang="cs-CZ" sz="2800" dirty="0">
              <a:solidFill>
                <a:schemeClr val="tx1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90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Tematické zaměření šablon</a:t>
            </a:r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0795425"/>
              </p:ext>
            </p:extLst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651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44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I. Aktivity pro MŠ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924071"/>
            <a:ext cx="10058400" cy="4349003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AutoNum type="arabicPeriod"/>
            </a:pPr>
            <a:r>
              <a:rPr lang="cs-CZ" sz="2800" b="1" dirty="0"/>
              <a:t>Personální podpora </a:t>
            </a:r>
            <a:endParaRPr lang="cs-CZ" sz="2800" dirty="0"/>
          </a:p>
          <a:p>
            <a:pPr marL="971550" lvl="1" indent="-514350">
              <a:buFont typeface="+mj-lt"/>
              <a:buAutoNum type="arabicPeriod"/>
            </a:pPr>
            <a:endParaRPr lang="cs-CZ" dirty="0"/>
          </a:p>
          <a:p>
            <a:pPr marL="971550" lvl="1" indent="-514350">
              <a:buFont typeface="+mj-lt"/>
              <a:buAutoNum type="arabicPeriod"/>
            </a:pPr>
            <a:r>
              <a:rPr lang="cs-CZ" sz="2400" dirty="0"/>
              <a:t>Školní </a:t>
            </a:r>
            <a:r>
              <a:rPr lang="cs-CZ" sz="2400" dirty="0" smtClean="0"/>
              <a:t>asistent (0,5 úvazek) – nepedagogická podpora </a:t>
            </a:r>
            <a:r>
              <a:rPr lang="cs-CZ" sz="2400" dirty="0" err="1" smtClean="0"/>
              <a:t>sociokulturně</a:t>
            </a:r>
            <a:r>
              <a:rPr lang="cs-CZ" sz="2400" dirty="0" smtClean="0"/>
              <a:t> znevýhodněných dětí na 12 až 24 po sobě jdoucích měsíců</a:t>
            </a:r>
            <a:endParaRPr lang="cs-CZ" sz="2400" dirty="0"/>
          </a:p>
          <a:p>
            <a:pPr marL="971550" lvl="1" indent="-514350">
              <a:buFont typeface="+mj-lt"/>
              <a:buAutoNum type="arabicPeriod"/>
            </a:pPr>
            <a:endParaRPr lang="cs-CZ" sz="2400" dirty="0"/>
          </a:p>
          <a:p>
            <a:pPr marL="971550" lvl="1" indent="-514350">
              <a:buFont typeface="+mj-lt"/>
              <a:buAutoNum type="arabicPeriod"/>
            </a:pPr>
            <a:r>
              <a:rPr lang="cs-CZ" sz="2400" dirty="0"/>
              <a:t>Školní speciální </a:t>
            </a:r>
            <a:r>
              <a:rPr lang="cs-CZ" sz="2400" dirty="0" smtClean="0"/>
              <a:t>pedagog  (0,5 úvazek) – pro min 3 děti se SVP prvního nebo druhého stupně, zaměstnán na </a:t>
            </a:r>
            <a:r>
              <a:rPr lang="cs-CZ" sz="2400" dirty="0"/>
              <a:t>12 až 24 po sobě jdoucích měsíců</a:t>
            </a:r>
          </a:p>
          <a:p>
            <a:pPr marL="971550" lvl="1" indent="-514350">
              <a:buFont typeface="+mj-lt"/>
              <a:buAutoNum type="arabicPeriod"/>
            </a:pPr>
            <a:endParaRPr lang="cs-CZ" sz="2400" dirty="0"/>
          </a:p>
          <a:p>
            <a:pPr marL="971550" lvl="1" indent="-514350">
              <a:buFont typeface="+mj-lt"/>
              <a:buAutoNum type="arabicPeriod"/>
            </a:pPr>
            <a:r>
              <a:rPr lang="cs-CZ" sz="2400" dirty="0"/>
              <a:t>Školní </a:t>
            </a:r>
            <a:r>
              <a:rPr lang="cs-CZ" sz="2400" dirty="0" smtClean="0"/>
              <a:t>psycholog (0,5 úvazek) – pro </a:t>
            </a:r>
            <a:r>
              <a:rPr lang="cs-CZ" sz="2400" dirty="0"/>
              <a:t>min 3 </a:t>
            </a:r>
            <a:r>
              <a:rPr lang="cs-CZ" sz="2400" dirty="0" smtClean="0"/>
              <a:t>děti se </a:t>
            </a:r>
            <a:r>
              <a:rPr lang="cs-CZ" sz="2400" dirty="0"/>
              <a:t>SVP prvního nebo druhého </a:t>
            </a:r>
            <a:r>
              <a:rPr lang="cs-CZ" sz="2400" dirty="0" smtClean="0"/>
              <a:t>stupně, zaměstnán </a:t>
            </a:r>
            <a:r>
              <a:rPr lang="cs-CZ" sz="2400" dirty="0"/>
              <a:t>na 12 až 24 po sobě jdoucích měsíců</a:t>
            </a:r>
          </a:p>
          <a:p>
            <a:pPr marL="914400" lvl="1" indent="-457200">
              <a:buFont typeface="+mj-lt"/>
              <a:buAutoNum type="arabicPeriod"/>
            </a:pPr>
            <a:endParaRPr lang="cs-CZ" sz="2400" dirty="0"/>
          </a:p>
          <a:p>
            <a:pPr marL="971550" lvl="1" indent="-514350">
              <a:buFont typeface="+mj-lt"/>
              <a:buAutoNum type="arabicPeriod"/>
            </a:pPr>
            <a:r>
              <a:rPr lang="cs-CZ" sz="2400" dirty="0"/>
              <a:t>Sociální </a:t>
            </a:r>
            <a:r>
              <a:rPr lang="cs-CZ" sz="2400" dirty="0" smtClean="0"/>
              <a:t>pedagog (0,1 úvazek) – podpora </a:t>
            </a:r>
            <a:r>
              <a:rPr lang="cs-CZ" sz="2400" dirty="0" err="1"/>
              <a:t>sociokulturně</a:t>
            </a:r>
            <a:r>
              <a:rPr lang="cs-CZ" sz="2400" dirty="0"/>
              <a:t> znevýhodněných </a:t>
            </a:r>
            <a:r>
              <a:rPr lang="cs-CZ" sz="2400" dirty="0" smtClean="0"/>
              <a:t>dětí </a:t>
            </a:r>
            <a:r>
              <a:rPr lang="cs-CZ" sz="2400" dirty="0"/>
              <a:t>na 12 až 24 po sobě jdoucích </a:t>
            </a:r>
            <a:r>
              <a:rPr lang="cs-CZ" sz="2400" dirty="0" smtClean="0"/>
              <a:t>měsíců</a:t>
            </a:r>
          </a:p>
          <a:p>
            <a:pPr marL="971550" lvl="1" indent="-514350">
              <a:buFont typeface="+mj-lt"/>
              <a:buAutoNum type="arabicPeriod"/>
            </a:pPr>
            <a:endParaRPr lang="cs-CZ" sz="2400" dirty="0"/>
          </a:p>
          <a:p>
            <a:pPr marL="971550" lvl="1" indent="-514350">
              <a:buFont typeface="+mj-lt"/>
              <a:buAutoNum type="arabicPeriod"/>
            </a:pPr>
            <a:r>
              <a:rPr lang="cs-CZ" sz="2400" dirty="0"/>
              <a:t>Chůva </a:t>
            </a:r>
            <a:r>
              <a:rPr lang="cs-CZ" sz="2400" dirty="0" smtClean="0"/>
              <a:t>(0,5 úvazek) – </a:t>
            </a:r>
            <a:r>
              <a:rPr lang="cs-CZ" sz="2400" dirty="0"/>
              <a:t>podpora pro dvouleté děti (min. dvě) na 12 až 24 po sobě jdoucích </a:t>
            </a:r>
            <a:r>
              <a:rPr lang="cs-CZ" sz="2400" dirty="0" smtClean="0"/>
              <a:t>měsíců</a:t>
            </a:r>
            <a:endParaRPr lang="cs-CZ" sz="2400" dirty="0"/>
          </a:p>
          <a:p>
            <a:pPr marL="971550" lvl="1" indent="-514350">
              <a:buFont typeface="+mj-lt"/>
              <a:buAutoNum type="arabicPeriod"/>
            </a:pPr>
            <a:endParaRPr lang="cs-CZ" sz="2400" dirty="0" smtClean="0"/>
          </a:p>
          <a:p>
            <a:pPr marL="457200" lvl="1" indent="0">
              <a:buNone/>
            </a:pPr>
            <a:r>
              <a:rPr lang="cs-CZ" sz="2400" dirty="0"/>
              <a:t>P</a:t>
            </a:r>
            <a:r>
              <a:rPr lang="cs-CZ" sz="2400" dirty="0" smtClean="0"/>
              <a:t>okud chcete škola na celý úvazek, pak do šablon zvolíte 2 x 0,5 x 24 šablon (měsíců)= celý úvazek asistenta na dva roky</a:t>
            </a:r>
          </a:p>
          <a:p>
            <a:pPr marL="457200" lvl="1" indent="0">
              <a:buNone/>
            </a:pPr>
            <a:endParaRPr lang="cs-CZ" sz="2400" dirty="0" smtClean="0"/>
          </a:p>
          <a:p>
            <a:pPr marL="457200" lvl="1" indent="0">
              <a:buNone/>
            </a:pPr>
            <a:r>
              <a:rPr lang="cs-CZ" sz="2400" dirty="0" smtClean="0"/>
              <a:t>Doporučení - než požádáte o šablonu, předjednejte si pracovníka, </a:t>
            </a:r>
          </a:p>
          <a:p>
            <a:pPr marL="457200" lvl="1" indent="0">
              <a:buNone/>
            </a:pPr>
            <a:r>
              <a:rPr lang="cs-CZ" sz="2400" dirty="0" smtClean="0"/>
              <a:t>který u vás bude pracovat. </a:t>
            </a:r>
            <a:endParaRPr lang="cs-CZ" sz="2400" dirty="0"/>
          </a:p>
          <a:p>
            <a:pPr marL="971550" lvl="1" indent="-514350">
              <a:buAutoNum type="arabicPeriod"/>
            </a:pP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99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I. </a:t>
            </a:r>
            <a:r>
              <a:rPr lang="cs-CZ" dirty="0"/>
              <a:t>Aktivity pro MŠ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algn="just">
              <a:lnSpc>
                <a:spcPct val="115000"/>
              </a:lnSpc>
              <a:spcAft>
                <a:spcPts val="600"/>
              </a:spcAft>
              <a:buNone/>
            </a:pPr>
            <a:r>
              <a:rPr lang="cs-CZ" b="1" dirty="0">
                <a:ea typeface="Calibri" panose="020F0502020204030204" pitchFamily="34" charset="0"/>
                <a:cs typeface="Times New Roman" panose="02020603050405020304" pitchFamily="18" charset="0"/>
              </a:rPr>
              <a:t>2. Osobnostně sociální a profesní rozvoj pedagogů MŠ</a:t>
            </a:r>
            <a:endParaRPr lang="cs-CZ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OSR </a:t>
            </a:r>
            <a:r>
              <a:rPr lang="cs-CZ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Individuální – prezenční DVPP v rozsahu 40 hodin se zaměřením na osobnostní rozvoj</a:t>
            </a: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OSR Individuální – </a:t>
            </a:r>
            <a:r>
              <a:rPr lang="cs-CZ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prezenční DVPP </a:t>
            </a: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v rozsahu </a:t>
            </a:r>
            <a:r>
              <a:rPr lang="cs-CZ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16 </a:t>
            </a: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hodin se zaměřením na osobnostní </a:t>
            </a:r>
            <a:r>
              <a:rPr lang="cs-CZ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rozvoj</a:t>
            </a: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Vzdělávání pedagogických pracovníků – DVPP v rozsahu 16 hodin (čtenářská a matematická </a:t>
            </a:r>
            <a:r>
              <a:rPr lang="cs-CZ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pregramotnost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inkluze)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Specifika práce pedagoga s dvouletými dětmi v MŠ – DVPP v rozsahu </a:t>
            </a:r>
            <a:r>
              <a:rPr lang="cs-CZ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24 </a:t>
            </a: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hodin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cs-CZ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Profesní </a:t>
            </a: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rozvoj prostřednictvím </a:t>
            </a:r>
            <a:r>
              <a:rPr lang="cs-CZ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supervize – 20 hodin skupinové supervize, 10 hodin individuální supervize, 4 – 8 pedagogů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Sdílení zkušeností předškolních pedagogů z různých MŠ prostřednictvím vzájemných </a:t>
            </a:r>
            <a:r>
              <a:rPr lang="cs-CZ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návštěv – 4 návštěvy po 8 hodinách v jiné MŠ (minimálně 32 hodin)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80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I. </a:t>
            </a:r>
            <a:r>
              <a:rPr lang="cs-CZ" dirty="0"/>
              <a:t>Aktivity pro MŠ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lnSpc>
                <a:spcPct val="115000"/>
              </a:lnSpc>
              <a:spcAft>
                <a:spcPts val="600"/>
              </a:spcAft>
              <a:buNone/>
            </a:pPr>
            <a:r>
              <a:rPr lang="cs-CZ" b="1" dirty="0">
                <a:ea typeface="Calibri" panose="020F0502020204030204" pitchFamily="34" charset="0"/>
                <a:cs typeface="Times New Roman" panose="02020603050405020304" pitchFamily="18" charset="0"/>
              </a:rPr>
              <a:t>3. Usnadňování přechodu dětí z MŠ do ZŠ</a:t>
            </a:r>
            <a:endParaRPr lang="cs-CZ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Prevence logopedických vad a problémů komunikačních schopností u dětí v </a:t>
            </a: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MŠ – DVPP 56 hodin</a:t>
            </a:r>
            <a:endParaRPr lang="cs-CZ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Individualizace vzdělávání v MŠ – DVPP 40 hodin</a:t>
            </a:r>
            <a:endParaRPr lang="cs-CZ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Odborně 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zaměřená tematická setkávání a spolupráce s rodiči dětí v </a:t>
            </a: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MŠ – 12 hodin v průběhu jednoho školního roku pro 8 – 20 rodičů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67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II. Aktivity pro </a:t>
            </a:r>
            <a:r>
              <a:rPr lang="cs-CZ" dirty="0"/>
              <a:t>Z</a:t>
            </a:r>
            <a:r>
              <a:rPr lang="cs-CZ" dirty="0" smtClean="0"/>
              <a:t>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10367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cs-CZ" sz="2800" b="1" dirty="0"/>
              <a:t>Personální podpora </a:t>
            </a:r>
            <a:endParaRPr lang="cs-CZ" sz="2800" dirty="0"/>
          </a:p>
          <a:p>
            <a:pPr marL="971550" lvl="1" indent="-514350">
              <a:buFont typeface="+mj-lt"/>
              <a:buAutoNum type="arabicPeriod"/>
            </a:pPr>
            <a:endParaRPr lang="cs-CZ" dirty="0"/>
          </a:p>
          <a:p>
            <a:pPr marL="971550" lvl="1" indent="-514350">
              <a:buFont typeface="+mj-lt"/>
              <a:buAutoNum type="arabicPeriod"/>
            </a:pPr>
            <a:r>
              <a:rPr lang="cs-CZ" sz="2400" dirty="0"/>
              <a:t>Školní </a:t>
            </a:r>
            <a:r>
              <a:rPr lang="cs-CZ" sz="2400" dirty="0" smtClean="0"/>
              <a:t>asistent (0,5 úvazek) – nepedagogická podpora </a:t>
            </a:r>
            <a:r>
              <a:rPr lang="cs-CZ" sz="2400" dirty="0" err="1" smtClean="0"/>
              <a:t>sociokulturně</a:t>
            </a:r>
            <a:r>
              <a:rPr lang="cs-CZ" sz="2400" dirty="0" smtClean="0"/>
              <a:t> znevýhodněných žáků na 12 až 24 po sobě jdoucích měsíců</a:t>
            </a:r>
            <a:endParaRPr lang="cs-CZ" sz="2400" dirty="0"/>
          </a:p>
          <a:p>
            <a:pPr marL="971550" lvl="1" indent="-514350">
              <a:buFont typeface="+mj-lt"/>
              <a:buAutoNum type="arabicPeriod"/>
            </a:pPr>
            <a:endParaRPr lang="cs-CZ" sz="2400" dirty="0"/>
          </a:p>
          <a:p>
            <a:pPr marL="971550" lvl="1" indent="-514350">
              <a:buFont typeface="+mj-lt"/>
              <a:buAutoNum type="arabicPeriod"/>
            </a:pPr>
            <a:r>
              <a:rPr lang="cs-CZ" sz="2400" dirty="0"/>
              <a:t>Školní speciální </a:t>
            </a:r>
            <a:r>
              <a:rPr lang="cs-CZ" sz="2400" dirty="0" smtClean="0"/>
              <a:t>pedagog (0,5 úvazek) – pro min 3 žáky se SVP prvního nebo druhého stupně, zaměstnán na </a:t>
            </a:r>
            <a:r>
              <a:rPr lang="cs-CZ" sz="2400" dirty="0"/>
              <a:t>12 až 24 po sobě jdoucích měsíců</a:t>
            </a:r>
          </a:p>
          <a:p>
            <a:pPr marL="971550" lvl="1" indent="-514350">
              <a:buFont typeface="+mj-lt"/>
              <a:buAutoNum type="arabicPeriod"/>
            </a:pPr>
            <a:endParaRPr lang="cs-CZ" sz="2400" dirty="0"/>
          </a:p>
          <a:p>
            <a:pPr marL="971550" lvl="1" indent="-514350">
              <a:buFont typeface="+mj-lt"/>
              <a:buAutoNum type="arabicPeriod"/>
            </a:pPr>
            <a:r>
              <a:rPr lang="cs-CZ" sz="2400" dirty="0"/>
              <a:t>Školní </a:t>
            </a:r>
            <a:r>
              <a:rPr lang="cs-CZ" sz="2400" dirty="0" smtClean="0"/>
              <a:t>psycholog (0,5 úvazek) – pro </a:t>
            </a:r>
            <a:r>
              <a:rPr lang="cs-CZ" sz="2400" dirty="0"/>
              <a:t>min </a:t>
            </a:r>
            <a:r>
              <a:rPr lang="cs-CZ" sz="2400" dirty="0" smtClean="0"/>
              <a:t>žáky se </a:t>
            </a:r>
            <a:r>
              <a:rPr lang="cs-CZ" sz="2400" dirty="0"/>
              <a:t>SVP prvního nebo druhého </a:t>
            </a:r>
            <a:r>
              <a:rPr lang="cs-CZ" sz="2400" dirty="0" smtClean="0"/>
              <a:t>stupně, zaměstnán </a:t>
            </a:r>
            <a:r>
              <a:rPr lang="cs-CZ" sz="2400" dirty="0"/>
              <a:t>na 12 až 24 po sobě jdoucích měsíců</a:t>
            </a:r>
          </a:p>
          <a:p>
            <a:pPr marL="914400" lvl="1" indent="-457200">
              <a:buFont typeface="+mj-lt"/>
              <a:buAutoNum type="arabicPeriod"/>
            </a:pPr>
            <a:endParaRPr lang="cs-CZ" sz="2400" dirty="0"/>
          </a:p>
          <a:p>
            <a:pPr marL="971550" lvl="1" indent="-514350">
              <a:buFont typeface="+mj-lt"/>
              <a:buAutoNum type="arabicPeriod"/>
            </a:pPr>
            <a:r>
              <a:rPr lang="cs-CZ" sz="2400" dirty="0"/>
              <a:t>Sociální </a:t>
            </a:r>
            <a:r>
              <a:rPr lang="cs-CZ" sz="2400" dirty="0" smtClean="0"/>
              <a:t>pedagog (0,1 úvazek) – podpora </a:t>
            </a:r>
            <a:r>
              <a:rPr lang="cs-CZ" sz="2400" dirty="0" err="1"/>
              <a:t>sociokulturně</a:t>
            </a:r>
            <a:r>
              <a:rPr lang="cs-CZ" sz="2400" dirty="0"/>
              <a:t> znevýhodněných </a:t>
            </a:r>
            <a:r>
              <a:rPr lang="cs-CZ" sz="2400" dirty="0" smtClean="0"/>
              <a:t>žáků </a:t>
            </a:r>
            <a:r>
              <a:rPr lang="cs-CZ" sz="2400" dirty="0"/>
              <a:t>na 12 až 24 po sobě jdoucích </a:t>
            </a:r>
            <a:r>
              <a:rPr lang="cs-CZ" sz="2400" dirty="0" smtClean="0"/>
              <a:t>měsíců</a:t>
            </a:r>
          </a:p>
          <a:p>
            <a:pPr marL="971550" lvl="1" indent="-514350">
              <a:buFont typeface="+mj-lt"/>
              <a:buAutoNum type="arabicPeriod"/>
            </a:pPr>
            <a:endParaRPr lang="cs-CZ" sz="2400" dirty="0" smtClean="0"/>
          </a:p>
          <a:p>
            <a:pPr marL="457200" lvl="1" indent="0">
              <a:buNone/>
            </a:pPr>
            <a:r>
              <a:rPr lang="cs-CZ" sz="2400" dirty="0"/>
              <a:t>P</a:t>
            </a:r>
            <a:r>
              <a:rPr lang="cs-CZ" sz="2400" dirty="0" smtClean="0"/>
              <a:t>okud chcete škola na celý úvazek, pak do šablon zvolíte 2 x 0,5 x 24 šablon (měsíců)= celý úvazek asistenta na dva roky</a:t>
            </a:r>
          </a:p>
          <a:p>
            <a:pPr marL="457200" lvl="1" indent="0">
              <a:buNone/>
            </a:pPr>
            <a:r>
              <a:rPr lang="cs-CZ" sz="2400" dirty="0" smtClean="0"/>
              <a:t>Doporučení - než požádáte o šablonu, předjednejte si pracovníka, </a:t>
            </a:r>
          </a:p>
          <a:p>
            <a:pPr marL="457200" lvl="1" indent="0">
              <a:buNone/>
            </a:pPr>
            <a:r>
              <a:rPr lang="cs-CZ" sz="2400" dirty="0" smtClean="0"/>
              <a:t>který u vás bude pracovat. </a:t>
            </a:r>
            <a:endParaRPr lang="cs-CZ" sz="2400" dirty="0"/>
          </a:p>
          <a:p>
            <a:pPr marL="971550" lvl="1" indent="-514350">
              <a:buAutoNum type="arabicPeriod"/>
            </a:pP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83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II. Aktivity pro ZŠ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cs-CZ" b="1" dirty="0"/>
              <a:t>Osobnostně sociální a profesní rozvoj pedagogů ZŠ</a:t>
            </a: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Vzdělávání 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pedagogických pracovníků ZŠ – DVPP v rozsahu </a:t>
            </a: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16 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hodin (téma: Čtenářská gramotnost, Matematická gramotnost, Inkluze</a:t>
            </a: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), polovina může být e-</a:t>
            </a:r>
            <a:r>
              <a:rPr lang="cs-CZ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learning</a:t>
            </a: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Vzdělávání pedagogických pracovníků ZŠ – DVPP v rozsahu </a:t>
            </a: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32 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hodin (téma: Čtenářská gramotnost, Matematická gramotnost, Cizí jazyky, </a:t>
            </a:r>
            <a:r>
              <a:rPr lang="cs-CZ" dirty="0" err="1">
                <a:ea typeface="Calibri" panose="020F0502020204030204" pitchFamily="34" charset="0"/>
                <a:cs typeface="Times New Roman" panose="02020603050405020304" pitchFamily="18" charset="0"/>
              </a:rPr>
              <a:t>Mentoring</a:t>
            </a: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polovina může být </a:t>
            </a: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e-</a:t>
            </a:r>
            <a:r>
              <a:rPr lang="cs-CZ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learning</a:t>
            </a: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Vzdělávání pedagogických pracovníků ZŠ zaměřené na inkluzi – DVPP v rozsahu </a:t>
            </a: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32 hodin, polovina 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může být e-</a:t>
            </a:r>
            <a:r>
              <a:rPr lang="cs-CZ" dirty="0" err="1">
                <a:ea typeface="Calibri" panose="020F0502020204030204" pitchFamily="34" charset="0"/>
                <a:cs typeface="Times New Roman" panose="02020603050405020304" pitchFamily="18" charset="0"/>
              </a:rPr>
              <a:t>learning</a:t>
            </a: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endParaRPr lang="cs-CZ" sz="2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5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II. </a:t>
            </a:r>
            <a:r>
              <a:rPr lang="cs-CZ" dirty="0"/>
              <a:t>Aktivity pro ZŠ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14400" lvl="1" indent="-4572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4"/>
            </a:pPr>
            <a:r>
              <a:rPr lang="cs-CZ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Vzdělávání </a:t>
            </a:r>
            <a:r>
              <a:rPr 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pedagogických pracovníků ZŠ – DVPP v rozsahu </a:t>
            </a:r>
            <a:r>
              <a:rPr lang="cs-CZ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56 </a:t>
            </a:r>
            <a:r>
              <a:rPr 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hodin (téma: Čtenářská gramotnost, Matematická gramotnost, Cizí jazyky, </a:t>
            </a:r>
            <a:r>
              <a:rPr lang="cs-CZ" sz="2200" dirty="0" err="1">
                <a:ea typeface="Calibri" panose="020F0502020204030204" pitchFamily="34" charset="0"/>
                <a:cs typeface="Times New Roman" panose="02020603050405020304" pitchFamily="18" charset="0"/>
              </a:rPr>
              <a:t>Mentoring</a:t>
            </a:r>
            <a:r>
              <a:rPr lang="cs-CZ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polovina může být e-</a:t>
            </a:r>
            <a:r>
              <a:rPr lang="cs-CZ" sz="2200" dirty="0" err="1">
                <a:ea typeface="Calibri" panose="020F0502020204030204" pitchFamily="34" charset="0"/>
                <a:cs typeface="Times New Roman" panose="02020603050405020304" pitchFamily="18" charset="0"/>
              </a:rPr>
              <a:t>learning</a:t>
            </a:r>
            <a:endParaRPr lang="cs-CZ" sz="2200" dirty="0">
              <a:ea typeface="Calibri" panose="020F0502020204030204" pitchFamily="34" charset="0"/>
            </a:endParaRPr>
          </a:p>
          <a:p>
            <a:pPr marL="914400" lvl="1" indent="-4572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4"/>
            </a:pPr>
            <a:r>
              <a:rPr lang="cs-CZ" sz="2200" dirty="0" smtClean="0">
                <a:ea typeface="Calibri" panose="020F0502020204030204" pitchFamily="34" charset="0"/>
              </a:rPr>
              <a:t>Vzdělávání </a:t>
            </a:r>
            <a:r>
              <a:rPr lang="cs-CZ" sz="2200" dirty="0">
                <a:ea typeface="Calibri" panose="020F0502020204030204" pitchFamily="34" charset="0"/>
              </a:rPr>
              <a:t>pedagogických pracovníků ZŠ zaměřené na inkluzi – DVPP v rozsahu </a:t>
            </a:r>
            <a:r>
              <a:rPr lang="cs-CZ" sz="2200" dirty="0" smtClean="0">
                <a:ea typeface="Calibri" panose="020F0502020204030204" pitchFamily="34" charset="0"/>
              </a:rPr>
              <a:t>56 hodin, </a:t>
            </a:r>
            <a:r>
              <a:rPr 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polovina může být e-</a:t>
            </a:r>
            <a:r>
              <a:rPr lang="cs-CZ" sz="2200" dirty="0" err="1">
                <a:ea typeface="Calibri" panose="020F0502020204030204" pitchFamily="34" charset="0"/>
                <a:cs typeface="Times New Roman" panose="02020603050405020304" pitchFamily="18" charset="0"/>
              </a:rPr>
              <a:t>learning</a:t>
            </a:r>
            <a:endParaRPr lang="cs-CZ" sz="2200" dirty="0">
              <a:ea typeface="Calibri" panose="020F0502020204030204" pitchFamily="34" charset="0"/>
            </a:endParaRPr>
          </a:p>
          <a:p>
            <a:pPr marL="914400" lvl="1" indent="-4572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4"/>
            </a:pPr>
            <a:r>
              <a:rPr lang="cs-CZ" sz="2200" dirty="0" smtClean="0">
                <a:ea typeface="Calibri" panose="020F0502020204030204" pitchFamily="34" charset="0"/>
              </a:rPr>
              <a:t>Vzdělávání </a:t>
            </a:r>
            <a:r>
              <a:rPr lang="cs-CZ" sz="2200" dirty="0">
                <a:ea typeface="Calibri" panose="020F0502020204030204" pitchFamily="34" charset="0"/>
              </a:rPr>
              <a:t>pedagogických pracovníků ZŠ – DVPP v rozsahu 80 hodin (téma: Čtenářská gramotnost, Matematická gramotnost, Cizí jazyky, </a:t>
            </a:r>
            <a:r>
              <a:rPr lang="cs-CZ" sz="2200" dirty="0" err="1">
                <a:ea typeface="Calibri" panose="020F0502020204030204" pitchFamily="34" charset="0"/>
              </a:rPr>
              <a:t>Mentoring</a:t>
            </a:r>
            <a:r>
              <a:rPr lang="cs-CZ" sz="2200" dirty="0" smtClean="0">
                <a:ea typeface="Calibri" panose="020F0502020204030204" pitchFamily="34" charset="0"/>
              </a:rPr>
              <a:t>), </a:t>
            </a:r>
            <a:r>
              <a:rPr 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polovina může být e-</a:t>
            </a:r>
            <a:r>
              <a:rPr lang="cs-CZ" sz="2200" dirty="0" err="1">
                <a:ea typeface="Calibri" panose="020F0502020204030204" pitchFamily="34" charset="0"/>
                <a:cs typeface="Times New Roman" panose="02020603050405020304" pitchFamily="18" charset="0"/>
              </a:rPr>
              <a:t>learning</a:t>
            </a:r>
            <a:endParaRPr lang="cs-CZ" sz="2200" dirty="0">
              <a:ea typeface="Calibri" panose="020F0502020204030204" pitchFamily="34" charset="0"/>
            </a:endParaRPr>
          </a:p>
          <a:p>
            <a:pPr marL="914400" lvl="1" indent="-4572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4"/>
            </a:pPr>
            <a:r>
              <a:rPr lang="cs-CZ" sz="2200" dirty="0" smtClean="0">
                <a:ea typeface="Calibri" panose="020F0502020204030204" pitchFamily="34" charset="0"/>
              </a:rPr>
              <a:t>Vzdělávání </a:t>
            </a:r>
            <a:r>
              <a:rPr lang="cs-CZ" sz="2200" dirty="0">
                <a:ea typeface="Calibri" panose="020F0502020204030204" pitchFamily="34" charset="0"/>
              </a:rPr>
              <a:t>pedagogických pracovníků ZŠ zaměřené na inkluzi – DVPP v rozsahu 80 </a:t>
            </a:r>
            <a:r>
              <a:rPr lang="cs-CZ" sz="2200" dirty="0" smtClean="0">
                <a:ea typeface="Calibri" panose="020F0502020204030204" pitchFamily="34" charset="0"/>
              </a:rPr>
              <a:t>hodin, </a:t>
            </a:r>
            <a:r>
              <a:rPr 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polovina může být e-</a:t>
            </a:r>
            <a:r>
              <a:rPr lang="cs-CZ" sz="2200" dirty="0" err="1">
                <a:ea typeface="Calibri" panose="020F0502020204030204" pitchFamily="34" charset="0"/>
                <a:cs typeface="Times New Roman" panose="02020603050405020304" pitchFamily="18" charset="0"/>
              </a:rPr>
              <a:t>learning</a:t>
            </a:r>
            <a:endParaRPr lang="cs-CZ" sz="2200" dirty="0">
              <a:solidFill>
                <a:srgbClr val="FF0000"/>
              </a:solidFill>
              <a:ea typeface="Calibri" panose="020F050202020403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027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II. </a:t>
            </a:r>
            <a:r>
              <a:rPr lang="cs-CZ" dirty="0"/>
              <a:t>Aktivity pro ZŠ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971550" lvl="1" indent="-51435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8"/>
            </a:pPr>
            <a:r>
              <a:rPr lang="cs-CZ" sz="1600" dirty="0">
                <a:ea typeface="Calibri" panose="020F0502020204030204" pitchFamily="34" charset="0"/>
              </a:rPr>
              <a:t>Vzdělávání pedagogického sboru ZŠ zaměřené na inkluzi – vzdělávací akce v rozsahu 8 hodin </a:t>
            </a:r>
          </a:p>
          <a:p>
            <a:pPr marL="971550" lvl="1" indent="-51435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8"/>
            </a:pPr>
            <a:r>
              <a:rPr lang="cs-CZ" sz="1600" dirty="0" smtClean="0">
                <a:ea typeface="Calibri" panose="020F0502020204030204" pitchFamily="34" charset="0"/>
              </a:rPr>
              <a:t>Vzájemná </a:t>
            </a:r>
            <a:r>
              <a:rPr lang="cs-CZ" sz="1600" dirty="0">
                <a:ea typeface="Calibri" panose="020F0502020204030204" pitchFamily="34" charset="0"/>
              </a:rPr>
              <a:t>spolupráce pedagogů </a:t>
            </a:r>
            <a:r>
              <a:rPr lang="cs-CZ" sz="1600" dirty="0" smtClean="0">
                <a:ea typeface="Calibri" panose="020F0502020204030204" pitchFamily="34" charset="0"/>
              </a:rPr>
              <a:t>ZŠ – spolupráce 3 učitelů na rozvoji čtenářské a matematické gramotnosti, deset dvouhodinových setkání a dvě vzájemné hospitace</a:t>
            </a:r>
            <a:endParaRPr lang="cs-CZ" sz="1600" dirty="0">
              <a:ea typeface="Calibri" panose="020F0502020204030204" pitchFamily="34" charset="0"/>
            </a:endParaRPr>
          </a:p>
          <a:p>
            <a:pPr marL="971550" lvl="1" indent="-51435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8"/>
            </a:pPr>
            <a:r>
              <a:rPr lang="cs-CZ" sz="1600" dirty="0">
                <a:ea typeface="Calibri" panose="020F0502020204030204" pitchFamily="34" charset="0"/>
              </a:rPr>
              <a:t>Sdílení zkušeností pedagogů z různých ZŠ prostřednictvím vzájemných návštěv – čtyři návštěvy po osmi hodinách v jiné ZŠ</a:t>
            </a:r>
          </a:p>
          <a:p>
            <a:pPr marL="971550" lvl="1" indent="-51435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8"/>
            </a:pPr>
            <a:r>
              <a:rPr lang="cs-CZ" sz="1600" dirty="0" smtClean="0">
                <a:ea typeface="Calibri" panose="020F0502020204030204" pitchFamily="34" charset="0"/>
              </a:rPr>
              <a:t>Tandemová </a:t>
            </a:r>
            <a:r>
              <a:rPr lang="cs-CZ" sz="1600" dirty="0">
                <a:ea typeface="Calibri" panose="020F0502020204030204" pitchFamily="34" charset="0"/>
              </a:rPr>
              <a:t>výuka na </a:t>
            </a:r>
            <a:r>
              <a:rPr lang="cs-CZ" sz="1600" dirty="0" smtClean="0">
                <a:ea typeface="Calibri" panose="020F0502020204030204" pitchFamily="34" charset="0"/>
              </a:rPr>
              <a:t>ZŠ – 20 hodin společné výuky dvou pedagogů během jednoho školního roku</a:t>
            </a:r>
            <a:endParaRPr lang="cs-CZ" sz="1600" dirty="0">
              <a:ea typeface="Calibri" panose="020F0502020204030204" pitchFamily="34" charset="0"/>
            </a:endParaRPr>
          </a:p>
          <a:p>
            <a:pPr marL="971550" lvl="1" indent="-51435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8"/>
            </a:pP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CLIL ve výuce na ZŠ – učitel cizího jazyka zrealizuje 50 hodin výuky jazyka pro 2 kolegy jiných odborných předmětů, poté ve vzájemné spolupráci připraví každý z </a:t>
            </a:r>
            <a:r>
              <a:rPr lang="cs-CZ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nejazykářů</a:t>
            </a: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 10 </a:t>
            </a:r>
            <a:r>
              <a:rPr lang="cs-CZ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minilekcí</a:t>
            </a: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 ve svém předmětu a ty odučí (</a:t>
            </a:r>
            <a:r>
              <a:rPr lang="cs-CZ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minilekce</a:t>
            </a: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 = 20 minut), </a:t>
            </a:r>
            <a:r>
              <a:rPr lang="cs-CZ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nejazykáři</a:t>
            </a: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 také absolvují DVPP na téma CLIL</a:t>
            </a:r>
          </a:p>
          <a:p>
            <a:pPr marL="971550" lvl="1" indent="-51435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8"/>
            </a:pPr>
            <a:r>
              <a:rPr lang="cs-CZ" sz="1600" dirty="0" smtClean="0">
                <a:ea typeface="Calibri" panose="020F0502020204030204" pitchFamily="34" charset="0"/>
              </a:rPr>
              <a:t>Nové metody ve výuce na ZŠ – spolupráce 3 učitelů (1 „expert“ a 2 „začátečníci“), 6 výukových hodin pro každého začátečníka</a:t>
            </a:r>
            <a:endParaRPr lang="cs-CZ" sz="1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47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II. </a:t>
            </a:r>
            <a:r>
              <a:rPr lang="cs-CZ" dirty="0"/>
              <a:t>Aktivity pro ZŠ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457200" indent="-4572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2"/>
            </a:pPr>
            <a:r>
              <a:rPr lang="cs-CZ" sz="28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Extrakurikulární</a:t>
            </a:r>
            <a:r>
              <a:rPr lang="cs-CZ" sz="28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rozvojové aktivity ZŠ</a:t>
            </a: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cs-CZ" sz="2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600" dirty="0">
                <a:ea typeface="Calibri" panose="020F0502020204030204" pitchFamily="34" charset="0"/>
                <a:cs typeface="Times New Roman" panose="02020603050405020304" pitchFamily="18" charset="0"/>
              </a:rPr>
              <a:t>Čtenářský klub pro žáky </a:t>
            </a:r>
            <a:r>
              <a:rPr lang="cs-CZ" sz="2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ZŠ – dva </a:t>
            </a:r>
            <a:r>
              <a:rPr lang="cs-CZ" sz="26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praovnící</a:t>
            </a:r>
            <a:r>
              <a:rPr lang="cs-CZ" sz="2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klub vedený mimo výuku nejméně 5 žáků PRVNÍHO STUPNĚ (z toho minimálně 2 ohrožení školním neúspěchem), absence žáků maximálně 25%, aktivita na pět měsíců, minimálně 16 schůzek po 90 minutách, 1x za rok návštěva osobnosti, 1x za rok den otevřených dveří</a:t>
            </a:r>
            <a:endParaRPr lang="cs-CZ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cs-CZ" sz="2600" dirty="0">
                <a:ea typeface="Calibri" panose="020F0502020204030204" pitchFamily="34" charset="0"/>
                <a:cs typeface="Times New Roman" panose="02020603050405020304" pitchFamily="18" charset="0"/>
              </a:rPr>
              <a:t> Klub zábavné logiky a </a:t>
            </a:r>
            <a:r>
              <a:rPr lang="cs-CZ" sz="2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deskových her pro </a:t>
            </a:r>
            <a:r>
              <a:rPr lang="cs-CZ" sz="2600" dirty="0">
                <a:ea typeface="Calibri" panose="020F0502020204030204" pitchFamily="34" charset="0"/>
                <a:cs typeface="Times New Roman" panose="02020603050405020304" pitchFamily="18" charset="0"/>
              </a:rPr>
              <a:t>žáky </a:t>
            </a:r>
            <a:r>
              <a:rPr lang="cs-CZ" sz="2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ZŠ – dva pracovníci, klub </a:t>
            </a:r>
            <a:r>
              <a:rPr lang="cs-CZ" sz="2600" dirty="0">
                <a:ea typeface="Calibri" panose="020F0502020204030204" pitchFamily="34" charset="0"/>
                <a:cs typeface="Times New Roman" panose="02020603050405020304" pitchFamily="18" charset="0"/>
              </a:rPr>
              <a:t>vedený mimo výuku </a:t>
            </a:r>
            <a:r>
              <a:rPr lang="cs-CZ" sz="2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pro minimálně 5 žáků (z </a:t>
            </a:r>
            <a:r>
              <a:rPr lang="cs-CZ" sz="2600" dirty="0">
                <a:ea typeface="Calibri" panose="020F0502020204030204" pitchFamily="34" charset="0"/>
                <a:cs typeface="Times New Roman" panose="02020603050405020304" pitchFamily="18" charset="0"/>
              </a:rPr>
              <a:t>toho minimálně 2 ohrožení školním neúspěchem), absence žáků maximálně </a:t>
            </a:r>
            <a:r>
              <a:rPr lang="cs-CZ" sz="2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25%, aktivita na pět </a:t>
            </a:r>
            <a:r>
              <a:rPr lang="cs-CZ" sz="26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mněsíců</a:t>
            </a:r>
            <a:r>
              <a:rPr lang="cs-CZ" sz="2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2600" dirty="0">
                <a:ea typeface="Calibri" panose="020F0502020204030204" pitchFamily="34" charset="0"/>
                <a:cs typeface="Times New Roman" panose="02020603050405020304" pitchFamily="18" charset="0"/>
              </a:rPr>
              <a:t>minimálně </a:t>
            </a:r>
            <a:r>
              <a:rPr lang="cs-CZ" sz="2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15 </a:t>
            </a:r>
            <a:r>
              <a:rPr lang="cs-CZ" sz="2600" dirty="0">
                <a:ea typeface="Calibri" panose="020F0502020204030204" pitchFamily="34" charset="0"/>
                <a:cs typeface="Times New Roman" panose="02020603050405020304" pitchFamily="18" charset="0"/>
              </a:rPr>
              <a:t>schůzek po 90 minutách, 1x za rok návštěva osobnosti, 1x za rok den otevřených </a:t>
            </a:r>
            <a:r>
              <a:rPr lang="cs-CZ" sz="2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dveří</a:t>
            </a:r>
            <a:endParaRPr lang="cs-CZ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cs-CZ" sz="2600" dirty="0">
                <a:ea typeface="Calibri" panose="020F0502020204030204" pitchFamily="34" charset="0"/>
                <a:cs typeface="Times New Roman" panose="02020603050405020304" pitchFamily="18" charset="0"/>
              </a:rPr>
              <a:t> Doučování žáků ZŠ ohrožených školním </a:t>
            </a:r>
            <a:r>
              <a:rPr lang="cs-CZ" sz="2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neúspěchem – pro skupinu minimálně 3 žáků ohrožených školním neúspěchem, </a:t>
            </a:r>
            <a:r>
              <a:rPr lang="cs-CZ" sz="2600" dirty="0">
                <a:ea typeface="Calibri" panose="020F0502020204030204" pitchFamily="34" charset="0"/>
                <a:cs typeface="Times New Roman" panose="02020603050405020304" pitchFamily="18" charset="0"/>
              </a:rPr>
              <a:t>aktivita na pět měsíců, minimálně 16 </a:t>
            </a:r>
            <a:r>
              <a:rPr lang="cs-CZ" sz="2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hodin </a:t>
            </a:r>
            <a:r>
              <a:rPr lang="cs-CZ" sz="2600" dirty="0">
                <a:ea typeface="Calibri" panose="020F0502020204030204" pitchFamily="34" charset="0"/>
                <a:cs typeface="Times New Roman" panose="02020603050405020304" pitchFamily="18" charset="0"/>
              </a:rPr>
              <a:t>po 90 </a:t>
            </a:r>
            <a:r>
              <a:rPr lang="cs-CZ" sz="2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minutách, </a:t>
            </a:r>
            <a:r>
              <a:rPr lang="cs-CZ" sz="2600" dirty="0">
                <a:ea typeface="Calibri" panose="020F0502020204030204" pitchFamily="34" charset="0"/>
                <a:cs typeface="Times New Roman" panose="02020603050405020304" pitchFamily="18" charset="0"/>
              </a:rPr>
              <a:t>absence žáků maximálně 25</a:t>
            </a:r>
            <a:r>
              <a:rPr lang="cs-CZ" sz="2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</a:p>
          <a:p>
            <a:pPr marL="742950" lvl="1" indent="-285750"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cs-CZ" sz="2600" dirty="0"/>
              <a:t>Příprava na vyučování žáků ZŠ ohrožených školním </a:t>
            </a:r>
            <a:r>
              <a:rPr lang="cs-CZ" sz="2600" dirty="0" smtClean="0"/>
              <a:t>neúspěchem - </a:t>
            </a:r>
            <a:r>
              <a:rPr lang="cs-CZ" sz="2600" dirty="0">
                <a:ea typeface="Calibri" panose="020F0502020204030204" pitchFamily="34" charset="0"/>
                <a:cs typeface="Times New Roman" panose="02020603050405020304" pitchFamily="18" charset="0"/>
              </a:rPr>
              <a:t>pro skupinu minimálně 3 žáků ohrožených školním </a:t>
            </a:r>
            <a:r>
              <a:rPr lang="cs-CZ" sz="2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neúspěchem, </a:t>
            </a:r>
            <a:r>
              <a:rPr lang="cs-CZ" sz="2600" dirty="0" smtClean="0"/>
              <a:t>minimálně </a:t>
            </a:r>
            <a:r>
              <a:rPr lang="cs-CZ" sz="2600" dirty="0"/>
              <a:t>48 hodin, a to 3krát týdně 60 minut po dobu 5 po sobě jdoucích </a:t>
            </a:r>
            <a:r>
              <a:rPr lang="cs-CZ" sz="2600" dirty="0" smtClean="0"/>
              <a:t>měsíců, </a:t>
            </a:r>
            <a:r>
              <a:rPr lang="cs-CZ" sz="2600" dirty="0">
                <a:ea typeface="Calibri" panose="020F0502020204030204" pitchFamily="34" charset="0"/>
                <a:cs typeface="Times New Roman" panose="02020603050405020304" pitchFamily="18" charset="0"/>
              </a:rPr>
              <a:t>absence žáků maximálně 25</a:t>
            </a:r>
            <a:r>
              <a:rPr lang="cs-CZ" sz="2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  <a:endParaRPr lang="cs-CZ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61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47" y="400989"/>
            <a:ext cx="11818476" cy="5446022"/>
          </a:xfrm>
          <a:prstGeom prst="rect">
            <a:avLst/>
          </a:prstGeom>
        </p:spPr>
      </p:pic>
      <p:sp>
        <p:nvSpPr>
          <p:cNvPr id="4" name="Ovál 3"/>
          <p:cNvSpPr/>
          <p:nvPr/>
        </p:nvSpPr>
        <p:spPr>
          <a:xfrm>
            <a:off x="8641724" y="296215"/>
            <a:ext cx="3331299" cy="4121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63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II. </a:t>
            </a:r>
            <a:r>
              <a:rPr lang="cs-CZ" dirty="0"/>
              <a:t>Aktivity pro ZŠ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 startAt="3"/>
            </a:pPr>
            <a:r>
              <a:rPr lang="cs-CZ" sz="2800" b="1" dirty="0" smtClean="0">
                <a:ea typeface="Calibri" panose="020F0502020204030204" pitchFamily="34" charset="0"/>
              </a:rPr>
              <a:t>Spolupráce </a:t>
            </a:r>
            <a:r>
              <a:rPr lang="cs-CZ" sz="2800" b="1" dirty="0">
                <a:ea typeface="Calibri" panose="020F0502020204030204" pitchFamily="34" charset="0"/>
              </a:rPr>
              <a:t>s rodiči žáků ZŠ</a:t>
            </a:r>
          </a:p>
          <a:p>
            <a:pPr marL="971550" lvl="1" indent="-51435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cs-CZ" sz="2800" dirty="0" smtClean="0">
                <a:ea typeface="Calibri" panose="020F0502020204030204" pitchFamily="34" charset="0"/>
              </a:rPr>
              <a:t>Odborně </a:t>
            </a:r>
            <a:r>
              <a:rPr lang="cs-CZ" sz="2800" dirty="0">
                <a:ea typeface="Calibri" panose="020F0502020204030204" pitchFamily="34" charset="0"/>
              </a:rPr>
              <a:t>zaměřená tematická setkávání a spolupráce s rodiči žáků </a:t>
            </a:r>
            <a:r>
              <a:rPr lang="cs-CZ" sz="2800" dirty="0" smtClean="0">
                <a:ea typeface="Calibri" panose="020F0502020204030204" pitchFamily="34" charset="0"/>
              </a:rPr>
              <a:t>ZŠ – 12 hodin setkání pro skupinu minimálně 8 rodičů za účasti externího odborníka</a:t>
            </a:r>
            <a:endParaRPr lang="cs-CZ" sz="2800" dirty="0">
              <a:ea typeface="Calibri" panose="020F050202020403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98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Povinně volitelné aktivity pro ZŠ a MŠ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cs-CZ" dirty="0"/>
              <a:t>V listopadu roku 2015 byl školám v rámci šetření realizovaného pro potřeby výzvy Místní akční plány rozvoje vzdělávání (MAP) rozeslán dotazník, jehož </a:t>
            </a:r>
            <a:r>
              <a:rPr lang="cs-CZ" b="1" dirty="0"/>
              <a:t>vyplnění je podmínkou </a:t>
            </a:r>
            <a:r>
              <a:rPr lang="cs-CZ" dirty="0"/>
              <a:t>možnosti čerpání finančních prostředků prostřednictvím projektů zjednodušeného vykazování (šablon</a:t>
            </a:r>
            <a:r>
              <a:rPr lang="cs-CZ" dirty="0" smtClean="0"/>
              <a:t>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dirty="0"/>
              <a:t>Škola si volí minimálně jednu šablonu z oblasti, která bude vyhodnocena jako nejslabší vzhledem k celorepublikovému průměru. Vzhledem k tomu, že dotazník byl koncipován šířeji pro programové období, je možné, že škola nenalezne odpovídající šablonu (např. oblast digitálních technologií v případě mateřské školy), pak bude volit ze šablon zaměřených na druhou nejslaběji vyhodnocenou oblast, pro kterou jsou k dispozici šablony. Volba minimálně jedné šablony dle uvedeného bude předmětem kontroly přijatelnosti projektu. Pokud škola tuto šablonu nezvolí, bude žádost vyřazena.</a:t>
            </a:r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14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tx1"/>
                </a:solidFill>
                <a:cs typeface="Arial" panose="020B0604020202020204" pitchFamily="34" charset="0"/>
              </a:rPr>
              <a:t>Jak identifikovat oblasti pro rozvoj školy</a:t>
            </a:r>
            <a:r>
              <a:rPr lang="cs-CZ" dirty="0" smtClean="0">
                <a:solidFill>
                  <a:schemeClr val="tx1"/>
                </a:solidFill>
                <a:cs typeface="Arial" panose="020B0604020202020204" pitchFamily="34" charset="0"/>
              </a:rPr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sz="3200" dirty="0">
                <a:ea typeface="Calibri" panose="020F0502020204030204" pitchFamily="34" charset="0"/>
              </a:rPr>
              <a:t>Dotazník – prosinec 2015</a:t>
            </a:r>
          </a:p>
          <a:p>
            <a:pPr lvl="1" algn="just">
              <a:lnSpc>
                <a:spcPct val="100000"/>
              </a:lnSpc>
              <a:spcAft>
                <a:spcPts val="600"/>
              </a:spcAft>
            </a:pPr>
            <a:r>
              <a:rPr lang="cs-CZ" sz="2800" dirty="0">
                <a:ea typeface="Calibri" panose="020F0502020204030204" pitchFamily="34" charset="0"/>
              </a:rPr>
              <a:t>Identifikace potřeb školy</a:t>
            </a:r>
          </a:p>
          <a:p>
            <a:pPr lvl="1" algn="just">
              <a:lnSpc>
                <a:spcPct val="100000"/>
              </a:lnSpc>
              <a:spcAft>
                <a:spcPts val="600"/>
              </a:spcAft>
            </a:pPr>
            <a:r>
              <a:rPr lang="cs-CZ" sz="2800" dirty="0" smtClean="0">
                <a:ea typeface="Calibri" panose="020F0502020204030204" pitchFamily="34" charset="0"/>
              </a:rPr>
              <a:t>MŠ MT - vyhodnocení </a:t>
            </a:r>
            <a:r>
              <a:rPr lang="cs-CZ" sz="2800" dirty="0">
                <a:ea typeface="Calibri" panose="020F0502020204030204" pitchFamily="34" charset="0"/>
              </a:rPr>
              <a:t>dotazníku a zaslání školám</a:t>
            </a:r>
          </a:p>
          <a:p>
            <a:pPr lvl="1" algn="just">
              <a:lnSpc>
                <a:spcPct val="100000"/>
              </a:lnSpc>
              <a:spcAft>
                <a:spcPts val="600"/>
              </a:spcAft>
            </a:pPr>
            <a:r>
              <a:rPr lang="cs-CZ" sz="2800" dirty="0">
                <a:ea typeface="Calibri" panose="020F0502020204030204" pitchFamily="34" charset="0"/>
              </a:rPr>
              <a:t>Doporučení, které šablony volit</a:t>
            </a:r>
          </a:p>
          <a:p>
            <a:pPr lvl="1" algn="just">
              <a:lnSpc>
                <a:spcPct val="100000"/>
              </a:lnSpc>
              <a:spcAft>
                <a:spcPts val="600"/>
              </a:spcAft>
            </a:pPr>
            <a:r>
              <a:rPr lang="cs-CZ" sz="2800" dirty="0" smtClean="0">
                <a:ea typeface="Calibri" panose="020F0502020204030204" pitchFamily="34" charset="0"/>
              </a:rPr>
              <a:t>Evaluace dotazníku </a:t>
            </a:r>
            <a:r>
              <a:rPr lang="cs-CZ" sz="2800" dirty="0">
                <a:ea typeface="Calibri" panose="020F0502020204030204" pitchFamily="34" charset="0"/>
              </a:rPr>
              <a:t>– k jakým změnám </a:t>
            </a:r>
            <a:r>
              <a:rPr lang="cs-CZ" sz="2800" dirty="0" smtClean="0">
                <a:ea typeface="Calibri" panose="020F0502020204030204" pitchFamily="34" charset="0"/>
              </a:rPr>
              <a:t>došlo</a:t>
            </a:r>
          </a:p>
          <a:p>
            <a:pPr lvl="1" algn="just">
              <a:lnSpc>
                <a:spcPct val="100000"/>
              </a:lnSpc>
              <a:spcAft>
                <a:spcPts val="600"/>
              </a:spcAft>
            </a:pPr>
            <a:endParaRPr lang="cs-CZ" sz="2800" dirty="0">
              <a:ea typeface="Calibri" panose="020F0502020204030204" pitchFamily="34" charset="0"/>
            </a:endParaRPr>
          </a:p>
          <a:p>
            <a:pPr lvl="1" algn="just">
              <a:lnSpc>
                <a:spcPct val="100000"/>
              </a:lnSpc>
              <a:spcAft>
                <a:spcPts val="600"/>
              </a:spcAft>
            </a:pPr>
            <a:r>
              <a:rPr lang="cs-CZ" sz="2800" dirty="0"/>
              <a:t>Výstup z dotazníkového šetření MAP vyhodnocení dotazníků, který bude školám zpřístupněn v rozhraní zasláno ze strany MŠMT (https://sberdat.uiv.cz/</a:t>
            </a:r>
            <a:r>
              <a:rPr lang="cs-CZ" sz="2800" dirty="0" err="1"/>
              <a:t>login</a:t>
            </a:r>
            <a:r>
              <a:rPr lang="cs-CZ" sz="2800" dirty="0"/>
              <a:t>). Součástí tohoto vyhodnocení je také seznam šablon, ze kterých mají školy volit, aby alespoň část jejich potřeb rozvoje byla naplněna. Výstup z dotazníkového šetření </a:t>
            </a:r>
            <a:r>
              <a:rPr lang="cs-CZ" sz="2800" dirty="0" smtClean="0"/>
              <a:t>MAP </a:t>
            </a:r>
            <a:r>
              <a:rPr lang="cs-CZ" sz="2800" dirty="0"/>
              <a:t>bude povinnou přílohou Žádosti o podporu.</a:t>
            </a:r>
            <a:endParaRPr lang="cs-CZ" sz="2800" dirty="0">
              <a:ea typeface="Calibri" panose="020F050202020403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73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>
                <a:solidFill>
                  <a:schemeClr val="tx1"/>
                </a:solidFill>
                <a:cs typeface="Arial" panose="020B0604020202020204" pitchFamily="34" charset="0"/>
              </a:rPr>
              <a:t>Jak zhodnotit časové a administrativní kapacity?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ea typeface="Calibri" panose="020F0502020204030204" pitchFamily="34" charset="0"/>
              </a:rPr>
              <a:t>Zvážit objem aktivit, které je škola schopná během 2leté realizace zvládnout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ea typeface="Calibri" panose="020F0502020204030204" pitchFamily="34" charset="0"/>
              </a:rPr>
              <a:t>Kvalitní řízení projektu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ea typeface="Calibri" panose="020F0502020204030204" pitchFamily="34" charset="0"/>
              </a:rPr>
              <a:t>Výběr dalších pracovníků, kteří se zúčastní projektu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54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8387" y="1934150"/>
            <a:ext cx="10058400" cy="3757724"/>
          </a:xfrm>
        </p:spPr>
        <p:txBody>
          <a:bodyPr>
            <a:normAutofit lnSpcReduction="10000"/>
          </a:bodyPr>
          <a:lstStyle/>
          <a:p>
            <a:pPr algn="ctr"/>
            <a:r>
              <a:rPr lang="cs-CZ" sz="2400" dirty="0">
                <a:solidFill>
                  <a:schemeClr val="tx1"/>
                </a:solidFill>
                <a:cs typeface="Arial" panose="020B0604020202020204" pitchFamily="34" charset="0"/>
              </a:rPr>
              <a:t>Žadatel aktivity nevytváří.</a:t>
            </a:r>
          </a:p>
          <a:p>
            <a:pPr algn="ctr"/>
            <a:r>
              <a:rPr lang="cs-CZ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Žadatel </a:t>
            </a:r>
            <a:r>
              <a:rPr lang="cs-CZ" sz="2400" dirty="0">
                <a:solidFill>
                  <a:schemeClr val="tx1"/>
                </a:solidFill>
                <a:cs typeface="Arial" panose="020B0604020202020204" pitchFamily="34" charset="0"/>
              </a:rPr>
              <a:t>aktivity volí. Aktivita = šablona</a:t>
            </a:r>
          </a:p>
          <a:p>
            <a:pPr algn="ctr"/>
            <a:endParaRPr lang="cs-CZ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cs-CZ" sz="2400" dirty="0">
                <a:solidFill>
                  <a:schemeClr val="tx1"/>
                </a:solidFill>
                <a:cs typeface="Arial" panose="020B0604020202020204" pitchFamily="34" charset="0"/>
              </a:rPr>
              <a:t>Žadatel nevytváří položky rozpočtu.</a:t>
            </a:r>
          </a:p>
          <a:p>
            <a:pPr algn="ctr"/>
            <a:r>
              <a:rPr lang="cs-CZ" sz="2400" dirty="0">
                <a:solidFill>
                  <a:schemeClr val="tx1"/>
                </a:solidFill>
                <a:cs typeface="Arial" panose="020B0604020202020204" pitchFamily="34" charset="0"/>
              </a:rPr>
              <a:t>Žadatel rozpočet sestavuje volbou </a:t>
            </a:r>
            <a:r>
              <a:rPr lang="cs-CZ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šablon</a:t>
            </a:r>
          </a:p>
          <a:p>
            <a:pPr algn="ctr"/>
            <a:endParaRPr lang="cs-CZ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cs-CZ" sz="2400" dirty="0">
                <a:solidFill>
                  <a:schemeClr val="tx1"/>
                </a:solidFill>
                <a:cs typeface="Arial" panose="020B0604020202020204" pitchFamily="34" charset="0"/>
              </a:rPr>
              <a:t>Rozpočet = součet částek zvolených šablon</a:t>
            </a:r>
          </a:p>
          <a:p>
            <a:pPr algn="ctr"/>
            <a:r>
              <a:rPr lang="cs-CZ" sz="2400" dirty="0">
                <a:solidFill>
                  <a:schemeClr val="tx1"/>
                </a:solidFill>
                <a:cs typeface="Arial" panose="020B0604020202020204" pitchFamily="34" charset="0"/>
              </a:rPr>
              <a:t>do maximální výše dané výpočtem</a:t>
            </a:r>
          </a:p>
          <a:p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32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tx1"/>
                </a:solidFill>
                <a:cs typeface="Arial" panose="020B0604020202020204" pitchFamily="34" charset="0"/>
              </a:rPr>
              <a:t>Příklady dokládání výstupů </a:t>
            </a:r>
            <a:r>
              <a:rPr lang="cs-CZ" dirty="0" smtClean="0">
                <a:solidFill>
                  <a:schemeClr val="tx1"/>
                </a:solidFill>
                <a:cs typeface="Arial" panose="020B0604020202020204" pitchFamily="34" charset="0"/>
              </a:rPr>
              <a:t>projektu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obsah 2"/>
          <p:cNvSpPr>
            <a:spLocks noGrp="1"/>
          </p:cNvSpPr>
          <p:nvPr>
            <p:ph sz="half" idx="1"/>
          </p:nvPr>
        </p:nvSpPr>
        <p:spPr>
          <a:xfrm>
            <a:off x="1097280" y="1906072"/>
            <a:ext cx="3358810" cy="4172756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15000"/>
              </a:lnSpc>
              <a:spcAft>
                <a:spcPts val="600"/>
              </a:spcAft>
              <a:buNone/>
            </a:pPr>
            <a:r>
              <a:rPr lang="cs-CZ" sz="6000" dirty="0">
                <a:ea typeface="Calibri" panose="020F0502020204030204" pitchFamily="34" charset="0"/>
              </a:rPr>
              <a:t>Pro administrativní kontrolu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cs-CZ" sz="6000" dirty="0">
                <a:ea typeface="Calibri" panose="020F0502020204030204" pitchFamily="34" charset="0"/>
              </a:rPr>
              <a:t>Čestné </a:t>
            </a:r>
            <a:r>
              <a:rPr lang="cs-CZ" sz="6000" dirty="0" smtClean="0">
                <a:ea typeface="Calibri" panose="020F0502020204030204" pitchFamily="34" charset="0"/>
              </a:rPr>
              <a:t>prohlášení (vždy součástí zprávy o realizaci, nejedná se o samostatný dokument)</a:t>
            </a:r>
            <a:endParaRPr lang="cs-CZ" sz="6000" dirty="0">
              <a:ea typeface="Calibri" panose="020F0502020204030204" pitchFamily="34" charset="0"/>
            </a:endParaRPr>
          </a:p>
          <a:p>
            <a:pPr lvl="1" algn="just">
              <a:lnSpc>
                <a:spcPct val="100000"/>
              </a:lnSpc>
              <a:spcAft>
                <a:spcPts val="600"/>
              </a:spcAft>
            </a:pPr>
            <a:r>
              <a:rPr lang="cs-CZ" sz="6000" dirty="0" err="1" smtClean="0">
                <a:ea typeface="Calibri" panose="020F0502020204030204" pitchFamily="34" charset="0"/>
              </a:rPr>
              <a:t>Skeny</a:t>
            </a:r>
            <a:r>
              <a:rPr lang="cs-CZ" sz="6000" dirty="0" smtClean="0">
                <a:ea typeface="Calibri" panose="020F0502020204030204" pitchFamily="34" charset="0"/>
              </a:rPr>
              <a:t> </a:t>
            </a:r>
            <a:r>
              <a:rPr lang="cs-CZ" sz="6000" dirty="0">
                <a:ea typeface="Calibri" panose="020F0502020204030204" pitchFamily="34" charset="0"/>
              </a:rPr>
              <a:t>dokumentů</a:t>
            </a:r>
          </a:p>
          <a:p>
            <a:pPr lvl="2">
              <a:lnSpc>
                <a:spcPct val="100000"/>
              </a:lnSpc>
              <a:spcAft>
                <a:spcPts val="600"/>
              </a:spcAft>
            </a:pPr>
            <a:r>
              <a:rPr lang="cs-CZ" sz="5000" dirty="0">
                <a:ea typeface="Calibri" panose="020F0502020204030204" pitchFamily="34" charset="0"/>
              </a:rPr>
              <a:t>Osvědčení</a:t>
            </a:r>
          </a:p>
          <a:p>
            <a:pPr lvl="2">
              <a:lnSpc>
                <a:spcPct val="100000"/>
              </a:lnSpc>
              <a:spcAft>
                <a:spcPts val="600"/>
              </a:spcAft>
            </a:pPr>
            <a:r>
              <a:rPr lang="cs-CZ" sz="5000" dirty="0">
                <a:ea typeface="Calibri" panose="020F0502020204030204" pitchFamily="34" charset="0"/>
              </a:rPr>
              <a:t>Prezenční </a:t>
            </a:r>
            <a:r>
              <a:rPr lang="cs-CZ" sz="5000" dirty="0" smtClean="0">
                <a:ea typeface="Calibri" panose="020F0502020204030204" pitchFamily="34" charset="0"/>
              </a:rPr>
              <a:t>listiny (vzory)</a:t>
            </a:r>
            <a:endParaRPr lang="cs-CZ" sz="5000" dirty="0">
              <a:ea typeface="Calibri" panose="020F0502020204030204" pitchFamily="34" charset="0"/>
            </a:endParaRPr>
          </a:p>
          <a:p>
            <a:pPr lvl="2">
              <a:lnSpc>
                <a:spcPct val="100000"/>
              </a:lnSpc>
              <a:spcAft>
                <a:spcPts val="600"/>
              </a:spcAft>
            </a:pPr>
            <a:r>
              <a:rPr lang="cs-CZ" sz="5000" dirty="0">
                <a:ea typeface="Calibri" panose="020F0502020204030204" pitchFamily="34" charset="0"/>
              </a:rPr>
              <a:t>Záznamy </a:t>
            </a:r>
            <a:r>
              <a:rPr lang="cs-CZ" sz="5000" dirty="0" smtClean="0">
                <a:ea typeface="Calibri" panose="020F0502020204030204" pitchFamily="34" charset="0"/>
              </a:rPr>
              <a:t>setkání (vzory)</a:t>
            </a:r>
            <a:endParaRPr lang="cs-CZ" sz="5000" dirty="0">
              <a:ea typeface="Calibri" panose="020F0502020204030204" pitchFamily="34" charset="0"/>
            </a:endParaRPr>
          </a:p>
          <a:p>
            <a:pPr lvl="2">
              <a:lnSpc>
                <a:spcPct val="100000"/>
              </a:lnSpc>
              <a:spcAft>
                <a:spcPts val="600"/>
              </a:spcAft>
            </a:pPr>
            <a:r>
              <a:rPr lang="cs-CZ" sz="5000" dirty="0" smtClean="0">
                <a:ea typeface="Calibri" panose="020F0502020204030204" pitchFamily="34" charset="0"/>
              </a:rPr>
              <a:t>Smlouvy</a:t>
            </a:r>
          </a:p>
          <a:p>
            <a:endParaRPr lang="cs-CZ" dirty="0"/>
          </a:p>
        </p:txBody>
      </p:sp>
      <p:sp>
        <p:nvSpPr>
          <p:cNvPr id="6" name="Zástupný symbol pro obsah 3"/>
          <p:cNvSpPr txBox="1">
            <a:spLocks/>
          </p:cNvSpPr>
          <p:nvPr/>
        </p:nvSpPr>
        <p:spPr>
          <a:xfrm>
            <a:off x="5859887" y="1906072"/>
            <a:ext cx="3618963" cy="3400024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5000"/>
              </a:lnSpc>
              <a:spcAft>
                <a:spcPts val="600"/>
              </a:spcAft>
              <a:buNone/>
            </a:pPr>
            <a:r>
              <a:rPr lang="cs-CZ" sz="6000" dirty="0" smtClean="0">
                <a:ea typeface="Calibri" panose="020F0502020204030204" pitchFamily="34" charset="0"/>
              </a:rPr>
              <a:t>Pro kontrolu na místě</a:t>
            </a:r>
          </a:p>
          <a:p>
            <a:pPr lvl="1" algn="just">
              <a:lnSpc>
                <a:spcPct val="115000"/>
              </a:lnSpc>
              <a:spcAft>
                <a:spcPts val="600"/>
              </a:spcAft>
            </a:pPr>
            <a:r>
              <a:rPr lang="cs-CZ" sz="6000" dirty="0" smtClean="0">
                <a:ea typeface="Calibri" panose="020F0502020204030204" pitchFamily="34" charset="0"/>
              </a:rPr>
              <a:t>Originály dokumentů</a:t>
            </a:r>
          </a:p>
          <a:p>
            <a:pPr lvl="1">
              <a:lnSpc>
                <a:spcPct val="115000"/>
              </a:lnSpc>
              <a:spcAft>
                <a:spcPts val="600"/>
              </a:spcAft>
            </a:pPr>
            <a:r>
              <a:rPr lang="cs-CZ" sz="6000" dirty="0" smtClean="0">
                <a:ea typeface="Calibri" panose="020F0502020204030204" pitchFamily="34" charset="0"/>
              </a:rPr>
              <a:t>Výkazy práce (u personálních šablon)</a:t>
            </a:r>
          </a:p>
          <a:p>
            <a:pPr lvl="1" algn="just">
              <a:lnSpc>
                <a:spcPct val="115000"/>
              </a:lnSpc>
              <a:spcAft>
                <a:spcPts val="600"/>
              </a:spcAft>
            </a:pPr>
            <a:r>
              <a:rPr lang="cs-CZ" sz="6000" dirty="0" smtClean="0">
                <a:ea typeface="Calibri" panose="020F0502020204030204" pitchFamily="34" charset="0"/>
              </a:rPr>
              <a:t>Třídní knihy</a:t>
            </a:r>
          </a:p>
          <a:p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44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Způsobilost výdajů u šablon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ea typeface="Calibri" panose="020F0502020204030204" pitchFamily="34" charset="0"/>
              </a:rPr>
              <a:t>Částky jednotlivých šablon jsou stanoveny na základě průzkumu trhu a komunikace s EK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ea typeface="Calibri" panose="020F0502020204030204" pitchFamily="34" charset="0"/>
              </a:rPr>
              <a:t>Výdaj je způsobilý, je-li doložen a schválen výstup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ea typeface="Calibri" panose="020F0502020204030204" pitchFamily="34" charset="0"/>
              </a:rPr>
              <a:t>Rozložení dotace na jednotlivé druhy výdajů a jejich výše je v kompetenci ředitele školy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ea typeface="Calibri" panose="020F0502020204030204" pitchFamily="34" charset="0"/>
              </a:rPr>
              <a:t>Podpora bude poskytnuta formou neinvestiční dotace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ea typeface="Calibri" panose="020F0502020204030204" pitchFamily="34" charset="0"/>
              </a:rPr>
              <a:t>Výdaje se nevykazují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56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 a schvalování 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798987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ea typeface="Calibri" panose="020F0502020204030204" pitchFamily="34" charset="0"/>
              </a:rPr>
              <a:t>Proces schvalování: od podání žádosti v IS KP14+ do vydání právního aktu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ea typeface="Calibri" panose="020F0502020204030204" pitchFamily="34" charset="0"/>
              </a:rPr>
              <a:t>Nejdéle 5 </a:t>
            </a:r>
            <a:r>
              <a:rPr lang="cs-CZ" sz="2400" dirty="0" smtClean="0">
                <a:ea typeface="Calibri" panose="020F0502020204030204" pitchFamily="34" charset="0"/>
              </a:rPr>
              <a:t>měsíců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2400" dirty="0"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2400" dirty="0">
              <a:ea typeface="Calibri" panose="020F050202020403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  <p:sp>
        <p:nvSpPr>
          <p:cNvPr id="7" name="Nadpis 1"/>
          <p:cNvSpPr txBox="1">
            <a:spLocks/>
          </p:cNvSpPr>
          <p:nvPr/>
        </p:nvSpPr>
        <p:spPr>
          <a:xfrm>
            <a:off x="1097280" y="3296991"/>
            <a:ext cx="10197492" cy="227956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 smtClean="0"/>
              <a:t>Další informace naleznete na </a:t>
            </a:r>
            <a:r>
              <a:rPr lang="cs-CZ" sz="3600" b="1" dirty="0"/>
              <a:t>našich stránkách </a:t>
            </a:r>
            <a:endParaRPr lang="cs-CZ" sz="3600" b="1" dirty="0" smtClean="0"/>
          </a:p>
          <a:p>
            <a:r>
              <a:rPr lang="cs-CZ" sz="3600" b="1" dirty="0" smtClean="0"/>
              <a:t>http</a:t>
            </a:r>
            <a:r>
              <a:rPr lang="cs-CZ" sz="3600" b="1" dirty="0"/>
              <a:t>://www.maspvvenkov.cz/sclld-2016/sablony/</a:t>
            </a:r>
          </a:p>
        </p:txBody>
      </p:sp>
    </p:spTree>
    <p:extLst>
      <p:ext uri="{BB962C8B-B14F-4D97-AF65-F5344CB8AC3E}">
        <p14:creationId xmlns:p14="http://schemas.microsoft.com/office/powerpoint/2010/main" val="406783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10" name="Podnadpis 9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cap="none" dirty="0"/>
              <a:t>Mgr. Jaroslav Křivánek</a:t>
            </a:r>
          </a:p>
          <a:p>
            <a:r>
              <a:rPr lang="cs-CZ" dirty="0" smtClean="0">
                <a:hlinkClick r:id="rId2"/>
              </a:rPr>
              <a:t>K</a:t>
            </a:r>
            <a:r>
              <a:rPr lang="cs-CZ" cap="none" dirty="0" smtClean="0">
                <a:hlinkClick r:id="rId2"/>
              </a:rPr>
              <a:t>rivanek.maspvvenkov</a:t>
            </a:r>
            <a:r>
              <a:rPr lang="cs-CZ" dirty="0" smtClean="0">
                <a:hlinkClick r:id="rId2"/>
              </a:rPr>
              <a:t>@</a:t>
            </a:r>
            <a:r>
              <a:rPr lang="cs-CZ" cap="none" dirty="0" smtClean="0">
                <a:hlinkClick r:id="rId2"/>
              </a:rPr>
              <a:t>seznam.cz</a:t>
            </a:r>
            <a:endParaRPr lang="cs-CZ" cap="none" dirty="0" smtClean="0"/>
          </a:p>
          <a:p>
            <a:r>
              <a:rPr lang="cs-CZ" cap="none" dirty="0" smtClean="0"/>
              <a:t>www.maspvvenkov.cz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60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/>
              <a:t>Portál IS KP14</a:t>
            </a:r>
            <a:r>
              <a:rPr lang="cs-CZ" altLang="cs-CZ" b="1" dirty="0" smtClean="0"/>
              <a:t>+ - Registrace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cs-CZ" sz="2400" u="sng" dirty="0" smtClean="0"/>
              <a:t>Registrace do portálu se provádí přes úvodní stránku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Kliknutím na ikonu REGISTRACE v pravé části stránky se zobrazí registrační formulář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Ten je nutné vyplnit a na závěr doplnit opsáním kontrolního kódu a odeslat stiskem tlačítka na konci formuláře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Poté dorazí SMS s potvrzovacím kódem, který se zadá do formuláře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Na vámi uvedený mail dorazí aktivační odkaz, jehož zpuštěním je registrace dokončena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400" dirty="0" smtClean="0"/>
              <a:t>Na tentýž mail dorazí potvrzení s uživatelským jménem a tím je registrace dokončená</a:t>
            </a:r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91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Role uživatelů v MS 2014+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/>
              <a:t>Každá škola by měla mít ve svém vlastnictví vytvořen účet a vlastnit žádost tak, aby v záložce přístup k projektu figurovala jako správce přístupů a editor současně. Žádost může zpřístupnit dalším osobám k editaci, ke čtení.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/>
              <a:t>Správce přístupů uděluje role = vlastní práva k žádosti,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/>
              <a:t>Editor – vyplňuje údaje v žádosti a finalizuje její konečnou podobu,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/>
              <a:t>Signatář </a:t>
            </a:r>
            <a:r>
              <a:rPr lang="cs-CZ" dirty="0" smtClean="0"/>
              <a:t>– </a:t>
            </a:r>
            <a:r>
              <a:rPr lang="cs-CZ" dirty="0"/>
              <a:t>statutární zástupce podepisuje žádost elektronickým </a:t>
            </a:r>
            <a:r>
              <a:rPr lang="cs-CZ" dirty="0" smtClean="0"/>
              <a:t>podpisem </a:t>
            </a:r>
            <a:r>
              <a:rPr lang="cs-CZ" dirty="0" err="1" smtClean="0"/>
              <a:t>finalizovanou</a:t>
            </a:r>
            <a:r>
              <a:rPr lang="cs-CZ" dirty="0" smtClean="0"/>
              <a:t> žádost.</a:t>
            </a:r>
            <a:endParaRPr lang="cs-CZ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dirty="0"/>
              <a:t>Všichni </a:t>
            </a:r>
            <a:r>
              <a:rPr lang="cs-CZ" dirty="0" smtClean="0"/>
              <a:t>výše uvedení uživatelé musejí </a:t>
            </a:r>
            <a:r>
              <a:rPr lang="cs-CZ" dirty="0"/>
              <a:t>mít zajištěno přístupové jméno a heslo do systému MS 2014</a:t>
            </a:r>
            <a:r>
              <a:rPr lang="cs-CZ" dirty="0" smtClean="0"/>
              <a:t>+. Signatář může udělit písemnou plnou moc k podpisu jiné osobě, která je v  systému registrovaná.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03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044" y="463639"/>
            <a:ext cx="11207085" cy="4977215"/>
          </a:xfrm>
          <a:prstGeom prst="rect">
            <a:avLst/>
          </a:prstGeom>
        </p:spPr>
      </p:pic>
      <p:sp>
        <p:nvSpPr>
          <p:cNvPr id="6" name="Ovál 5"/>
          <p:cNvSpPr/>
          <p:nvPr/>
        </p:nvSpPr>
        <p:spPr>
          <a:xfrm>
            <a:off x="2665927" y="2792569"/>
            <a:ext cx="6246253" cy="82424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9015209" y="2421223"/>
            <a:ext cx="2663780" cy="65467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15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224" y="344242"/>
            <a:ext cx="9610725" cy="5448300"/>
          </a:xfrm>
          <a:prstGeom prst="rect">
            <a:avLst/>
          </a:prstGeom>
        </p:spPr>
      </p:pic>
      <p:sp>
        <p:nvSpPr>
          <p:cNvPr id="5" name="Ovál 4"/>
          <p:cNvSpPr/>
          <p:nvPr/>
        </p:nvSpPr>
        <p:spPr>
          <a:xfrm>
            <a:off x="5009880" y="5137865"/>
            <a:ext cx="2663780" cy="65467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22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128" y="443246"/>
            <a:ext cx="11162917" cy="4695423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4443211" y="3013656"/>
            <a:ext cx="708338" cy="1931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Ovál 4"/>
          <p:cNvSpPr/>
          <p:nvPr/>
        </p:nvSpPr>
        <p:spPr>
          <a:xfrm>
            <a:off x="9865217" y="4134119"/>
            <a:ext cx="1813828" cy="56667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50" y="5768913"/>
            <a:ext cx="4019550" cy="109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11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10712</TotalTime>
  <Words>2022</Words>
  <Application>Microsoft Office PowerPoint</Application>
  <PresentationFormat>Širokoúhlá obrazovka</PresentationFormat>
  <Paragraphs>255</Paragraphs>
  <Slides>48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48</vt:i4>
      </vt:variant>
    </vt:vector>
  </HeadingPairs>
  <TitlesOfParts>
    <vt:vector size="53" baseType="lpstr">
      <vt:lpstr>Arial</vt:lpstr>
      <vt:lpstr>Calibri</vt:lpstr>
      <vt:lpstr>Calibri Light</vt:lpstr>
      <vt:lpstr>Times New Roman</vt:lpstr>
      <vt:lpstr>Retrospektiva</vt:lpstr>
      <vt:lpstr>Portál IS KP14+ (Informační systém konečného příjemce)</vt:lpstr>
      <vt:lpstr>Portál IS KP14+</vt:lpstr>
      <vt:lpstr>Prezentace aplikace PowerPoint</vt:lpstr>
      <vt:lpstr>Prezentace aplikace PowerPoint</vt:lpstr>
      <vt:lpstr>Portál IS KP14+ - Registrace</vt:lpstr>
      <vt:lpstr>Role uživatelů v MS 2014+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Portál IS KP14+ - Úvodní stránka a přihlášení</vt:lpstr>
      <vt:lpstr>Prezentace aplikace PowerPoint</vt:lpstr>
      <vt:lpstr>Portál IS KP14+ - komunikace</vt:lpstr>
      <vt:lpstr>Prezentace aplikace PowerPoint</vt:lpstr>
      <vt:lpstr>Prezentace aplikace PowerPoint</vt:lpstr>
      <vt:lpstr>Prezentace aplikace PowerPoint</vt:lpstr>
      <vt:lpstr>Portál IS KP14+ - kam dál</vt:lpstr>
      <vt:lpstr>Portál IS KP14+ - elektronický podpis</vt:lpstr>
      <vt:lpstr>Portál IS KP14+ - plná moc</vt:lpstr>
      <vt:lpstr>Portál IS KP14+ - ROS</vt:lpstr>
      <vt:lpstr>Prezentace aplikace PowerPoint</vt:lpstr>
      <vt:lpstr>A nyní prakticky…</vt:lpstr>
      <vt:lpstr>Šablony pro MŠ a ZŠ</vt:lpstr>
      <vt:lpstr>Základní informace</vt:lpstr>
      <vt:lpstr>Časové nastavení</vt:lpstr>
      <vt:lpstr>Výše podpory</vt:lpstr>
      <vt:lpstr>Například</vt:lpstr>
      <vt:lpstr>Nebo taky</vt:lpstr>
      <vt:lpstr>Cílové skupiny podpory</vt:lpstr>
      <vt:lpstr>Tematické zaměření šablon</vt:lpstr>
      <vt:lpstr>I. Aktivity pro MŠ</vt:lpstr>
      <vt:lpstr>I. Aktivity pro MŠ</vt:lpstr>
      <vt:lpstr>I. Aktivity pro MŠ</vt:lpstr>
      <vt:lpstr>II. Aktivity pro ZŠ</vt:lpstr>
      <vt:lpstr>II. Aktivity pro ZŠ</vt:lpstr>
      <vt:lpstr>II. Aktivity pro ZŠ</vt:lpstr>
      <vt:lpstr>II. Aktivity pro ZŠ</vt:lpstr>
      <vt:lpstr>II. Aktivity pro ZŠ</vt:lpstr>
      <vt:lpstr>II. Aktivity pro ZŠ</vt:lpstr>
      <vt:lpstr>Povinně volitelné aktivity pro ZŠ a MŠ</vt:lpstr>
      <vt:lpstr>Jak identifikovat oblasti pro rozvoj školy?</vt:lpstr>
      <vt:lpstr>Jak zhodnotit časové a administrativní kapacity? </vt:lpstr>
      <vt:lpstr>Prezentace aplikace PowerPoint</vt:lpstr>
      <vt:lpstr>Příklady dokládání výstupů projektu</vt:lpstr>
      <vt:lpstr>Způsobilost výdajů u šablon</vt:lpstr>
      <vt:lpstr>Hodnocení a schvalování projektů</vt:lpstr>
      <vt:lpstr>Děkuji za pozornost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NB-02</dc:creator>
  <cp:lastModifiedBy>NB-02</cp:lastModifiedBy>
  <cp:revision>71</cp:revision>
  <cp:lastPrinted>2016-05-23T11:05:31Z</cp:lastPrinted>
  <dcterms:created xsi:type="dcterms:W3CDTF">2016-05-19T14:58:08Z</dcterms:created>
  <dcterms:modified xsi:type="dcterms:W3CDTF">2016-05-30T05:36:27Z</dcterms:modified>
</cp:coreProperties>
</file>