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7"/>
  </p:notesMasterIdLst>
  <p:sldIdLst>
    <p:sldId id="256" r:id="rId2"/>
    <p:sldId id="257" r:id="rId3"/>
    <p:sldId id="258" r:id="rId4"/>
    <p:sldId id="266" r:id="rId5"/>
    <p:sldId id="269" r:id="rId6"/>
    <p:sldId id="259" r:id="rId7"/>
    <p:sldId id="260" r:id="rId8"/>
    <p:sldId id="261" r:id="rId9"/>
    <p:sldId id="265" r:id="rId10"/>
    <p:sldId id="263" r:id="rId11"/>
    <p:sldId id="268" r:id="rId12"/>
    <p:sldId id="270" r:id="rId13"/>
    <p:sldId id="267" r:id="rId14"/>
    <p:sldId id="271" r:id="rId15"/>
    <p:sldId id="274" r:id="rId16"/>
    <p:sldId id="272" r:id="rId17"/>
    <p:sldId id="275" r:id="rId18"/>
    <p:sldId id="273" r:id="rId19"/>
    <p:sldId id="276" r:id="rId20"/>
    <p:sldId id="277" r:id="rId21"/>
    <p:sldId id="278" r:id="rId22"/>
    <p:sldId id="279" r:id="rId23"/>
    <p:sldId id="280" r:id="rId24"/>
    <p:sldId id="281" r:id="rId25"/>
    <p:sldId id="282" r:id="rId26"/>
    <p:sldId id="283" r:id="rId27"/>
    <p:sldId id="284" r:id="rId28"/>
    <p:sldId id="285" r:id="rId29"/>
    <p:sldId id="286" r:id="rId30"/>
    <p:sldId id="290" r:id="rId31"/>
    <p:sldId id="288" r:id="rId32"/>
    <p:sldId id="291" r:id="rId33"/>
    <p:sldId id="287" r:id="rId34"/>
    <p:sldId id="293" r:id="rId35"/>
    <p:sldId id="292" r:id="rId36"/>
  </p:sldIdLst>
  <p:sldSz cx="12192000" cy="6858000"/>
  <p:notesSz cx="6796088" cy="9928225"/>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5" autoAdjust="0"/>
    <p:restoredTop sz="94660"/>
  </p:normalViewPr>
  <p:slideViewPr>
    <p:cSldViewPr snapToGrid="0">
      <p:cViewPr varScale="1">
        <p:scale>
          <a:sx n="120" d="100"/>
          <a:sy n="120" d="100"/>
        </p:scale>
        <p:origin x="120"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1" y="0"/>
            <a:ext cx="2944971" cy="498136"/>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545" y="0"/>
            <a:ext cx="2944971" cy="498136"/>
          </a:xfrm>
          <a:prstGeom prst="rect">
            <a:avLst/>
          </a:prstGeom>
        </p:spPr>
        <p:txBody>
          <a:bodyPr vert="horz" lIns="91440" tIns="45720" rIns="91440" bIns="45720" rtlCol="0"/>
          <a:lstStyle>
            <a:lvl1pPr algn="r">
              <a:defRPr sz="1200"/>
            </a:lvl1pPr>
          </a:lstStyle>
          <a:p>
            <a:fld id="{D8107062-CED3-4F99-8D49-0C051A63F9FC}" type="datetimeFigureOut">
              <a:rPr lang="cs-CZ" smtClean="0"/>
              <a:t>12.12.2017</a:t>
            </a:fld>
            <a:endParaRPr lang="cs-CZ"/>
          </a:p>
        </p:txBody>
      </p:sp>
      <p:sp>
        <p:nvSpPr>
          <p:cNvPr id="4" name="Zástupný symbol pro obrázek snímku 3"/>
          <p:cNvSpPr>
            <a:spLocks noGrp="1" noRot="1" noChangeAspect="1"/>
          </p:cNvSpPr>
          <p:nvPr>
            <p:ph type="sldImg" idx="2"/>
          </p:nvPr>
        </p:nvSpPr>
        <p:spPr>
          <a:xfrm>
            <a:off x="420688" y="1241425"/>
            <a:ext cx="5954712"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609" y="4777958"/>
            <a:ext cx="5436870" cy="3909239"/>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1" y="9430092"/>
            <a:ext cx="2944971" cy="498135"/>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545" y="9430092"/>
            <a:ext cx="2944971" cy="498135"/>
          </a:xfrm>
          <a:prstGeom prst="rect">
            <a:avLst/>
          </a:prstGeom>
        </p:spPr>
        <p:txBody>
          <a:bodyPr vert="horz" lIns="91440" tIns="45720" rIns="91440" bIns="45720" rtlCol="0" anchor="b"/>
          <a:lstStyle>
            <a:lvl1pPr algn="r">
              <a:defRPr sz="1200"/>
            </a:lvl1pPr>
          </a:lstStyle>
          <a:p>
            <a:fld id="{47F245DA-81CB-47DF-B9A0-3D28107EB5C6}" type="slidenum">
              <a:rPr lang="cs-CZ" smtClean="0"/>
              <a:t>‹#›</a:t>
            </a:fld>
            <a:endParaRPr lang="cs-CZ"/>
          </a:p>
        </p:txBody>
      </p:sp>
    </p:spTree>
    <p:extLst>
      <p:ext uri="{BB962C8B-B14F-4D97-AF65-F5344CB8AC3E}">
        <p14:creationId xmlns:p14="http://schemas.microsoft.com/office/powerpoint/2010/main" val="11417956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47F245DA-81CB-47DF-B9A0-3D28107EB5C6}" type="slidenum">
              <a:rPr lang="cs-CZ" smtClean="0"/>
              <a:t>7</a:t>
            </a:fld>
            <a:endParaRPr lang="cs-CZ"/>
          </a:p>
        </p:txBody>
      </p:sp>
    </p:spTree>
    <p:extLst>
      <p:ext uri="{BB962C8B-B14F-4D97-AF65-F5344CB8AC3E}">
        <p14:creationId xmlns:p14="http://schemas.microsoft.com/office/powerpoint/2010/main" val="20975755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cs-CZ" smtClean="0"/>
              <a:t>Kliknutím lze upravit styl.</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en-US" dirty="0"/>
          </a:p>
        </p:txBody>
      </p:sp>
      <p:sp>
        <p:nvSpPr>
          <p:cNvPr id="4" name="Date Placeholder 3"/>
          <p:cNvSpPr>
            <a:spLocks noGrp="1"/>
          </p:cNvSpPr>
          <p:nvPr>
            <p:ph type="dt" sz="half" idx="10"/>
          </p:nvPr>
        </p:nvSpPr>
        <p:spPr/>
        <p:txBody>
          <a:bodyPr/>
          <a:lstStyle/>
          <a:p>
            <a:fld id="{89FF012E-A395-47BE-BA39-3C0EABBA7D55}" type="datetimeFigureOut">
              <a:rPr lang="cs-CZ" smtClean="0"/>
              <a:t>12.12.2017</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F622B16-F245-4EF0-BB7B-C744448CC0EC}" type="slidenum">
              <a:rPr lang="cs-CZ" smtClean="0"/>
              <a:t>‹#›</a:t>
            </a:fld>
            <a:endParaRPr lang="cs-CZ"/>
          </a:p>
        </p:txBody>
      </p:sp>
    </p:spTree>
    <p:extLst>
      <p:ext uri="{BB962C8B-B14F-4D97-AF65-F5344CB8AC3E}">
        <p14:creationId xmlns:p14="http://schemas.microsoft.com/office/powerpoint/2010/main" val="17919028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cs-CZ" smtClean="0"/>
              <a:t>Kliknutím lze upravit styl.</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89FF012E-A395-47BE-BA39-3C0EABBA7D55}" type="datetimeFigureOut">
              <a:rPr lang="cs-CZ" smtClean="0"/>
              <a:t>12.12.2017</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F622B16-F245-4EF0-BB7B-C744448CC0EC}" type="slidenum">
              <a:rPr lang="cs-CZ" smtClean="0"/>
              <a:t>‹#›</a:t>
            </a:fld>
            <a:endParaRPr lang="cs-CZ"/>
          </a:p>
        </p:txBody>
      </p:sp>
    </p:spTree>
    <p:extLst>
      <p:ext uri="{BB962C8B-B14F-4D97-AF65-F5344CB8AC3E}">
        <p14:creationId xmlns:p14="http://schemas.microsoft.com/office/powerpoint/2010/main" val="3248479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cs-CZ" smtClean="0"/>
              <a:t>Kliknutím lze upravit styl.</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smtClean="0"/>
              <a:t>Kliknutím lze upravit styly předlohy textu.</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89FF012E-A395-47BE-BA39-3C0EABBA7D55}" type="datetimeFigureOut">
              <a:rPr lang="cs-CZ" smtClean="0"/>
              <a:t>12.12.2017</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F622B16-F245-4EF0-BB7B-C744448CC0EC}" type="slidenum">
              <a:rPr lang="cs-CZ" smtClean="0"/>
              <a:t>‹#›</a:t>
            </a:fld>
            <a:endParaRPr lang="cs-CZ"/>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5139115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cs-CZ" smtClean="0"/>
              <a:t>Kliknutím lze upravit styl.</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89FF012E-A395-47BE-BA39-3C0EABBA7D55}" type="datetimeFigureOut">
              <a:rPr lang="cs-CZ" smtClean="0"/>
              <a:t>12.12.2017</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F622B16-F245-4EF0-BB7B-C744448CC0EC}" type="slidenum">
              <a:rPr lang="cs-CZ" smtClean="0"/>
              <a:t>‹#›</a:t>
            </a:fld>
            <a:endParaRPr lang="cs-CZ"/>
          </a:p>
        </p:txBody>
      </p:sp>
    </p:spTree>
    <p:extLst>
      <p:ext uri="{BB962C8B-B14F-4D97-AF65-F5344CB8AC3E}">
        <p14:creationId xmlns:p14="http://schemas.microsoft.com/office/powerpoint/2010/main" val="11936701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s citací">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cs-CZ" smtClean="0"/>
              <a:t>Kliknutím lze upravit styl.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smtClean="0"/>
              <a:t>Kliknutím lze upravit styly předlohy textu.</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89FF012E-A395-47BE-BA39-3C0EABBA7D55}" type="datetimeFigureOut">
              <a:rPr lang="cs-CZ" smtClean="0"/>
              <a:t>12.12.2017</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F622B16-F245-4EF0-BB7B-C744448CC0EC}" type="slidenum">
              <a:rPr lang="cs-CZ" smtClean="0"/>
              <a:t>‹#›</a:t>
            </a:fld>
            <a:endParaRPr lang="cs-CZ"/>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0599441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ravda nebo nepravda">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cs-CZ" smtClean="0"/>
              <a:t>Kliknutím lze upravit styl.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smtClean="0"/>
              <a:t>Kliknutím lze upravit styly předlohy textu.</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89FF012E-A395-47BE-BA39-3C0EABBA7D55}" type="datetimeFigureOut">
              <a:rPr lang="cs-CZ" smtClean="0"/>
              <a:t>12.12.2017</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F622B16-F245-4EF0-BB7B-C744448CC0EC}" type="slidenum">
              <a:rPr lang="cs-CZ" smtClean="0"/>
              <a:t>‹#›</a:t>
            </a:fld>
            <a:endParaRPr lang="cs-CZ"/>
          </a:p>
        </p:txBody>
      </p:sp>
    </p:spTree>
    <p:extLst>
      <p:ext uri="{BB962C8B-B14F-4D97-AF65-F5344CB8AC3E}">
        <p14:creationId xmlns:p14="http://schemas.microsoft.com/office/powerpoint/2010/main" val="15100087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89FF012E-A395-47BE-BA39-3C0EABBA7D55}" type="datetimeFigureOut">
              <a:rPr lang="cs-CZ" smtClean="0"/>
              <a:t>12.12.2017</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F622B16-F245-4EF0-BB7B-C744448CC0EC}" type="slidenum">
              <a:rPr lang="cs-CZ" smtClean="0"/>
              <a:t>‹#›</a:t>
            </a:fld>
            <a:endParaRPr lang="cs-CZ"/>
          </a:p>
        </p:txBody>
      </p:sp>
    </p:spTree>
    <p:extLst>
      <p:ext uri="{BB962C8B-B14F-4D97-AF65-F5344CB8AC3E}">
        <p14:creationId xmlns:p14="http://schemas.microsoft.com/office/powerpoint/2010/main" val="25936337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cs-CZ" smtClean="0"/>
              <a:t>Kliknutím lze upravit styl.</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89FF012E-A395-47BE-BA39-3C0EABBA7D55}" type="datetimeFigureOut">
              <a:rPr lang="cs-CZ" smtClean="0"/>
              <a:t>12.12.2017</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F622B16-F245-4EF0-BB7B-C744448CC0EC}" type="slidenum">
              <a:rPr lang="cs-CZ" smtClean="0"/>
              <a:t>‹#›</a:t>
            </a:fld>
            <a:endParaRPr lang="cs-CZ"/>
          </a:p>
        </p:txBody>
      </p:sp>
    </p:spTree>
    <p:extLst>
      <p:ext uri="{BB962C8B-B14F-4D97-AF65-F5344CB8AC3E}">
        <p14:creationId xmlns:p14="http://schemas.microsoft.com/office/powerpoint/2010/main" val="19676291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cs-CZ" smtClean="0"/>
              <a:t>Kliknutím lze upravit styl.</a:t>
            </a:r>
            <a:endParaRPr lang="en-US" dirty="0"/>
          </a:p>
        </p:txBody>
      </p:sp>
      <p:sp>
        <p:nvSpPr>
          <p:cNvPr id="3" name="Content Placeholder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89FF012E-A395-47BE-BA39-3C0EABBA7D55}" type="datetimeFigureOut">
              <a:rPr lang="cs-CZ" smtClean="0"/>
              <a:t>12.12.2017</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F622B16-F245-4EF0-BB7B-C744448CC0EC}" type="slidenum">
              <a:rPr lang="cs-CZ" smtClean="0"/>
              <a:t>‹#›</a:t>
            </a:fld>
            <a:endParaRPr lang="cs-CZ"/>
          </a:p>
        </p:txBody>
      </p:sp>
    </p:spTree>
    <p:extLst>
      <p:ext uri="{BB962C8B-B14F-4D97-AF65-F5344CB8AC3E}">
        <p14:creationId xmlns:p14="http://schemas.microsoft.com/office/powerpoint/2010/main" val="455618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cs-CZ" smtClean="0"/>
              <a:t>Kliknutím lze upravit styl.</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89FF012E-A395-47BE-BA39-3C0EABBA7D55}" type="datetimeFigureOut">
              <a:rPr lang="cs-CZ" smtClean="0"/>
              <a:t>12.12.2017</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F622B16-F245-4EF0-BB7B-C744448CC0EC}" type="slidenum">
              <a:rPr lang="cs-CZ" smtClean="0"/>
              <a:t>‹#›</a:t>
            </a:fld>
            <a:endParaRPr lang="cs-CZ"/>
          </a:p>
        </p:txBody>
      </p:sp>
    </p:spTree>
    <p:extLst>
      <p:ext uri="{BB962C8B-B14F-4D97-AF65-F5344CB8AC3E}">
        <p14:creationId xmlns:p14="http://schemas.microsoft.com/office/powerpoint/2010/main" val="3104571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fld id="{89FF012E-A395-47BE-BA39-3C0EABBA7D55}" type="datetimeFigureOut">
              <a:rPr lang="cs-CZ" smtClean="0"/>
              <a:t>12.12.2017</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FF622B16-F245-4EF0-BB7B-C744448CC0EC}" type="slidenum">
              <a:rPr lang="cs-CZ" smtClean="0"/>
              <a:t>‹#›</a:t>
            </a:fld>
            <a:endParaRPr lang="cs-CZ"/>
          </a:p>
        </p:txBody>
      </p:sp>
    </p:spTree>
    <p:extLst>
      <p:ext uri="{BB962C8B-B14F-4D97-AF65-F5344CB8AC3E}">
        <p14:creationId xmlns:p14="http://schemas.microsoft.com/office/powerpoint/2010/main" val="1812655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smtClean="0"/>
              <a:t>Kliknutím lze upravit styl.</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89FF012E-A395-47BE-BA39-3C0EABBA7D55}" type="datetimeFigureOut">
              <a:rPr lang="cs-CZ" smtClean="0"/>
              <a:t>12.12.2017</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FF622B16-F245-4EF0-BB7B-C744448CC0EC}" type="slidenum">
              <a:rPr lang="cs-CZ" smtClean="0"/>
              <a:t>‹#›</a:t>
            </a:fld>
            <a:endParaRPr lang="cs-CZ"/>
          </a:p>
        </p:txBody>
      </p:sp>
    </p:spTree>
    <p:extLst>
      <p:ext uri="{BB962C8B-B14F-4D97-AF65-F5344CB8AC3E}">
        <p14:creationId xmlns:p14="http://schemas.microsoft.com/office/powerpoint/2010/main" val="4585974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fld id="{89FF012E-A395-47BE-BA39-3C0EABBA7D55}" type="datetimeFigureOut">
              <a:rPr lang="cs-CZ" smtClean="0"/>
              <a:t>12.12.2017</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FF622B16-F245-4EF0-BB7B-C744448CC0EC}" type="slidenum">
              <a:rPr lang="cs-CZ" smtClean="0"/>
              <a:t>‹#›</a:t>
            </a:fld>
            <a:endParaRPr lang="cs-CZ"/>
          </a:p>
        </p:txBody>
      </p:sp>
    </p:spTree>
    <p:extLst>
      <p:ext uri="{BB962C8B-B14F-4D97-AF65-F5344CB8AC3E}">
        <p14:creationId xmlns:p14="http://schemas.microsoft.com/office/powerpoint/2010/main" val="1254841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FF012E-A395-47BE-BA39-3C0EABBA7D55}" type="datetimeFigureOut">
              <a:rPr lang="cs-CZ" smtClean="0"/>
              <a:t>12.12.2017</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FF622B16-F245-4EF0-BB7B-C744448CC0EC}" type="slidenum">
              <a:rPr lang="cs-CZ" smtClean="0"/>
              <a:t>‹#›</a:t>
            </a:fld>
            <a:endParaRPr lang="cs-CZ"/>
          </a:p>
        </p:txBody>
      </p:sp>
    </p:spTree>
    <p:extLst>
      <p:ext uri="{BB962C8B-B14F-4D97-AF65-F5344CB8AC3E}">
        <p14:creationId xmlns:p14="http://schemas.microsoft.com/office/powerpoint/2010/main" val="40959179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cs-CZ" smtClean="0"/>
              <a:t>Kliknutím lze upravit styl.</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89FF012E-A395-47BE-BA39-3C0EABBA7D55}" type="datetimeFigureOut">
              <a:rPr lang="cs-CZ" smtClean="0"/>
              <a:t>12.12.2017</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FF622B16-F245-4EF0-BB7B-C744448CC0EC}" type="slidenum">
              <a:rPr lang="cs-CZ" smtClean="0"/>
              <a:t>‹#›</a:t>
            </a:fld>
            <a:endParaRPr lang="cs-CZ"/>
          </a:p>
        </p:txBody>
      </p:sp>
    </p:spTree>
    <p:extLst>
      <p:ext uri="{BB962C8B-B14F-4D97-AF65-F5344CB8AC3E}">
        <p14:creationId xmlns:p14="http://schemas.microsoft.com/office/powerpoint/2010/main" val="4189891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89FF012E-A395-47BE-BA39-3C0EABBA7D55}" type="datetimeFigureOut">
              <a:rPr lang="cs-CZ" smtClean="0"/>
              <a:t>12.12.2017</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FF622B16-F245-4EF0-BB7B-C744448CC0EC}" type="slidenum">
              <a:rPr lang="cs-CZ" smtClean="0"/>
              <a:t>‹#›</a:t>
            </a:fld>
            <a:endParaRPr lang="cs-CZ"/>
          </a:p>
        </p:txBody>
      </p:sp>
    </p:spTree>
    <p:extLst>
      <p:ext uri="{BB962C8B-B14F-4D97-AF65-F5344CB8AC3E}">
        <p14:creationId xmlns:p14="http://schemas.microsoft.com/office/powerpoint/2010/main" val="14555287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cs-CZ" smtClean="0"/>
              <a:t>Kliknutím lze upravit styl.</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9FF012E-A395-47BE-BA39-3C0EABBA7D55}" type="datetimeFigureOut">
              <a:rPr lang="cs-CZ" smtClean="0"/>
              <a:t>12.12.2017</a:t>
            </a:fld>
            <a:endParaRPr lang="cs-CZ"/>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F622B16-F245-4EF0-BB7B-C744448CC0EC}" type="slidenum">
              <a:rPr lang="cs-CZ" smtClean="0"/>
              <a:t>‹#›</a:t>
            </a:fld>
            <a:endParaRPr lang="cs-CZ"/>
          </a:p>
        </p:txBody>
      </p:sp>
    </p:spTree>
    <p:extLst>
      <p:ext uri="{BB962C8B-B14F-4D97-AF65-F5344CB8AC3E}">
        <p14:creationId xmlns:p14="http://schemas.microsoft.com/office/powerpoint/2010/main" val="4296727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eagri.cz/public/web/mze/farmar/portal-farmare-pro-nove-uzivatele/zadost-o-pristup-na-portal-eagri.html" TargetMode="External"/><Relationship Id="rId2" Type="http://schemas.openxmlformats.org/officeDocument/2006/relationships/hyperlink" Target="http://eagri.cz/public/web/mze/farmar" TargetMode="External"/><Relationship Id="rId1" Type="http://schemas.openxmlformats.org/officeDocument/2006/relationships/slideLayout" Target="../slideLayouts/slideLayout2.xml"/><Relationship Id="rId6" Type="http://schemas.openxmlformats.org/officeDocument/2006/relationships/hyperlink" Target="mailto:podatelna@szif.cz" TargetMode="External"/><Relationship Id="rId5" Type="http://schemas.openxmlformats.org/officeDocument/2006/relationships/hyperlink" Target="http://www.szif.cz/irj/portal/anonymous/kontakty/kontakty" TargetMode="External"/><Relationship Id="rId4" Type="http://schemas.openxmlformats.org/officeDocument/2006/relationships/hyperlink" Target="http://www.szif.cz/irj/portal/anonymous/kontakty/regionalni-odbory"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www.maspvvenkov.cz/sclld/p-ramec-prv/vyzvy-prv-2018/"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mailto:maspvvvenkov@seznam.cz"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pPr algn="ctr"/>
            <a:r>
              <a:rPr lang="cs-CZ" sz="3200" b="1" dirty="0"/>
              <a:t>PRV výzvu č. </a:t>
            </a:r>
            <a:r>
              <a:rPr lang="cs-CZ" sz="3200" b="1" dirty="0" smtClean="0"/>
              <a:t>2. </a:t>
            </a:r>
            <a:r>
              <a:rPr lang="cs-CZ" sz="3200" b="1" dirty="0"/>
              <a:t>k p</a:t>
            </a:r>
            <a:r>
              <a:rPr lang="cs-CZ" sz="3200" dirty="0"/>
              <a:t>ř</a:t>
            </a:r>
            <a:r>
              <a:rPr lang="cs-CZ" sz="3200" b="1" dirty="0"/>
              <a:t>edkládání žádostí o podporu v rámci operace 19.2.1 Programu rozvoje venkova </a:t>
            </a:r>
            <a:endParaRPr lang="cs-CZ" sz="3200" dirty="0"/>
          </a:p>
        </p:txBody>
      </p:sp>
      <p:sp>
        <p:nvSpPr>
          <p:cNvPr id="3" name="Podnadpis 2"/>
          <p:cNvSpPr>
            <a:spLocks noGrp="1"/>
          </p:cNvSpPr>
          <p:nvPr>
            <p:ph type="subTitle" idx="1"/>
          </p:nvPr>
        </p:nvSpPr>
        <p:spPr/>
        <p:txBody>
          <a:bodyPr/>
          <a:lstStyle/>
          <a:p>
            <a:pPr algn="ctr"/>
            <a:r>
              <a:rPr lang="cs-CZ" dirty="0" smtClean="0"/>
              <a:t>V rámci realizace SCLLD Prostějov venkov o.p.s</a:t>
            </a:r>
            <a:r>
              <a:rPr lang="cs-CZ" dirty="0" smtClean="0"/>
              <a:t>.</a:t>
            </a:r>
          </a:p>
          <a:p>
            <a:pPr algn="ctr"/>
            <a:r>
              <a:rPr lang="cs-CZ" smtClean="0"/>
              <a:t>12.12.2017</a:t>
            </a:r>
            <a:r>
              <a:rPr lang="cs-CZ" smtClean="0"/>
              <a:t> </a:t>
            </a:r>
            <a:endParaRPr lang="cs-CZ" dirty="0" smtClean="0"/>
          </a:p>
          <a:p>
            <a:pPr algn="ctr"/>
            <a:endParaRPr lang="cs-CZ" dirty="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6489" y="4976966"/>
            <a:ext cx="10058400" cy="1440337"/>
          </a:xfrm>
          <a:prstGeom prst="rect">
            <a:avLst/>
          </a:prstGeom>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6489" y="302682"/>
            <a:ext cx="10145897" cy="1664561"/>
          </a:xfrm>
          <a:prstGeom prst="rect">
            <a:avLst/>
          </a:prstGeom>
        </p:spPr>
      </p:pic>
    </p:spTree>
    <p:extLst>
      <p:ext uri="{BB962C8B-B14F-4D97-AF65-F5344CB8AC3E}">
        <p14:creationId xmlns:p14="http://schemas.microsoft.com/office/powerpoint/2010/main" val="12769512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pic>
        <p:nvPicPr>
          <p:cNvPr id="5" name="Zástupný symbol pro obsah 4"/>
          <p:cNvPicPr>
            <a:picLocks noGrp="1" noChangeAspect="1"/>
          </p:cNvPicPr>
          <p:nvPr>
            <p:ph idx="1"/>
          </p:nvPr>
        </p:nvPicPr>
        <p:blipFill>
          <a:blip r:embed="rId2"/>
          <a:stretch>
            <a:fillRect/>
          </a:stretch>
        </p:blipFill>
        <p:spPr>
          <a:xfrm>
            <a:off x="231087" y="502087"/>
            <a:ext cx="10940496" cy="5913649"/>
          </a:xfrm>
          <a:prstGeom prst="rect">
            <a:avLst/>
          </a:prstGeom>
        </p:spPr>
      </p:pic>
      <p:sp>
        <p:nvSpPr>
          <p:cNvPr id="7" name="Rámeček 6"/>
          <p:cNvSpPr/>
          <p:nvPr/>
        </p:nvSpPr>
        <p:spPr>
          <a:xfrm>
            <a:off x="333955" y="2655736"/>
            <a:ext cx="1311965" cy="389614"/>
          </a:xfrm>
          <a:prstGeom prst="fram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
        <p:nvSpPr>
          <p:cNvPr id="8" name="Rámeček 7"/>
          <p:cNvSpPr/>
          <p:nvPr/>
        </p:nvSpPr>
        <p:spPr>
          <a:xfrm>
            <a:off x="461176" y="5383033"/>
            <a:ext cx="1773141" cy="365760"/>
          </a:xfrm>
          <a:prstGeom prst="fram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Tree>
    <p:extLst>
      <p:ext uri="{BB962C8B-B14F-4D97-AF65-F5344CB8AC3E}">
        <p14:creationId xmlns:p14="http://schemas.microsoft.com/office/powerpoint/2010/main" val="25505057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77334" y="609600"/>
            <a:ext cx="8596668" cy="630803"/>
          </a:xfrm>
        </p:spPr>
        <p:txBody>
          <a:bodyPr>
            <a:normAutofit fontScale="90000"/>
          </a:bodyPr>
          <a:lstStyle/>
          <a:p>
            <a:r>
              <a:rPr lang="cs-CZ" dirty="0" smtClean="0"/>
              <a:t>Vyhlašované </a:t>
            </a:r>
            <a:r>
              <a:rPr lang="cs-CZ" dirty="0" err="1" smtClean="0"/>
              <a:t>fiche</a:t>
            </a:r>
            <a:r>
              <a:rPr lang="cs-CZ" dirty="0" smtClean="0"/>
              <a:t> 2 výzva PRV</a:t>
            </a:r>
            <a:endParaRPr lang="cs-CZ" dirty="0"/>
          </a:p>
        </p:txBody>
      </p:sp>
      <p:graphicFrame>
        <p:nvGraphicFramePr>
          <p:cNvPr id="4" name="Zástupný symbol pro obsah 3"/>
          <p:cNvGraphicFramePr>
            <a:graphicFrameLocks noGrp="1"/>
          </p:cNvGraphicFramePr>
          <p:nvPr>
            <p:ph idx="1"/>
            <p:extLst>
              <p:ext uri="{D42A27DB-BD31-4B8C-83A1-F6EECF244321}">
                <p14:modId xmlns:p14="http://schemas.microsoft.com/office/powerpoint/2010/main" val="2454438511"/>
              </p:ext>
            </p:extLst>
          </p:nvPr>
        </p:nvGraphicFramePr>
        <p:xfrm>
          <a:off x="1017768" y="1526650"/>
          <a:ext cx="9955032" cy="2494249"/>
        </p:xfrm>
        <a:graphic>
          <a:graphicData uri="http://schemas.openxmlformats.org/drawingml/2006/table">
            <a:tbl>
              <a:tblPr firstRow="1" firstCol="1" bandRow="1">
                <a:tableStyleId>{5C22544A-7EE6-4342-B048-85BDC9FD1C3A}</a:tableStyleId>
              </a:tblPr>
              <a:tblGrid>
                <a:gridCol w="800840"/>
                <a:gridCol w="4175578"/>
                <a:gridCol w="2489307"/>
                <a:gridCol w="2489307"/>
              </a:tblGrid>
              <a:tr h="787180">
                <a:tc>
                  <a:txBody>
                    <a:bodyPr/>
                    <a:lstStyle/>
                    <a:p>
                      <a:pPr algn="ctr">
                        <a:lnSpc>
                          <a:spcPct val="107000"/>
                        </a:lnSpc>
                        <a:spcAft>
                          <a:spcPts val="0"/>
                        </a:spcAft>
                      </a:pPr>
                      <a:r>
                        <a:rPr lang="cs-CZ" sz="2000" dirty="0">
                          <a:effectLst/>
                        </a:rPr>
                        <a:t>Číslo  </a:t>
                      </a:r>
                      <a:r>
                        <a:rPr lang="cs-CZ" sz="2000" dirty="0" err="1">
                          <a:effectLst/>
                        </a:rPr>
                        <a:t>Fiche</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cs-CZ" sz="2000" dirty="0">
                          <a:effectLst/>
                        </a:rPr>
                        <a:t>Název </a:t>
                      </a:r>
                      <a:r>
                        <a:rPr lang="cs-CZ" sz="2000" dirty="0" err="1">
                          <a:effectLst/>
                        </a:rPr>
                        <a:t>Fiche</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cs-CZ" sz="2000">
                          <a:effectLst/>
                        </a:rPr>
                        <a:t>Článek Pravidel pro operaci 19.2.1</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cs-CZ" sz="2000">
                          <a:effectLst/>
                        </a:rPr>
                        <a:t>Plánovaná alokace na výzvu</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680559">
                <a:tc>
                  <a:txBody>
                    <a:bodyPr/>
                    <a:lstStyle/>
                    <a:p>
                      <a:pPr algn="ctr">
                        <a:lnSpc>
                          <a:spcPct val="107000"/>
                        </a:lnSpc>
                        <a:spcAft>
                          <a:spcPts val="0"/>
                        </a:spcAft>
                      </a:pPr>
                      <a:r>
                        <a:rPr lang="cs-CZ" sz="2000">
                          <a:effectLst/>
                        </a:rPr>
                        <a:t>1</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cs-CZ" sz="2000" dirty="0">
                          <a:effectLst/>
                        </a:rPr>
                        <a:t>Z1 Investice do zemědělských podniků </a:t>
                      </a:r>
                      <a:endParaRPr lang="cs-CZ"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ctr">
                        <a:spcAft>
                          <a:spcPts val="0"/>
                        </a:spcAft>
                      </a:pPr>
                      <a:r>
                        <a:rPr lang="cs-CZ" sz="2000" dirty="0">
                          <a:effectLst/>
                        </a:rPr>
                        <a:t>17.1.a </a:t>
                      </a:r>
                      <a:endParaRPr lang="cs-CZ"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ctr">
                        <a:lnSpc>
                          <a:spcPct val="107000"/>
                        </a:lnSpc>
                        <a:spcAft>
                          <a:spcPts val="0"/>
                        </a:spcAft>
                      </a:pPr>
                      <a:r>
                        <a:rPr lang="cs-CZ" sz="2000" dirty="0" smtClean="0">
                          <a:effectLst/>
                        </a:rPr>
                        <a:t>4 226 610 Kč</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680559">
                <a:tc>
                  <a:txBody>
                    <a:bodyPr/>
                    <a:lstStyle/>
                    <a:p>
                      <a:pPr algn="ctr">
                        <a:lnSpc>
                          <a:spcPct val="107000"/>
                        </a:lnSpc>
                        <a:spcAft>
                          <a:spcPts val="0"/>
                        </a:spcAft>
                      </a:pPr>
                      <a:r>
                        <a:rPr lang="cs-CZ" sz="2000">
                          <a:effectLst/>
                        </a:rPr>
                        <a:t>2</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cs-CZ" sz="2000">
                          <a:effectLst/>
                        </a:rPr>
                        <a:t>Z2 Investice do nezemědělských činností </a:t>
                      </a:r>
                      <a:endParaRPr lang="cs-CZ" sz="20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ctr">
                        <a:lnSpc>
                          <a:spcPct val="107000"/>
                        </a:lnSpc>
                        <a:spcAft>
                          <a:spcPts val="0"/>
                        </a:spcAft>
                      </a:pPr>
                      <a:r>
                        <a:rPr lang="cs-CZ" sz="2000" dirty="0">
                          <a:effectLst/>
                        </a:rPr>
                        <a:t>19.1.b</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cs-CZ" sz="2000" dirty="0">
                          <a:effectLst/>
                        </a:rPr>
                        <a:t>3 </a:t>
                      </a:r>
                      <a:r>
                        <a:rPr lang="cs-CZ" sz="2000" dirty="0" smtClean="0">
                          <a:effectLst/>
                        </a:rPr>
                        <a:t>992</a:t>
                      </a:r>
                      <a:r>
                        <a:rPr lang="cs-CZ" sz="2000" dirty="0">
                          <a:effectLst/>
                        </a:rPr>
                        <a:t> </a:t>
                      </a:r>
                      <a:r>
                        <a:rPr lang="cs-CZ" sz="2000" dirty="0" smtClean="0">
                          <a:effectLst/>
                        </a:rPr>
                        <a:t>800 </a:t>
                      </a:r>
                      <a:r>
                        <a:rPr lang="cs-CZ" sz="2000" dirty="0">
                          <a:effectLst/>
                        </a:rPr>
                        <a:t>Kč</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45951">
                <a:tc>
                  <a:txBody>
                    <a:bodyPr/>
                    <a:lstStyle/>
                    <a:p>
                      <a:pPr algn="ctr">
                        <a:lnSpc>
                          <a:spcPct val="107000"/>
                        </a:lnSpc>
                        <a:spcAft>
                          <a:spcPts val="0"/>
                        </a:spcAft>
                      </a:pPr>
                      <a:r>
                        <a:rPr lang="cs-CZ" sz="2000">
                          <a:effectLst/>
                        </a:rPr>
                        <a:t> </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cs-CZ" sz="2000">
                          <a:effectLst/>
                        </a:rPr>
                        <a:t>Celková alokace výzvy</a:t>
                      </a:r>
                      <a:endParaRPr lang="cs-CZ" sz="20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ctr">
                        <a:lnSpc>
                          <a:spcPct val="107000"/>
                        </a:lnSpc>
                        <a:spcAft>
                          <a:spcPts val="0"/>
                        </a:spcAft>
                      </a:pPr>
                      <a:r>
                        <a:rPr lang="cs-CZ" sz="2000">
                          <a:effectLst/>
                        </a:rPr>
                        <a:t> </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cs-CZ" sz="2000" dirty="0" smtClean="0">
                          <a:effectLst/>
                        </a:rPr>
                        <a:t>8 218 910 </a:t>
                      </a:r>
                      <a:r>
                        <a:rPr lang="cs-CZ" sz="2000" dirty="0">
                          <a:effectLst/>
                        </a:rPr>
                        <a:t>Kč</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5" name="TextovéPole 4"/>
          <p:cNvSpPr txBox="1"/>
          <p:nvPr/>
        </p:nvSpPr>
        <p:spPr>
          <a:xfrm>
            <a:off x="1017768" y="4174435"/>
            <a:ext cx="10074302" cy="1200329"/>
          </a:xfrm>
          <a:prstGeom prst="rect">
            <a:avLst/>
          </a:prstGeom>
          <a:noFill/>
        </p:spPr>
        <p:txBody>
          <a:bodyPr wrap="square" rtlCol="0">
            <a:spAutoFit/>
          </a:bodyPr>
          <a:lstStyle/>
          <a:p>
            <a:r>
              <a:rPr lang="cs-CZ" dirty="0" smtClean="0"/>
              <a:t>Podpora musí mít „</a:t>
            </a:r>
            <a:r>
              <a:rPr lang="cs-CZ" b="1" dirty="0" smtClean="0"/>
              <a:t>Motivační účinek“ </a:t>
            </a:r>
            <a:r>
              <a:rPr lang="cs-CZ" dirty="0" smtClean="0"/>
              <a:t>– realizace projektu nesmí být zahájena před podáním projektu na MAS, tj.  </a:t>
            </a:r>
            <a:r>
              <a:rPr lang="cs-CZ" dirty="0" smtClean="0"/>
              <a:t>před 31.1.2018. </a:t>
            </a:r>
            <a:r>
              <a:rPr lang="cs-CZ" dirty="0" smtClean="0"/>
              <a:t>Zahájení = první právně vymahatelný závazek (smlouva či objednávka), v jehož důsledku se projekt nebo činnost stává nevratnou. </a:t>
            </a:r>
          </a:p>
          <a:p>
            <a:endParaRPr lang="cs-CZ" dirty="0"/>
          </a:p>
        </p:txBody>
      </p:sp>
    </p:spTree>
    <p:extLst>
      <p:ext uri="{BB962C8B-B14F-4D97-AF65-F5344CB8AC3E}">
        <p14:creationId xmlns:p14="http://schemas.microsoft.com/office/powerpoint/2010/main" val="15941421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77334" y="617551"/>
            <a:ext cx="8596668" cy="686463"/>
          </a:xfrm>
        </p:spPr>
        <p:txBody>
          <a:bodyPr/>
          <a:lstStyle/>
          <a:p>
            <a:r>
              <a:rPr lang="cs-CZ" dirty="0" smtClean="0"/>
              <a:t>1. Společné podmínky pro </a:t>
            </a:r>
            <a:r>
              <a:rPr lang="cs-CZ" dirty="0" err="1"/>
              <a:t>F</a:t>
            </a:r>
            <a:r>
              <a:rPr lang="cs-CZ" dirty="0" err="1" smtClean="0"/>
              <a:t>iche</a:t>
            </a:r>
            <a:endParaRPr lang="cs-CZ" dirty="0"/>
          </a:p>
        </p:txBody>
      </p:sp>
      <p:sp>
        <p:nvSpPr>
          <p:cNvPr id="3" name="Zástupný symbol pro obsah 2"/>
          <p:cNvSpPr>
            <a:spLocks noGrp="1"/>
          </p:cNvSpPr>
          <p:nvPr>
            <p:ph idx="1"/>
          </p:nvPr>
        </p:nvSpPr>
        <p:spPr>
          <a:xfrm>
            <a:off x="677334" y="1439187"/>
            <a:ext cx="8596668" cy="4602176"/>
          </a:xfrm>
        </p:spPr>
        <p:txBody>
          <a:bodyPr>
            <a:normAutofit/>
          </a:bodyPr>
          <a:lstStyle/>
          <a:p>
            <a:pPr marL="0" indent="0">
              <a:buNone/>
            </a:pPr>
            <a:r>
              <a:rPr lang="cs-CZ" dirty="0" smtClean="0"/>
              <a:t>Max. výše způsobilých výdajů – 5 000 000 Kč</a:t>
            </a:r>
          </a:p>
          <a:p>
            <a:pPr marL="0" indent="0">
              <a:buNone/>
            </a:pPr>
            <a:r>
              <a:rPr lang="cs-CZ" dirty="0" smtClean="0"/>
              <a:t>Min. </a:t>
            </a:r>
            <a:r>
              <a:rPr lang="cs-CZ" dirty="0"/>
              <a:t>výše způsobilých výdajů </a:t>
            </a:r>
            <a:r>
              <a:rPr lang="cs-CZ" dirty="0" smtClean="0"/>
              <a:t> -     50 000 Kč</a:t>
            </a:r>
          </a:p>
          <a:p>
            <a:pPr marL="0" indent="0">
              <a:buNone/>
            </a:pPr>
            <a:r>
              <a:rPr lang="cs-CZ" dirty="0" smtClean="0"/>
              <a:t>Přijatelnost: Projekt je realizován na území MAS a projekt je v souladu se SCLLD</a:t>
            </a:r>
          </a:p>
          <a:p>
            <a:pPr marL="0" indent="0">
              <a:buNone/>
            </a:pPr>
            <a:r>
              <a:rPr lang="cs-CZ" dirty="0" smtClean="0"/>
              <a:t>Další podmínky:</a:t>
            </a:r>
          </a:p>
          <a:p>
            <a:pPr marL="0" indent="0">
              <a:buNone/>
            </a:pPr>
            <a:r>
              <a:rPr lang="cs-CZ" dirty="0" smtClean="0"/>
              <a:t>Lhůta vázanosti projektu na účet je 5 let od proplacení</a:t>
            </a:r>
          </a:p>
          <a:p>
            <a:pPr marL="0" indent="0">
              <a:buNone/>
            </a:pPr>
            <a:r>
              <a:rPr lang="cs-CZ" dirty="0" smtClean="0"/>
              <a:t>Místo realizace je tam kde stojí technologie a stavby</a:t>
            </a:r>
          </a:p>
          <a:p>
            <a:pPr marL="0" indent="0">
              <a:buNone/>
            </a:pPr>
            <a:r>
              <a:rPr lang="cs-CZ" dirty="0" smtClean="0"/>
              <a:t>Žádost musí obdržet alespoň min. počet bodů – 17 aby postoupila do výběru</a:t>
            </a:r>
          </a:p>
          <a:p>
            <a:pPr marL="0" indent="0">
              <a:buNone/>
            </a:pPr>
            <a:r>
              <a:rPr lang="cs-CZ" dirty="0" smtClean="0"/>
              <a:t>Nové pracovní místo musí vytvořit nejpozději do 6 </a:t>
            </a:r>
            <a:r>
              <a:rPr lang="cs-CZ" dirty="0" err="1" smtClean="0"/>
              <a:t>měs</a:t>
            </a:r>
            <a:r>
              <a:rPr lang="cs-CZ" dirty="0" smtClean="0"/>
              <a:t>. od převedení dotace na účet a u malých podniků jej musí zachovat 3 roky u velkých 5</a:t>
            </a:r>
          </a:p>
          <a:p>
            <a:pPr marL="0" indent="0">
              <a:buNone/>
            </a:pPr>
            <a:r>
              <a:rPr lang="cs-CZ" dirty="0"/>
              <a:t>Bodování – body, které si žadatel do žádosti uvede, jsou závazné a nesmí je změnit, </a:t>
            </a:r>
            <a:r>
              <a:rPr lang="cs-CZ" dirty="0" smtClean="0"/>
              <a:t>výjimkou je výběrová komise. Ta je </a:t>
            </a:r>
            <a:r>
              <a:rPr lang="cs-CZ" dirty="0"/>
              <a:t>buď potvrdí, nebo </a:t>
            </a:r>
            <a:r>
              <a:rPr lang="cs-CZ" dirty="0" smtClean="0"/>
              <a:t>upraví, pak </a:t>
            </a:r>
            <a:r>
              <a:rPr lang="cs-CZ" dirty="0"/>
              <a:t>jsou závazná a nelze je měnit, a to po celou dobu realizace i udržitelnosti projektu.</a:t>
            </a:r>
          </a:p>
          <a:p>
            <a:pPr marL="0" indent="0">
              <a:buNone/>
            </a:pPr>
            <a:endParaRPr lang="cs-CZ" dirty="0" smtClean="0"/>
          </a:p>
        </p:txBody>
      </p:sp>
    </p:spTree>
    <p:extLst>
      <p:ext uri="{BB962C8B-B14F-4D97-AF65-F5344CB8AC3E}">
        <p14:creationId xmlns:p14="http://schemas.microsoft.com/office/powerpoint/2010/main" val="38947334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77334" y="609600"/>
            <a:ext cx="8596668" cy="630803"/>
          </a:xfrm>
        </p:spPr>
        <p:txBody>
          <a:bodyPr>
            <a:normAutofit/>
          </a:bodyPr>
          <a:lstStyle/>
          <a:p>
            <a:r>
              <a:rPr lang="cs-CZ" sz="3200" dirty="0" smtClean="0"/>
              <a:t>2. </a:t>
            </a:r>
            <a:r>
              <a:rPr lang="cs-CZ" sz="3200" dirty="0"/>
              <a:t>Společné podmínky pro </a:t>
            </a:r>
            <a:r>
              <a:rPr lang="cs-CZ" sz="3200" dirty="0" err="1"/>
              <a:t>Fiche</a:t>
            </a:r>
            <a:endParaRPr lang="cs-CZ" sz="3200" dirty="0"/>
          </a:p>
        </p:txBody>
      </p:sp>
      <p:sp>
        <p:nvSpPr>
          <p:cNvPr id="3" name="Zástupný symbol pro obsah 2"/>
          <p:cNvSpPr>
            <a:spLocks noGrp="1"/>
          </p:cNvSpPr>
          <p:nvPr>
            <p:ph idx="1"/>
          </p:nvPr>
        </p:nvSpPr>
        <p:spPr>
          <a:xfrm>
            <a:off x="677334" y="1327868"/>
            <a:ext cx="8596668" cy="4713494"/>
          </a:xfrm>
        </p:spPr>
        <p:txBody>
          <a:bodyPr>
            <a:normAutofit fontScale="92500" lnSpcReduction="10000"/>
          </a:bodyPr>
          <a:lstStyle/>
          <a:p>
            <a:endParaRPr lang="cs-CZ" dirty="0"/>
          </a:p>
          <a:p>
            <a:pPr marL="0" indent="0">
              <a:buNone/>
            </a:pPr>
            <a:r>
              <a:rPr lang="cs-CZ" dirty="0"/>
              <a:t>Přípustné způsoby uspořádání právních vztahů k nemovitostem, na kterých jsou realizovány stavební výdaje, nebo do kterých budou umístěny podpořené </a:t>
            </a:r>
            <a:r>
              <a:rPr lang="cs-CZ" dirty="0" smtClean="0"/>
              <a:t>stroje. U každého článku je uvedeno upřesnění.</a:t>
            </a:r>
            <a:endParaRPr lang="cs-CZ" dirty="0"/>
          </a:p>
          <a:p>
            <a:pPr marL="0" indent="0">
              <a:buNone/>
            </a:pPr>
            <a:r>
              <a:rPr lang="cs-CZ" dirty="0"/>
              <a:t>Žadatel/příjemce dotace prokazuje uspořádání právních vztahů k nemovitostem při kontrole na místě předložením příslušných dokumentů: </a:t>
            </a:r>
          </a:p>
          <a:p>
            <a:r>
              <a:rPr lang="cs-CZ" b="1" dirty="0"/>
              <a:t>vlastnictví </a:t>
            </a:r>
            <a:r>
              <a:rPr lang="cs-CZ" b="1" dirty="0" smtClean="0"/>
              <a:t>– </a:t>
            </a:r>
            <a:r>
              <a:rPr lang="cs-CZ" dirty="0" smtClean="0"/>
              <a:t>výpis KN </a:t>
            </a:r>
            <a:endParaRPr lang="cs-CZ" dirty="0"/>
          </a:p>
          <a:p>
            <a:r>
              <a:rPr lang="cs-CZ" b="1" dirty="0" smtClean="0"/>
              <a:t>spoluvlastnictví - </a:t>
            </a:r>
            <a:r>
              <a:rPr lang="cs-CZ" dirty="0"/>
              <a:t>výpis KN </a:t>
            </a:r>
            <a:r>
              <a:rPr lang="cs-CZ" dirty="0" smtClean="0"/>
              <a:t>a souhlasem </a:t>
            </a:r>
            <a:r>
              <a:rPr lang="cs-CZ" dirty="0"/>
              <a:t>spoluvlastníků </a:t>
            </a:r>
          </a:p>
          <a:p>
            <a:r>
              <a:rPr lang="cs-CZ" b="1" dirty="0"/>
              <a:t>věcné břemeno </a:t>
            </a:r>
            <a:r>
              <a:rPr lang="cs-CZ" b="1" dirty="0" smtClean="0"/>
              <a:t>- </a:t>
            </a:r>
            <a:r>
              <a:rPr lang="cs-CZ" dirty="0" smtClean="0"/>
              <a:t>smlouvou </a:t>
            </a:r>
            <a:r>
              <a:rPr lang="cs-CZ" dirty="0"/>
              <a:t>o zřízení věcného břemene na dobu nejméně do ukončení lhůty vázanosti projektu na </a:t>
            </a:r>
            <a:r>
              <a:rPr lang="cs-CZ" dirty="0" smtClean="0"/>
              <a:t>účel, musí být zaneseno v katastru </a:t>
            </a:r>
            <a:r>
              <a:rPr lang="cs-CZ" dirty="0"/>
              <a:t>nemovitostí </a:t>
            </a:r>
          </a:p>
          <a:p>
            <a:r>
              <a:rPr lang="cs-CZ" b="1" dirty="0"/>
              <a:t>nájemní/pacht/výpůjčka </a:t>
            </a:r>
            <a:r>
              <a:rPr lang="cs-CZ" b="1" dirty="0" smtClean="0"/>
              <a:t>- </a:t>
            </a:r>
            <a:r>
              <a:rPr lang="cs-CZ" dirty="0" smtClean="0"/>
              <a:t>nájemní/</a:t>
            </a:r>
            <a:r>
              <a:rPr lang="cs-CZ" dirty="0" err="1" smtClean="0"/>
              <a:t>pachtovní</a:t>
            </a:r>
            <a:r>
              <a:rPr lang="cs-CZ" dirty="0" smtClean="0"/>
              <a:t> </a:t>
            </a:r>
            <a:r>
              <a:rPr lang="cs-CZ" dirty="0"/>
              <a:t>smlouvou či smlouvu o výpůjčce na dobu nejméně do ukončení lhůty vázanosti projektu na účel, </a:t>
            </a:r>
          </a:p>
          <a:p>
            <a:pPr marL="0" indent="0">
              <a:buNone/>
            </a:pPr>
            <a:r>
              <a:rPr lang="cs-CZ" dirty="0" smtClean="0"/>
              <a:t>Všechny typy s platností od podání žádosti na MAS, pokud součástí projektu není nákup nemovitosti, v tomto případě  zápis v KN do podání žádosti o proplacení.</a:t>
            </a:r>
            <a:endParaRPr lang="cs-CZ" dirty="0"/>
          </a:p>
          <a:p>
            <a:endParaRPr lang="cs-CZ" b="1" dirty="0" smtClean="0"/>
          </a:p>
          <a:p>
            <a:endParaRPr lang="cs-CZ" dirty="0"/>
          </a:p>
          <a:p>
            <a:endParaRPr lang="cs-CZ" dirty="0"/>
          </a:p>
          <a:p>
            <a:endParaRPr lang="cs-CZ" dirty="0"/>
          </a:p>
          <a:p>
            <a:endParaRPr lang="cs-CZ" dirty="0"/>
          </a:p>
          <a:p>
            <a:endParaRPr lang="cs-CZ" dirty="0"/>
          </a:p>
        </p:txBody>
      </p:sp>
    </p:spTree>
    <p:extLst>
      <p:ext uri="{BB962C8B-B14F-4D97-AF65-F5344CB8AC3E}">
        <p14:creationId xmlns:p14="http://schemas.microsoft.com/office/powerpoint/2010/main" val="30673191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77334" y="609600"/>
            <a:ext cx="8596668" cy="662609"/>
          </a:xfrm>
        </p:spPr>
        <p:txBody>
          <a:bodyPr/>
          <a:lstStyle/>
          <a:p>
            <a:r>
              <a:rPr lang="cs-CZ" dirty="0" smtClean="0"/>
              <a:t>3. </a:t>
            </a:r>
            <a:r>
              <a:rPr lang="cs-CZ" dirty="0"/>
              <a:t>Společné podmínky pro </a:t>
            </a:r>
            <a:r>
              <a:rPr lang="cs-CZ" dirty="0" err="1"/>
              <a:t>Fiche</a:t>
            </a:r>
            <a:endParaRPr lang="cs-CZ" dirty="0"/>
          </a:p>
        </p:txBody>
      </p:sp>
      <p:sp>
        <p:nvSpPr>
          <p:cNvPr id="3" name="Zástupný symbol pro obsah 2"/>
          <p:cNvSpPr>
            <a:spLocks noGrp="1"/>
          </p:cNvSpPr>
          <p:nvPr>
            <p:ph idx="1"/>
          </p:nvPr>
        </p:nvSpPr>
        <p:spPr>
          <a:xfrm>
            <a:off x="677334" y="1367625"/>
            <a:ext cx="8596668" cy="4673738"/>
          </a:xfrm>
        </p:spPr>
        <p:txBody>
          <a:bodyPr/>
          <a:lstStyle/>
          <a:p>
            <a:pPr marL="0" indent="0">
              <a:buNone/>
            </a:pPr>
            <a:r>
              <a:rPr lang="cs-CZ" dirty="0" smtClean="0"/>
              <a:t>Realizací </a:t>
            </a:r>
            <a:r>
              <a:rPr lang="cs-CZ" dirty="0"/>
              <a:t>projektu vznikne samostatný funkční celek </a:t>
            </a:r>
          </a:p>
          <a:p>
            <a:pPr marL="0" indent="0">
              <a:buNone/>
            </a:pPr>
            <a:r>
              <a:rPr lang="cs-CZ" dirty="0"/>
              <a:t>P</a:t>
            </a:r>
            <a:r>
              <a:rPr lang="cs-CZ" dirty="0" smtClean="0"/>
              <a:t>racovní </a:t>
            </a:r>
            <a:r>
              <a:rPr lang="cs-CZ" dirty="0"/>
              <a:t>místo </a:t>
            </a:r>
            <a:r>
              <a:rPr lang="cs-CZ" dirty="0" smtClean="0"/>
              <a:t>– postupovat dle Příloze </a:t>
            </a:r>
            <a:r>
              <a:rPr lang="cs-CZ" dirty="0"/>
              <a:t>14 </a:t>
            </a:r>
            <a:r>
              <a:rPr lang="cs-CZ" dirty="0" smtClean="0"/>
              <a:t>Pravidel, nejpozději </a:t>
            </a:r>
            <a:r>
              <a:rPr lang="cs-CZ" dirty="0"/>
              <a:t>do 6 měsíců od data převedení dotace na </a:t>
            </a:r>
            <a:r>
              <a:rPr lang="cs-CZ" dirty="0" smtClean="0"/>
              <a:t>účet, lze i částečné úvazky, ale vždy pod smlouvou, DPP a DPČ jsou nezpůsobilé.</a:t>
            </a:r>
          </a:p>
          <a:p>
            <a:pPr marL="0" indent="0">
              <a:buNone/>
            </a:pPr>
            <a:r>
              <a:rPr lang="cs-CZ" dirty="0" smtClean="0"/>
              <a:t>- ke podání </a:t>
            </a:r>
            <a:r>
              <a:rPr lang="cs-CZ" dirty="0"/>
              <a:t>Žádosti o platbu je příjemce </a:t>
            </a:r>
            <a:r>
              <a:rPr lang="cs-CZ" dirty="0" smtClean="0"/>
              <a:t>malý </a:t>
            </a:r>
            <a:r>
              <a:rPr lang="cs-CZ" dirty="0"/>
              <a:t>nebo střední </a:t>
            </a:r>
            <a:r>
              <a:rPr lang="cs-CZ" dirty="0" smtClean="0"/>
              <a:t>podnik – 3 roky </a:t>
            </a:r>
          </a:p>
          <a:p>
            <a:pPr>
              <a:buFontTx/>
              <a:buChar char="-"/>
            </a:pPr>
            <a:r>
              <a:rPr lang="cs-CZ" dirty="0" smtClean="0"/>
              <a:t>ke </a:t>
            </a:r>
            <a:r>
              <a:rPr lang="cs-CZ" dirty="0"/>
              <a:t>podání Žádosti o platbu je příjemce </a:t>
            </a:r>
            <a:r>
              <a:rPr lang="cs-CZ" dirty="0" smtClean="0"/>
              <a:t>velký podnik </a:t>
            </a:r>
            <a:r>
              <a:rPr lang="cs-CZ" dirty="0"/>
              <a:t>– </a:t>
            </a:r>
            <a:r>
              <a:rPr lang="cs-CZ" dirty="0" smtClean="0"/>
              <a:t>5 let</a:t>
            </a:r>
          </a:p>
          <a:p>
            <a:r>
              <a:rPr lang="cs-CZ" dirty="0" smtClean="0"/>
              <a:t>CZV přesahují 1000 000 Kč pak musí žadatele splňovat podmínky finančního zdraví</a:t>
            </a:r>
          </a:p>
          <a:p>
            <a:r>
              <a:rPr lang="cs-CZ" dirty="0" smtClean="0"/>
              <a:t>Malý  a střední podnik musí dodržet velikost podniku od podání žádosti do podpisu dohody, z důvodu uplatnění vyšší míry dotace v </a:t>
            </a:r>
          </a:p>
          <a:p>
            <a:pPr marL="0" indent="0">
              <a:buNone/>
            </a:pPr>
            <a:r>
              <a:rPr lang="cs-CZ" dirty="0" smtClean="0"/>
              <a:t> </a:t>
            </a:r>
            <a:endParaRPr lang="cs-CZ" dirty="0"/>
          </a:p>
          <a:p>
            <a:endParaRPr lang="cs-CZ" dirty="0"/>
          </a:p>
          <a:p>
            <a:endParaRPr lang="cs-CZ" dirty="0"/>
          </a:p>
        </p:txBody>
      </p:sp>
    </p:spTree>
    <p:extLst>
      <p:ext uri="{BB962C8B-B14F-4D97-AF65-F5344CB8AC3E}">
        <p14:creationId xmlns:p14="http://schemas.microsoft.com/office/powerpoint/2010/main" val="3214675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Z1Investice do zemědělských podniků</a:t>
            </a:r>
            <a:endParaRPr lang="cs-CZ" dirty="0"/>
          </a:p>
        </p:txBody>
      </p:sp>
      <p:sp>
        <p:nvSpPr>
          <p:cNvPr id="3" name="Zástupný symbol pro obsah 2"/>
          <p:cNvSpPr>
            <a:spLocks noGrp="1"/>
          </p:cNvSpPr>
          <p:nvPr>
            <p:ph idx="1"/>
          </p:nvPr>
        </p:nvSpPr>
        <p:spPr>
          <a:xfrm>
            <a:off x="677334" y="1423283"/>
            <a:ext cx="8596668" cy="4977517"/>
          </a:xfrm>
        </p:spPr>
        <p:txBody>
          <a:bodyPr>
            <a:normAutofit/>
          </a:bodyPr>
          <a:lstStyle/>
          <a:p>
            <a:pPr marL="0" indent="0">
              <a:buNone/>
            </a:pPr>
            <a:r>
              <a:rPr lang="cs-CZ" b="1" dirty="0" smtClean="0"/>
              <a:t>Článek </a:t>
            </a:r>
            <a:r>
              <a:rPr lang="cs-CZ" b="1" dirty="0"/>
              <a:t>17, odstavec 1., písmeno a) Investice do zemědělských </a:t>
            </a:r>
            <a:r>
              <a:rPr lang="cs-CZ" b="1" dirty="0" smtClean="0"/>
              <a:t>podniků</a:t>
            </a:r>
          </a:p>
          <a:p>
            <a:pPr marL="0" indent="0">
              <a:buNone/>
            </a:pPr>
            <a:r>
              <a:rPr lang="cs-CZ" dirty="0"/>
              <a:t>I</a:t>
            </a:r>
            <a:r>
              <a:rPr lang="cs-CZ" dirty="0" smtClean="0"/>
              <a:t>nvestice </a:t>
            </a:r>
            <a:r>
              <a:rPr lang="cs-CZ" dirty="0"/>
              <a:t>v živočišné a rostlinné výrobě, je určena na investice do zemědělských staveb a technologií pro živočišnou a rostlinnou výrobu a pro školkařskou </a:t>
            </a:r>
            <a:r>
              <a:rPr lang="cs-CZ" dirty="0" smtClean="0"/>
              <a:t>produkci, včetně mobilních. </a:t>
            </a:r>
          </a:p>
          <a:p>
            <a:pPr marL="0" indent="0">
              <a:buNone/>
            </a:pPr>
            <a:r>
              <a:rPr lang="cs-CZ" dirty="0" smtClean="0"/>
              <a:t>1) Stavby a technologie ŽV- kód 007</a:t>
            </a:r>
          </a:p>
          <a:p>
            <a:pPr marL="0" indent="0">
              <a:buNone/>
            </a:pPr>
            <a:r>
              <a:rPr lang="cs-CZ" dirty="0" smtClean="0"/>
              <a:t>2) Stavby a technologie pro RV a školkařskou výrobu – kód 008</a:t>
            </a:r>
          </a:p>
          <a:p>
            <a:pPr marL="0" indent="0">
              <a:buNone/>
            </a:pPr>
            <a:r>
              <a:rPr lang="cs-CZ" dirty="0" smtClean="0"/>
              <a:t>3) </a:t>
            </a:r>
            <a:r>
              <a:rPr lang="cs-CZ" dirty="0" err="1" smtClean="0"/>
              <a:t>Peletárny</a:t>
            </a:r>
            <a:r>
              <a:rPr lang="cs-CZ" dirty="0" smtClean="0"/>
              <a:t> - </a:t>
            </a:r>
            <a:r>
              <a:rPr lang="cs-CZ" dirty="0"/>
              <a:t>pro vlastní spotřebu v zemědělském </a:t>
            </a:r>
            <a:r>
              <a:rPr lang="cs-CZ" dirty="0" smtClean="0"/>
              <a:t>podniku</a:t>
            </a:r>
            <a:r>
              <a:rPr lang="cs-CZ" dirty="0"/>
              <a:t> </a:t>
            </a:r>
            <a:r>
              <a:rPr lang="cs-CZ" dirty="0" smtClean="0"/>
              <a:t>– kód 009</a:t>
            </a:r>
          </a:p>
          <a:p>
            <a:pPr marL="0" indent="0">
              <a:buNone/>
            </a:pPr>
            <a:r>
              <a:rPr lang="cs-CZ" dirty="0" smtClean="0"/>
              <a:t>4) Nákup nemovitosti – kód 041 do 10% CZV projektu</a:t>
            </a:r>
          </a:p>
          <a:p>
            <a:pPr marL="0" indent="0">
              <a:buNone/>
            </a:pPr>
            <a:r>
              <a:rPr lang="cs-CZ" b="1" dirty="0" smtClean="0"/>
              <a:t>Žadatel</a:t>
            </a:r>
            <a:r>
              <a:rPr lang="cs-CZ" dirty="0" smtClean="0"/>
              <a:t> – zemědělský podnikatel</a:t>
            </a:r>
          </a:p>
          <a:p>
            <a:pPr marL="0" indent="0">
              <a:buNone/>
            </a:pPr>
            <a:r>
              <a:rPr lang="cs-CZ" b="1" dirty="0" smtClean="0"/>
              <a:t>Dotace </a:t>
            </a:r>
            <a:r>
              <a:rPr lang="cs-CZ" dirty="0" smtClean="0"/>
              <a:t> 50% celkových způsobilých výdajů (do výše limitů)</a:t>
            </a:r>
          </a:p>
          <a:p>
            <a:pPr marL="0" indent="0">
              <a:buNone/>
            </a:pPr>
            <a:r>
              <a:rPr lang="cs-CZ" dirty="0" smtClean="0"/>
              <a:t>+ 10%  mladý začínající zemědělec</a:t>
            </a:r>
          </a:p>
          <a:p>
            <a:pPr marL="0" indent="0">
              <a:buNone/>
            </a:pPr>
            <a:r>
              <a:rPr lang="cs-CZ" dirty="0" smtClean="0"/>
              <a:t>+ 10% hospodařící v LFA oblastech – alespoň 75 % výměry pozemků v LPIS</a:t>
            </a:r>
            <a:endParaRPr lang="cs-CZ" dirty="0"/>
          </a:p>
        </p:txBody>
      </p:sp>
    </p:spTree>
    <p:extLst>
      <p:ext uri="{BB962C8B-B14F-4D97-AF65-F5344CB8AC3E}">
        <p14:creationId xmlns:p14="http://schemas.microsoft.com/office/powerpoint/2010/main" val="41296741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77334" y="609600"/>
            <a:ext cx="8596668" cy="662609"/>
          </a:xfrm>
        </p:spPr>
        <p:txBody>
          <a:bodyPr/>
          <a:lstStyle/>
          <a:p>
            <a:r>
              <a:rPr lang="cs-CZ" dirty="0" smtClean="0"/>
              <a:t>Přílohy k žádosti o dotaci</a:t>
            </a:r>
            <a:endParaRPr lang="cs-CZ" dirty="0"/>
          </a:p>
        </p:txBody>
      </p:sp>
      <p:sp>
        <p:nvSpPr>
          <p:cNvPr id="3" name="Zástupný symbol pro obsah 2"/>
          <p:cNvSpPr>
            <a:spLocks noGrp="1"/>
          </p:cNvSpPr>
          <p:nvPr>
            <p:ph idx="1"/>
          </p:nvPr>
        </p:nvSpPr>
        <p:spPr>
          <a:xfrm>
            <a:off x="677334" y="1272209"/>
            <a:ext cx="8596668" cy="5144494"/>
          </a:xfrm>
        </p:spPr>
        <p:txBody>
          <a:bodyPr>
            <a:normAutofit fontScale="92500" lnSpcReduction="10000"/>
          </a:bodyPr>
          <a:lstStyle/>
          <a:p>
            <a:pPr marL="0" indent="0">
              <a:buNone/>
            </a:pPr>
            <a:r>
              <a:rPr lang="cs-CZ" dirty="0" smtClean="0"/>
              <a:t>Každá příloha musí být  označena názvem žadatele a IČ</a:t>
            </a:r>
          </a:p>
          <a:p>
            <a:pPr marL="0" indent="0">
              <a:buNone/>
            </a:pPr>
            <a:r>
              <a:rPr lang="cs-CZ" dirty="0" smtClean="0"/>
              <a:t>1) </a:t>
            </a:r>
            <a:r>
              <a:rPr lang="cs-CZ" dirty="0"/>
              <a:t>Stavby </a:t>
            </a:r>
            <a:r>
              <a:rPr lang="cs-CZ" dirty="0" smtClean="0"/>
              <a:t>- řízení </a:t>
            </a:r>
            <a:r>
              <a:rPr lang="cs-CZ" dirty="0"/>
              <a:t>stavebního </a:t>
            </a:r>
            <a:r>
              <a:rPr lang="cs-CZ" dirty="0" smtClean="0"/>
              <a:t>úřadu- kopie </a:t>
            </a:r>
            <a:endParaRPr lang="cs-CZ" dirty="0"/>
          </a:p>
          <a:p>
            <a:pPr marL="0" indent="0">
              <a:buNone/>
            </a:pPr>
            <a:r>
              <a:rPr lang="cs-CZ" dirty="0" smtClean="0"/>
              <a:t>	A) pak </a:t>
            </a:r>
            <a:r>
              <a:rPr lang="cs-CZ" dirty="0"/>
              <a:t>ke dni podání Žádosti o dotaci na MAS platný </a:t>
            </a:r>
            <a:r>
              <a:rPr lang="cs-CZ" dirty="0" smtClean="0"/>
              <a:t>v Portálu farmáře</a:t>
            </a:r>
          </a:p>
          <a:p>
            <a:pPr marL="0" indent="0">
              <a:buNone/>
            </a:pPr>
            <a:r>
              <a:rPr lang="cs-CZ" dirty="0" smtClean="0"/>
              <a:t>	B) </a:t>
            </a:r>
            <a:r>
              <a:rPr lang="cs-CZ" dirty="0"/>
              <a:t>ke dni předložení přílohy na MAS </a:t>
            </a:r>
            <a:r>
              <a:rPr lang="cs-CZ" dirty="0" smtClean="0"/>
              <a:t>pravomocný  </a:t>
            </a:r>
          </a:p>
          <a:p>
            <a:pPr marL="0" indent="0">
              <a:buNone/>
            </a:pPr>
            <a:r>
              <a:rPr lang="cs-CZ" dirty="0"/>
              <a:t>	</a:t>
            </a:r>
            <a:r>
              <a:rPr lang="cs-CZ" dirty="0" smtClean="0"/>
              <a:t>C) vyjádření stavebního úřadu, že projekt nepodléhá stavebnímu řízení</a:t>
            </a:r>
            <a:endParaRPr lang="cs-CZ" dirty="0"/>
          </a:p>
          <a:p>
            <a:pPr marL="0" indent="0">
              <a:buNone/>
            </a:pPr>
            <a:r>
              <a:rPr lang="cs-CZ" dirty="0" smtClean="0"/>
              <a:t>2) </a:t>
            </a:r>
            <a:r>
              <a:rPr lang="cs-CZ" dirty="0"/>
              <a:t>Stavby </a:t>
            </a:r>
            <a:r>
              <a:rPr lang="cs-CZ" dirty="0" smtClean="0"/>
              <a:t>- Stavebním úřadem ověřená projektová dokumentace u st. řízení</a:t>
            </a:r>
          </a:p>
          <a:p>
            <a:pPr marL="0" indent="0">
              <a:buNone/>
            </a:pPr>
            <a:r>
              <a:rPr lang="cs-CZ" dirty="0" smtClean="0"/>
              <a:t>3) Půdorys dispozice technologie – v měřítku s vyznačením rozměrů stavby i technologie – projekt nepodléhá st. řízení</a:t>
            </a:r>
          </a:p>
          <a:p>
            <a:pPr marL="0" indent="0">
              <a:buNone/>
            </a:pPr>
            <a:r>
              <a:rPr lang="cs-CZ" dirty="0" smtClean="0"/>
              <a:t>4) Katastrální </a:t>
            </a:r>
            <a:r>
              <a:rPr lang="cs-CZ" dirty="0"/>
              <a:t>mapa s vyznačením lokalizace předmětu projektu </a:t>
            </a:r>
            <a:r>
              <a:rPr lang="cs-CZ" dirty="0" smtClean="0"/>
              <a:t>– v měřítku čitelné hranice  a čísla pozemků, </a:t>
            </a:r>
          </a:p>
          <a:p>
            <a:pPr marL="0" indent="0">
              <a:buNone/>
            </a:pPr>
            <a:r>
              <a:rPr lang="cs-CZ" dirty="0" smtClean="0"/>
              <a:t>5) Finanční zdraví za 3 předcházející uzavřené roky  u projektů nad 1 mil. Kč</a:t>
            </a:r>
          </a:p>
          <a:p>
            <a:pPr marL="0" indent="0">
              <a:buNone/>
            </a:pPr>
            <a:r>
              <a:rPr lang="cs-CZ" dirty="0" smtClean="0"/>
              <a:t>6) Prohlášení o zařazení podniku do kategorie…- žadatel uplatňuje vyšší míru dotace nebo musí spadat do určité kategorie mikro, malý podnik – v režimu de </a:t>
            </a:r>
            <a:r>
              <a:rPr lang="cs-CZ" dirty="0" err="1" smtClean="0"/>
              <a:t>minimis</a:t>
            </a:r>
            <a:endParaRPr lang="cs-CZ" dirty="0" smtClean="0"/>
          </a:p>
          <a:p>
            <a:pPr marL="0" indent="0">
              <a:buNone/>
            </a:pPr>
            <a:r>
              <a:rPr lang="cs-CZ" dirty="0"/>
              <a:t>7) Nákup nemovitosti – znalecký posudek ne starší 6 </a:t>
            </a:r>
            <a:r>
              <a:rPr lang="cs-CZ" dirty="0" err="1"/>
              <a:t>měs</a:t>
            </a:r>
            <a:r>
              <a:rPr lang="cs-CZ" dirty="0"/>
              <a:t>. před podáním žádosti na </a:t>
            </a:r>
            <a:r>
              <a:rPr lang="cs-CZ" dirty="0" smtClean="0"/>
              <a:t>MAS</a:t>
            </a:r>
            <a:endParaRPr lang="cs-CZ" dirty="0"/>
          </a:p>
          <a:p>
            <a:endParaRPr lang="cs-CZ" dirty="0"/>
          </a:p>
        </p:txBody>
      </p:sp>
    </p:spTree>
    <p:extLst>
      <p:ext uri="{BB962C8B-B14F-4D97-AF65-F5344CB8AC3E}">
        <p14:creationId xmlns:p14="http://schemas.microsoft.com/office/powerpoint/2010/main" val="16691866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a:xfrm>
            <a:off x="677334" y="2160589"/>
            <a:ext cx="8596668" cy="4303821"/>
          </a:xfrm>
        </p:spPr>
        <p:txBody>
          <a:bodyPr/>
          <a:lstStyle/>
          <a:p>
            <a:r>
              <a:rPr lang="cs-CZ" dirty="0" smtClean="0"/>
              <a:t>Posouzení vlivů na životní prostředí – u zařízení </a:t>
            </a:r>
            <a:r>
              <a:rPr lang="cs-CZ" dirty="0"/>
              <a:t>k intenzivnímu chovu drůbeže nebo prasat s více než: a) 85 000 místy pro kuřata, 60 000 místy pro slepice; b) 3 000 místy pro jatečná prasata (nad 30 kg) nebo c) 900 místy pro prasnice, nebo Zařízení k intenzivnímu chovu hospodářských zvířat s kapacitou od 50 dobytčích jednotek (1 dobytčí jednotka = 500 kg živé hmotnosti), které podléhá zjišťovacímu řízení.</a:t>
            </a:r>
            <a:r>
              <a:rPr lang="cs-CZ" dirty="0" smtClean="0"/>
              <a:t> </a:t>
            </a:r>
          </a:p>
          <a:p>
            <a:endParaRPr lang="cs-CZ" dirty="0"/>
          </a:p>
          <a:p>
            <a:r>
              <a:rPr lang="cs-CZ" dirty="0" smtClean="0"/>
              <a:t>U oplocení </a:t>
            </a:r>
            <a:r>
              <a:rPr lang="cs-CZ" dirty="0"/>
              <a:t>pastevního areálu nebo chov vodní drůbeže </a:t>
            </a:r>
            <a:r>
              <a:rPr lang="cs-CZ" dirty="0" smtClean="0"/>
              <a:t>- souhlasné </a:t>
            </a:r>
            <a:r>
              <a:rPr lang="cs-CZ" dirty="0"/>
              <a:t>stanovisko Ministerstva životního prostředí dle závazného vzoru </a:t>
            </a:r>
            <a:endParaRPr lang="cs-CZ" dirty="0" smtClean="0"/>
          </a:p>
          <a:p>
            <a:endParaRPr lang="cs-CZ" dirty="0"/>
          </a:p>
          <a:p>
            <a:endParaRPr lang="cs-CZ" dirty="0"/>
          </a:p>
          <a:p>
            <a:endParaRPr lang="cs-CZ" dirty="0"/>
          </a:p>
        </p:txBody>
      </p:sp>
    </p:spTree>
    <p:extLst>
      <p:ext uri="{BB962C8B-B14F-4D97-AF65-F5344CB8AC3E}">
        <p14:creationId xmlns:p14="http://schemas.microsoft.com/office/powerpoint/2010/main" val="38302436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200" dirty="0"/>
              <a:t>Přílohy stanovené </a:t>
            </a:r>
            <a:r>
              <a:rPr lang="cs-CZ" sz="3200" dirty="0" smtClean="0"/>
              <a:t>MAS – uvedeny ve </a:t>
            </a:r>
            <a:r>
              <a:rPr lang="cs-CZ" sz="3200" dirty="0" err="1" smtClean="0"/>
              <a:t>fichích</a:t>
            </a:r>
            <a:endParaRPr lang="cs-CZ" sz="3200" dirty="0"/>
          </a:p>
        </p:txBody>
      </p:sp>
      <p:sp>
        <p:nvSpPr>
          <p:cNvPr id="3" name="Zástupný symbol pro obsah 2"/>
          <p:cNvSpPr>
            <a:spLocks noGrp="1"/>
          </p:cNvSpPr>
          <p:nvPr>
            <p:ph idx="1"/>
          </p:nvPr>
        </p:nvSpPr>
        <p:spPr>
          <a:xfrm>
            <a:off x="677334" y="1304015"/>
            <a:ext cx="8596668" cy="4737348"/>
          </a:xfrm>
        </p:spPr>
        <p:txBody>
          <a:bodyPr/>
          <a:lstStyle/>
          <a:p>
            <a:pPr marL="0" indent="0">
              <a:buNone/>
            </a:pPr>
            <a:r>
              <a:rPr lang="cs-CZ" dirty="0"/>
              <a:t>Kritérium 3 Předmětem projektu je výstavba</a:t>
            </a:r>
            <a:endParaRPr lang="cs-CZ" dirty="0" smtClean="0"/>
          </a:p>
          <a:p>
            <a:pPr marL="0" indent="0">
              <a:buNone/>
            </a:pPr>
            <a:r>
              <a:rPr lang="cs-CZ" dirty="0"/>
              <a:t>- výpis listu vlastnického ne starší 3 měsíců, v případě </a:t>
            </a:r>
            <a:r>
              <a:rPr lang="cs-CZ" b="1" dirty="0"/>
              <a:t>přístavby</a:t>
            </a:r>
            <a:r>
              <a:rPr lang="cs-CZ" dirty="0"/>
              <a:t> do 30 % půdorysu i výpis listu vlastnického starší dvou let od termínu podání žádosti,</a:t>
            </a:r>
          </a:p>
          <a:p>
            <a:pPr marL="0" indent="0">
              <a:buNone/>
            </a:pPr>
            <a:r>
              <a:rPr lang="cs-CZ" dirty="0"/>
              <a:t>- kopie katastrální mapy ne starší 3 měsíců</a:t>
            </a:r>
          </a:p>
          <a:p>
            <a:pPr marL="0" indent="0">
              <a:buNone/>
            </a:pPr>
            <a:r>
              <a:rPr lang="cs-CZ" dirty="0"/>
              <a:t>- zákres původního řešení a nového řešení, pokud projekt nepodléhá stavebnímu povolení</a:t>
            </a:r>
          </a:p>
          <a:p>
            <a:pPr marL="0" indent="0">
              <a:buNone/>
            </a:pPr>
            <a:r>
              <a:rPr lang="cs-CZ" dirty="0"/>
              <a:t>- nebo zákres původního řešení a nového řešení jako součást stavební dokumentace předložené ke stavebnímu povolení/ řízení</a:t>
            </a:r>
          </a:p>
          <a:p>
            <a:pPr marL="0" indent="0">
              <a:buNone/>
            </a:pPr>
            <a:r>
              <a:rPr lang="cs-CZ" dirty="0"/>
              <a:t>- a fotodokumentaci výchozího stavu objektu ze všech čtyř venkovních stran a vnitřních prostor budov dotčených projektem</a:t>
            </a:r>
          </a:p>
          <a:p>
            <a:pPr marL="0" indent="0">
              <a:buNone/>
            </a:pPr>
            <a:r>
              <a:rPr lang="cs-CZ" dirty="0"/>
              <a:t>- položkový rozpočet projektu s jasným vyčleněním stavebních prací a výpočtem jejich poměru k celkovým způsobilým výdajům (dále jen CZV) ve formátu .</a:t>
            </a:r>
            <a:r>
              <a:rPr lang="cs-CZ" dirty="0" err="1"/>
              <a:t>pdf</a:t>
            </a:r>
            <a:r>
              <a:rPr lang="cs-CZ" dirty="0"/>
              <a:t> nebo .</a:t>
            </a:r>
            <a:r>
              <a:rPr lang="cs-CZ" dirty="0" err="1"/>
              <a:t>xls</a:t>
            </a:r>
            <a:r>
              <a:rPr lang="cs-CZ" dirty="0"/>
              <a:t>, tj. kolik % činí stavební práce z CZV.</a:t>
            </a:r>
          </a:p>
        </p:txBody>
      </p:sp>
    </p:spTree>
    <p:extLst>
      <p:ext uri="{BB962C8B-B14F-4D97-AF65-F5344CB8AC3E}">
        <p14:creationId xmlns:p14="http://schemas.microsoft.com/office/powerpoint/2010/main" val="28673583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Z2Investice </a:t>
            </a:r>
            <a:r>
              <a:rPr lang="cs-CZ" dirty="0"/>
              <a:t>do </a:t>
            </a:r>
            <a:r>
              <a:rPr lang="cs-CZ" dirty="0" smtClean="0"/>
              <a:t>nezemědělských </a:t>
            </a:r>
            <a:r>
              <a:rPr lang="cs-CZ" dirty="0" err="1" smtClean="0"/>
              <a:t>čiností</a:t>
            </a:r>
            <a:endParaRPr lang="cs-CZ" dirty="0"/>
          </a:p>
        </p:txBody>
      </p:sp>
      <p:sp>
        <p:nvSpPr>
          <p:cNvPr id="3" name="Zástupný symbol pro obsah 2"/>
          <p:cNvSpPr>
            <a:spLocks noGrp="1"/>
          </p:cNvSpPr>
          <p:nvPr>
            <p:ph idx="1"/>
          </p:nvPr>
        </p:nvSpPr>
        <p:spPr>
          <a:xfrm>
            <a:off x="677334" y="1264257"/>
            <a:ext cx="8596668" cy="4777105"/>
          </a:xfrm>
        </p:spPr>
        <p:txBody>
          <a:bodyPr/>
          <a:lstStyle/>
          <a:p>
            <a:pPr marL="0" indent="0">
              <a:buNone/>
            </a:pPr>
            <a:r>
              <a:rPr lang="cs-CZ" dirty="0" smtClean="0"/>
              <a:t>Žadatel</a:t>
            </a:r>
          </a:p>
          <a:p>
            <a:pPr>
              <a:buFont typeface="Wingdings" panose="05000000000000000000" pitchFamily="2" charset="2"/>
              <a:buChar char="q"/>
            </a:pPr>
            <a:r>
              <a:rPr lang="cs-CZ" dirty="0"/>
              <a:t>Podnikatelské subjekty (FO a PO) - </a:t>
            </a:r>
            <a:r>
              <a:rPr lang="cs-CZ" dirty="0" err="1"/>
              <a:t>mikropodniky</a:t>
            </a:r>
            <a:r>
              <a:rPr lang="cs-CZ" dirty="0"/>
              <a:t> a malé podniky </a:t>
            </a:r>
          </a:p>
          <a:p>
            <a:pPr>
              <a:buFont typeface="Wingdings" panose="05000000000000000000" pitchFamily="2" charset="2"/>
              <a:buChar char="q"/>
            </a:pPr>
            <a:r>
              <a:rPr lang="cs-CZ" dirty="0"/>
              <a:t>Zemědělci </a:t>
            </a:r>
          </a:p>
          <a:p>
            <a:pPr>
              <a:buFont typeface="Wingdings" panose="05000000000000000000" pitchFamily="2" charset="2"/>
              <a:buChar char="q"/>
            </a:pPr>
            <a:endParaRPr lang="cs-CZ" dirty="0"/>
          </a:p>
          <a:p>
            <a:pPr marL="0" indent="0">
              <a:buNone/>
            </a:pPr>
            <a:r>
              <a:rPr lang="cs-CZ" b="1" dirty="0"/>
              <a:t>Podpora je poskytována jako příspěvek na vynaložené způsobilé výdaje, ze kterých je stanovena dotace ve výši: </a:t>
            </a:r>
          </a:p>
          <a:p>
            <a:r>
              <a:rPr lang="cs-CZ" dirty="0"/>
              <a:t>25 % pro velké podniky - jen zemědělci</a:t>
            </a:r>
          </a:p>
          <a:p>
            <a:r>
              <a:rPr lang="cs-CZ" dirty="0"/>
              <a:t>35 % pro střední podniky - jen zemědělci</a:t>
            </a:r>
          </a:p>
          <a:p>
            <a:r>
              <a:rPr lang="cs-CZ" dirty="0"/>
              <a:t>45 % pro malé podniky - podnikatelské subjekty i zemědělci</a:t>
            </a:r>
          </a:p>
          <a:p>
            <a:pPr marL="0" indent="0">
              <a:buNone/>
            </a:pPr>
            <a:endParaRPr lang="cs-CZ" dirty="0"/>
          </a:p>
        </p:txBody>
      </p:sp>
    </p:spTree>
    <p:extLst>
      <p:ext uri="{BB962C8B-B14F-4D97-AF65-F5344CB8AC3E}">
        <p14:creationId xmlns:p14="http://schemas.microsoft.com/office/powerpoint/2010/main" val="27773271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77334" y="609600"/>
            <a:ext cx="8596668" cy="654657"/>
          </a:xfrm>
        </p:spPr>
        <p:txBody>
          <a:bodyPr/>
          <a:lstStyle/>
          <a:p>
            <a:r>
              <a:rPr lang="cs-CZ" dirty="0"/>
              <a:t> Jak podat žádost</a:t>
            </a:r>
          </a:p>
        </p:txBody>
      </p:sp>
      <p:sp>
        <p:nvSpPr>
          <p:cNvPr id="3" name="Zástupný symbol pro obsah 2"/>
          <p:cNvSpPr>
            <a:spLocks noGrp="1"/>
          </p:cNvSpPr>
          <p:nvPr>
            <p:ph idx="1"/>
          </p:nvPr>
        </p:nvSpPr>
        <p:spPr>
          <a:xfrm>
            <a:off x="677334" y="1327869"/>
            <a:ext cx="8596668" cy="4713494"/>
          </a:xfrm>
        </p:spPr>
        <p:txBody>
          <a:bodyPr>
            <a:normAutofit fontScale="92500" lnSpcReduction="20000"/>
          </a:bodyPr>
          <a:lstStyle/>
          <a:p>
            <a:pPr marL="0" indent="0">
              <a:buNone/>
            </a:pPr>
            <a:r>
              <a:rPr lang="cs-CZ" dirty="0"/>
              <a:t>Žadatel vygeneruje Žádost o dotaci (</a:t>
            </a:r>
            <a:r>
              <a:rPr lang="cs-CZ" dirty="0" err="1"/>
              <a:t>ŽoD</a:t>
            </a:r>
            <a:r>
              <a:rPr lang="cs-CZ" dirty="0"/>
              <a:t>) </a:t>
            </a:r>
            <a:r>
              <a:rPr lang="cs-CZ" b="1" dirty="0"/>
              <a:t>z účtu na Portálu farmáře</a:t>
            </a:r>
            <a:r>
              <a:rPr lang="cs-CZ" dirty="0"/>
              <a:t>. Podrobný postup pro vygenerování a zaslání Žádosti o dotaci přes portál Farmáře naleznete na </a:t>
            </a:r>
            <a:r>
              <a:rPr lang="cs-CZ" u="sng" dirty="0">
                <a:hlinkClick r:id="rId2"/>
              </a:rPr>
              <a:t>http://eagri.cz/public/web/mze/farmar</a:t>
            </a:r>
            <a:endParaRPr lang="cs-CZ" dirty="0"/>
          </a:p>
          <a:p>
            <a:pPr marL="0" indent="0">
              <a:buNone/>
            </a:pPr>
            <a:endParaRPr lang="cs-CZ" dirty="0"/>
          </a:p>
          <a:p>
            <a:pPr marL="0" indent="0">
              <a:buNone/>
            </a:pPr>
            <a:r>
              <a:rPr lang="cs-CZ" dirty="0" smtClean="0"/>
              <a:t>Registrace </a:t>
            </a:r>
            <a:r>
              <a:rPr lang="cs-CZ" dirty="0"/>
              <a:t>žadatele do Portálu </a:t>
            </a:r>
            <a:r>
              <a:rPr lang="cs-CZ" dirty="0" smtClean="0"/>
              <a:t>farmáře:</a:t>
            </a:r>
          </a:p>
          <a:p>
            <a:pPr marL="0" indent="0">
              <a:buNone/>
            </a:pPr>
            <a:r>
              <a:rPr lang="cs-CZ" dirty="0" smtClean="0">
                <a:hlinkClick r:id="rId3"/>
              </a:rPr>
              <a:t>http</a:t>
            </a:r>
            <a:r>
              <a:rPr lang="cs-CZ" dirty="0">
                <a:hlinkClick r:id="rId3"/>
              </a:rPr>
              <a:t>://</a:t>
            </a:r>
            <a:r>
              <a:rPr lang="cs-CZ" dirty="0" smtClean="0">
                <a:hlinkClick r:id="rId3"/>
              </a:rPr>
              <a:t>eagri.cz/public/web/mze/farmar/portal-farmare-pro-nove-uzivatele/zadost-o-pristup-na-portal-eagri.html</a:t>
            </a:r>
            <a:endParaRPr lang="cs-CZ" dirty="0" smtClean="0"/>
          </a:p>
          <a:p>
            <a:pPr marL="0" indent="0">
              <a:buNone/>
            </a:pPr>
            <a:r>
              <a:rPr lang="cs-CZ" dirty="0" smtClean="0"/>
              <a:t>Přístup </a:t>
            </a:r>
            <a:r>
              <a:rPr lang="cs-CZ" dirty="0"/>
              <a:t>do Portálu farmáře (přihlašovací jméno a heslo) žadatel získá </a:t>
            </a:r>
            <a:r>
              <a:rPr lang="cs-CZ" dirty="0" smtClean="0"/>
              <a:t>podáním žádosti na </a:t>
            </a:r>
            <a:r>
              <a:rPr lang="cs-CZ" dirty="0"/>
              <a:t>podatelně </a:t>
            </a:r>
            <a:r>
              <a:rPr lang="cs-CZ" dirty="0">
                <a:hlinkClick r:id="rId4"/>
              </a:rPr>
              <a:t>Regionálních odborů SZIF</a:t>
            </a:r>
            <a:r>
              <a:rPr lang="cs-CZ" dirty="0"/>
              <a:t> a </a:t>
            </a:r>
            <a:r>
              <a:rPr lang="cs-CZ" dirty="0">
                <a:hlinkClick r:id="rId5"/>
              </a:rPr>
              <a:t>Centrály SZIF</a:t>
            </a:r>
            <a:r>
              <a:rPr lang="cs-CZ" dirty="0"/>
              <a:t>. Žadatel může podat žádost o přístup i prostřednictvím datové schránky </a:t>
            </a:r>
            <a:r>
              <a:rPr lang="cs-CZ" dirty="0" smtClean="0"/>
              <a:t>(jn2aiqd) nebo </a:t>
            </a:r>
            <a:r>
              <a:rPr lang="cs-CZ" dirty="0"/>
              <a:t>e-Podatelny s elektronickým </a:t>
            </a:r>
            <a:r>
              <a:rPr lang="cs-CZ" dirty="0" smtClean="0"/>
              <a:t>podpisem (</a:t>
            </a:r>
            <a:r>
              <a:rPr lang="cs-CZ" dirty="0" smtClean="0">
                <a:hlinkClick r:id="rId6"/>
              </a:rPr>
              <a:t>podatelna@szif.cz</a:t>
            </a:r>
            <a:r>
              <a:rPr lang="cs-CZ" dirty="0" smtClean="0"/>
              <a:t>).</a:t>
            </a:r>
          </a:p>
          <a:p>
            <a:pPr marL="0" indent="0">
              <a:buNone/>
            </a:pPr>
            <a:endParaRPr lang="cs-CZ" dirty="0"/>
          </a:p>
          <a:p>
            <a:pPr>
              <a:buFont typeface="+mj-lt"/>
              <a:buAutoNum type="arabicPeriod"/>
            </a:pPr>
            <a:r>
              <a:rPr lang="cs-CZ" dirty="0" smtClean="0"/>
              <a:t>Žadatel </a:t>
            </a:r>
            <a:r>
              <a:rPr lang="cs-CZ" dirty="0"/>
              <a:t>vyplní a </a:t>
            </a:r>
            <a:r>
              <a:rPr lang="cs-CZ" dirty="0" smtClean="0"/>
              <a:t>odešle </a:t>
            </a:r>
            <a:r>
              <a:rPr lang="cs-CZ" dirty="0" err="1"/>
              <a:t>ŽoD</a:t>
            </a:r>
            <a:r>
              <a:rPr lang="cs-CZ" dirty="0"/>
              <a:t> v termínu příjmu </a:t>
            </a:r>
            <a:r>
              <a:rPr lang="cs-CZ" dirty="0" smtClean="0"/>
              <a:t>žádostí přes Portál farmáře</a:t>
            </a:r>
          </a:p>
          <a:p>
            <a:pPr>
              <a:buFont typeface="+mj-lt"/>
              <a:buAutoNum type="arabicPeriod"/>
            </a:pPr>
            <a:r>
              <a:rPr lang="cs-CZ" dirty="0" smtClean="0"/>
              <a:t>Přílohy odevzdá v kanceláři MAS. Předání oznámí telefonicky předem. </a:t>
            </a:r>
          </a:p>
          <a:p>
            <a:pPr>
              <a:buFont typeface="+mj-lt"/>
              <a:buAutoNum type="arabicPeriod"/>
            </a:pPr>
            <a:r>
              <a:rPr lang="cs-CZ" dirty="0" smtClean="0"/>
              <a:t>Pořadí registrace je dle podání žádosti v Portálu Farmáře. Předání příloh vyžaduje určitý čas.</a:t>
            </a:r>
            <a:endParaRPr lang="cs-CZ" dirty="0"/>
          </a:p>
          <a:p>
            <a:endParaRPr lang="cs-CZ" dirty="0"/>
          </a:p>
        </p:txBody>
      </p:sp>
    </p:spTree>
    <p:extLst>
      <p:ext uri="{BB962C8B-B14F-4D97-AF65-F5344CB8AC3E}">
        <p14:creationId xmlns:p14="http://schemas.microsoft.com/office/powerpoint/2010/main" val="16121127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Režim podpory</a:t>
            </a:r>
          </a:p>
        </p:txBody>
      </p:sp>
      <p:sp>
        <p:nvSpPr>
          <p:cNvPr id="3" name="Zástupný symbol pro obsah 2"/>
          <p:cNvSpPr>
            <a:spLocks noGrp="1"/>
          </p:cNvSpPr>
          <p:nvPr>
            <p:ph idx="1"/>
          </p:nvPr>
        </p:nvSpPr>
        <p:spPr>
          <a:xfrm>
            <a:off x="677334" y="1494845"/>
            <a:ext cx="8596668" cy="4546517"/>
          </a:xfrm>
        </p:spPr>
        <p:txBody>
          <a:bodyPr/>
          <a:lstStyle/>
          <a:p>
            <a:pPr marL="0" indent="0">
              <a:buNone/>
            </a:pPr>
            <a:r>
              <a:rPr lang="cs-CZ" dirty="0"/>
              <a:t>Podpora je poskytována ve dvou režimech, ze kterých je možné zvolit: </a:t>
            </a:r>
          </a:p>
          <a:p>
            <a:pPr marL="363538" indent="-363538" algn="just">
              <a:buFont typeface="Wingdings" panose="05000000000000000000" pitchFamily="2" charset="2"/>
              <a:buChar char="q"/>
            </a:pPr>
            <a:r>
              <a:rPr lang="cs-CZ" b="1" dirty="0"/>
              <a:t>Režim blokové výjimky </a:t>
            </a:r>
            <a:r>
              <a:rPr lang="cs-CZ" dirty="0"/>
              <a:t>– projekty musí být v souladu s čl. 14 nařízení Komise (EU) č. 651/2014 ze dne 17. června 2014, kterým se v souladu s články 107 a 108 Smlouvy prohlašují určité kategorie podpory za slučitelné s vnitřním trhem (obecné nařízení o blokových výjimkách). </a:t>
            </a:r>
          </a:p>
          <a:p>
            <a:pPr marL="363538" indent="-363538" algn="just">
              <a:buFont typeface="Wingdings" panose="05000000000000000000" pitchFamily="2" charset="2"/>
              <a:buChar char="q"/>
            </a:pPr>
            <a:r>
              <a:rPr lang="cs-CZ" b="1" dirty="0"/>
              <a:t>Režim </a:t>
            </a:r>
            <a:r>
              <a:rPr lang="cs-CZ" b="1" i="1" dirty="0"/>
              <a:t>de </a:t>
            </a:r>
            <a:r>
              <a:rPr lang="cs-CZ" b="1" i="1" dirty="0" err="1"/>
              <a:t>minimis</a:t>
            </a:r>
            <a:r>
              <a:rPr lang="cs-CZ" b="1" i="1" dirty="0"/>
              <a:t> </a:t>
            </a:r>
            <a:r>
              <a:rPr lang="cs-CZ" dirty="0"/>
              <a:t>– projekty musí být v souladu s nařízením Komise (EU) č. 1407/2013 ze dne 18. prosince 2013 o použití článků 107 a 108 Smlouvy o fungování Evropské unie na podporu </a:t>
            </a:r>
            <a:r>
              <a:rPr lang="cs-CZ" i="1" dirty="0"/>
              <a:t>de </a:t>
            </a:r>
            <a:r>
              <a:rPr lang="cs-CZ" i="1" dirty="0" err="1"/>
              <a:t>minimis</a:t>
            </a:r>
            <a:r>
              <a:rPr lang="cs-CZ" dirty="0"/>
              <a:t>. V </a:t>
            </a:r>
            <a:r>
              <a:rPr lang="pt-BR" dirty="0"/>
              <a:t>centrální</a:t>
            </a:r>
            <a:r>
              <a:rPr lang="cs-CZ" dirty="0"/>
              <a:t>m</a:t>
            </a:r>
            <a:r>
              <a:rPr lang="pt-BR" dirty="0"/>
              <a:t> registru podpor malého rozsahu</a:t>
            </a:r>
            <a:r>
              <a:rPr lang="cs-CZ" dirty="0"/>
              <a:t> se evidují a výše za 3 roky nesmí přesáhnout 200 000 EUR.</a:t>
            </a:r>
            <a:r>
              <a:rPr lang="pt-BR" dirty="0"/>
              <a:t> </a:t>
            </a:r>
            <a:endParaRPr lang="cs-CZ" dirty="0"/>
          </a:p>
        </p:txBody>
      </p:sp>
    </p:spTree>
    <p:extLst>
      <p:ext uri="{BB962C8B-B14F-4D97-AF65-F5344CB8AC3E}">
        <p14:creationId xmlns:p14="http://schemas.microsoft.com/office/powerpoint/2010/main" val="23348558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77334" y="609600"/>
            <a:ext cx="8596668" cy="678511"/>
          </a:xfrm>
        </p:spPr>
        <p:txBody>
          <a:bodyPr/>
          <a:lstStyle/>
          <a:p>
            <a:r>
              <a:rPr lang="cs-CZ" dirty="0"/>
              <a:t>Oblasti podpory</a:t>
            </a:r>
          </a:p>
        </p:txBody>
      </p:sp>
      <p:sp>
        <p:nvSpPr>
          <p:cNvPr id="3" name="Zástupný symbol pro obsah 2"/>
          <p:cNvSpPr>
            <a:spLocks noGrp="1"/>
          </p:cNvSpPr>
          <p:nvPr>
            <p:ph idx="1"/>
          </p:nvPr>
        </p:nvSpPr>
        <p:spPr>
          <a:xfrm>
            <a:off x="677334" y="1288111"/>
            <a:ext cx="8596668" cy="5216056"/>
          </a:xfrm>
        </p:spPr>
        <p:txBody>
          <a:bodyPr>
            <a:normAutofit fontScale="92500" lnSpcReduction="10000"/>
          </a:bodyPr>
          <a:lstStyle/>
          <a:p>
            <a:pPr marL="0" indent="0" algn="just">
              <a:buNone/>
            </a:pPr>
            <a:r>
              <a:rPr lang="cs-CZ" b="1" dirty="0"/>
              <a:t>Investiční výdaje </a:t>
            </a:r>
            <a:r>
              <a:rPr lang="cs-CZ" dirty="0"/>
              <a:t>– nepodporují opravy a údržbu staveb  a technologií. Žadatel odůvodní v žádosti k jakému zlepšení realizace projektu povede, jaké nové vlastnosti budova získá apod. </a:t>
            </a:r>
          </a:p>
          <a:p>
            <a:pPr marL="0" indent="0" algn="just">
              <a:buNone/>
            </a:pPr>
            <a:r>
              <a:rPr lang="cs-CZ" dirty="0"/>
              <a:t>Způsobilé výdaje:</a:t>
            </a:r>
          </a:p>
          <a:p>
            <a:pPr marL="457200" indent="-457200" algn="just">
              <a:buAutoNum type="arabicParenR"/>
            </a:pPr>
            <a:r>
              <a:rPr lang="cs-CZ" b="1" dirty="0"/>
              <a:t>Stavební výdaje </a:t>
            </a:r>
            <a:r>
              <a:rPr lang="cs-CZ" dirty="0"/>
              <a:t>– nová výstavba, přestavba, modernizace, statické zabezpečení </a:t>
            </a:r>
            <a:r>
              <a:rPr lang="cs-CZ" b="1" dirty="0"/>
              <a:t>provozovny</a:t>
            </a:r>
          </a:p>
          <a:p>
            <a:pPr marL="457200" indent="-457200" algn="just">
              <a:buAutoNum type="arabicParenR"/>
            </a:pPr>
            <a:r>
              <a:rPr lang="cs-CZ" b="1" dirty="0"/>
              <a:t>Pořízení strojů, technologií  a vybavení </a:t>
            </a:r>
            <a:r>
              <a:rPr lang="cs-CZ" dirty="0"/>
              <a:t>– vozy jen kategorie N1</a:t>
            </a:r>
          </a:p>
          <a:p>
            <a:pPr marL="457200" indent="-457200" algn="just">
              <a:buAutoNum type="arabicParenR"/>
            </a:pPr>
            <a:r>
              <a:rPr lang="cs-CZ" b="1" dirty="0"/>
              <a:t>Doplňkové</a:t>
            </a:r>
            <a:r>
              <a:rPr lang="cs-CZ" dirty="0"/>
              <a:t> – parkoviště, odstavná stání, oplocení, výsadba zeleně.  </a:t>
            </a:r>
          </a:p>
          <a:p>
            <a:pPr marL="457200" indent="-457200" algn="just">
              <a:buAutoNum type="arabicParenR"/>
            </a:pPr>
            <a:endParaRPr lang="cs-CZ" dirty="0"/>
          </a:p>
          <a:p>
            <a:pPr marL="0" indent="0" algn="just">
              <a:buNone/>
            </a:pPr>
            <a:r>
              <a:rPr lang="cs-CZ" dirty="0"/>
              <a:t>Schválená provozovna v souladu s platnou legislativou za účelem podnikání, které je součástí žádosti o dotaci:</a:t>
            </a:r>
          </a:p>
          <a:p>
            <a:pPr algn="just"/>
            <a:r>
              <a:rPr lang="cs-CZ" dirty="0"/>
              <a:t>žadatel má a prokáže kolaudačním souhlasem platným před podáním </a:t>
            </a:r>
            <a:r>
              <a:rPr lang="cs-CZ" dirty="0" err="1"/>
              <a:t>žod</a:t>
            </a:r>
            <a:endParaRPr lang="cs-CZ" dirty="0"/>
          </a:p>
          <a:p>
            <a:pPr algn="just"/>
            <a:r>
              <a:rPr lang="cs-CZ" dirty="0"/>
              <a:t>Žadatel nemá a provozovnu stavebně upravuje – přílohou žádosti je stavební povolení nebo jiné řízení, které  zlegalizuje užívání stavby po ukončení projektu  k danému účelu (zemědělská provozovna  x prodejna potravin) </a:t>
            </a:r>
          </a:p>
          <a:p>
            <a:pPr algn="just"/>
            <a:r>
              <a:rPr lang="cs-CZ" dirty="0"/>
              <a:t>Žadatel nemá a pořizuje pouze technologii či stacionární stroj – rekolaudace za účelem provozování činnosti dle CZNACE uvedené v žádosti o proplacení. </a:t>
            </a:r>
          </a:p>
          <a:p>
            <a:pPr marL="0" indent="0" algn="just">
              <a:buNone/>
            </a:pPr>
            <a:endParaRPr lang="cs-CZ" dirty="0"/>
          </a:p>
        </p:txBody>
      </p:sp>
    </p:spTree>
    <p:extLst>
      <p:ext uri="{BB962C8B-B14F-4D97-AF65-F5344CB8AC3E}">
        <p14:creationId xmlns:p14="http://schemas.microsoft.com/office/powerpoint/2010/main" val="270391534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200" dirty="0"/>
              <a:t>Vybrané ekonomické činnosti dle CZ NACE</a:t>
            </a:r>
          </a:p>
        </p:txBody>
      </p:sp>
      <p:sp>
        <p:nvSpPr>
          <p:cNvPr id="3" name="Zástupný symbol pro obsah 2"/>
          <p:cNvSpPr>
            <a:spLocks noGrp="1"/>
          </p:cNvSpPr>
          <p:nvPr>
            <p:ph idx="1"/>
          </p:nvPr>
        </p:nvSpPr>
        <p:spPr>
          <a:xfrm>
            <a:off x="677334" y="1200646"/>
            <a:ext cx="10549908" cy="5200153"/>
          </a:xfrm>
        </p:spPr>
        <p:txBody>
          <a:bodyPr>
            <a:normAutofit fontScale="92500" lnSpcReduction="20000"/>
          </a:bodyPr>
          <a:lstStyle/>
          <a:p>
            <a:pPr>
              <a:buFont typeface="Wingdings" panose="05000000000000000000" pitchFamily="2" charset="2"/>
              <a:buChar char="q"/>
            </a:pPr>
            <a:r>
              <a:rPr lang="cs-CZ" sz="2400" b="1" dirty="0"/>
              <a:t>SEKCE C - ZPRACOVATELSKÝ PRŮMYSL </a:t>
            </a:r>
          </a:p>
          <a:p>
            <a:pPr marL="901700" lvl="4" indent="-269875" algn="just">
              <a:buFont typeface="Wingdings" panose="05000000000000000000" pitchFamily="2" charset="2"/>
              <a:buChar char="q"/>
            </a:pPr>
            <a:r>
              <a:rPr lang="cs-CZ" sz="2000" dirty="0"/>
              <a:t>s výjimkou činností v odvětví oceli, v uhelném průmyslu, v odvětví stavby lodí, v odvětví výroby syntetických vláken, a dále s výjimkou tříd 12.00 Výroba tabákových výrobků a 25.40 Výroba zbraní a střeliva </a:t>
            </a:r>
            <a:endParaRPr lang="cs-CZ" sz="2000" b="1" dirty="0"/>
          </a:p>
          <a:p>
            <a:pPr>
              <a:buFont typeface="Wingdings" panose="05000000000000000000" pitchFamily="2" charset="2"/>
              <a:buChar char="q"/>
            </a:pPr>
            <a:r>
              <a:rPr lang="cs-CZ" sz="2400" b="1" dirty="0"/>
              <a:t>SEKCE F – STAVEBNICTVÍ </a:t>
            </a:r>
          </a:p>
          <a:p>
            <a:pPr marL="901700" lvl="4" indent="-269875">
              <a:buFont typeface="Wingdings" panose="05000000000000000000" pitchFamily="2" charset="2"/>
              <a:buChar char="q"/>
            </a:pPr>
            <a:r>
              <a:rPr lang="cs-CZ" sz="2000" dirty="0"/>
              <a:t>s výjimkou skupiny 41.1 Developerská činnost </a:t>
            </a:r>
            <a:endParaRPr lang="cs-CZ" sz="2000" b="1" dirty="0"/>
          </a:p>
          <a:p>
            <a:pPr>
              <a:buFont typeface="Wingdings" panose="05000000000000000000" pitchFamily="2" charset="2"/>
              <a:buChar char="q"/>
            </a:pPr>
            <a:r>
              <a:rPr lang="cs-CZ" sz="2400" b="1" dirty="0"/>
              <a:t>SEKCE G - VELKOOBCHOD A MALOOBCHOD; OPRAVY A ÚDRŽBA MOTOROVÝCH VOZIDEL</a:t>
            </a:r>
          </a:p>
          <a:p>
            <a:pPr marL="901700" lvl="4" indent="-261938">
              <a:buFont typeface="Wingdings" panose="05000000000000000000" pitchFamily="2" charset="2"/>
              <a:buChar char="q"/>
            </a:pPr>
            <a:r>
              <a:rPr lang="cs-CZ" sz="2000" dirty="0"/>
              <a:t>s výjimkou oddílu 46 a skupiny 47.3 Maloobchod s pohonnými hmotami ve specializovaných prodejnách </a:t>
            </a:r>
            <a:endParaRPr lang="cs-CZ" sz="2000" b="1" dirty="0"/>
          </a:p>
          <a:p>
            <a:pPr>
              <a:buFont typeface="Wingdings" panose="05000000000000000000" pitchFamily="2" charset="2"/>
              <a:buChar char="q"/>
            </a:pPr>
            <a:r>
              <a:rPr lang="cs-CZ" sz="2400" b="1" dirty="0"/>
              <a:t>SEKCE I - UBYTOVÁNÍ, STRAVOVÁNÍ A POHOSTINSTVÍ</a:t>
            </a:r>
          </a:p>
          <a:p>
            <a:pPr>
              <a:buFont typeface="Wingdings" panose="05000000000000000000" pitchFamily="2" charset="2"/>
              <a:buChar char="q"/>
            </a:pPr>
            <a:r>
              <a:rPr lang="cs-CZ" sz="2400" b="1" dirty="0" smtClean="0"/>
              <a:t>SEKCE J - INFORMAČNÍ A KOMUNIKAČNÍ ČINNOSTI </a:t>
            </a:r>
            <a:endParaRPr lang="cs-CZ" sz="2400" dirty="0" smtClean="0"/>
          </a:p>
          <a:p>
            <a:pPr marL="901700" lvl="4" indent="-261938">
              <a:buFont typeface="Wingdings" panose="05000000000000000000" pitchFamily="2" charset="2"/>
              <a:buChar char="q"/>
            </a:pPr>
            <a:r>
              <a:rPr lang="pt-BR" sz="2000" dirty="0" smtClean="0"/>
              <a:t>s výjimkou oddílů 60 </a:t>
            </a:r>
            <a:r>
              <a:rPr lang="cs-CZ" sz="2000" dirty="0" smtClean="0"/>
              <a:t>Tvorba programů a vysílání </a:t>
            </a:r>
            <a:r>
              <a:rPr lang="pt-BR" sz="2000" dirty="0" smtClean="0"/>
              <a:t>a 61</a:t>
            </a:r>
            <a:r>
              <a:rPr lang="cs-CZ" sz="2000" dirty="0" smtClean="0"/>
              <a:t> Telekomunikační činnosti</a:t>
            </a:r>
            <a:r>
              <a:rPr lang="pt-BR" sz="2000" dirty="0" smtClean="0"/>
              <a:t> </a:t>
            </a:r>
            <a:endParaRPr lang="cs-CZ" sz="2000" b="1" dirty="0" smtClean="0"/>
          </a:p>
          <a:p>
            <a:pPr>
              <a:buFont typeface="Wingdings" panose="05000000000000000000" pitchFamily="2" charset="2"/>
              <a:buChar char="q"/>
            </a:pPr>
            <a:r>
              <a:rPr lang="cs-CZ" sz="2400" b="1" dirty="0" smtClean="0"/>
              <a:t>SEKCE M - PROFESNÍ, VĚDECKÉ A TECHNICKÉ ČINNOSTI </a:t>
            </a:r>
            <a:endParaRPr lang="cs-CZ" sz="2400" dirty="0" smtClean="0"/>
          </a:p>
          <a:p>
            <a:pPr marL="901700" lvl="4" indent="-261938">
              <a:buFont typeface="Wingdings" panose="05000000000000000000" pitchFamily="2" charset="2"/>
              <a:buChar char="q"/>
            </a:pPr>
            <a:r>
              <a:rPr lang="cs-CZ" sz="2000" dirty="0" smtClean="0"/>
              <a:t>s výjimkou oddílu 70 Činnosti vedení podniků; poradenství v oblasti řízení</a:t>
            </a:r>
            <a:endParaRPr lang="cs-CZ" sz="2000" b="1" dirty="0" smtClean="0"/>
          </a:p>
          <a:p>
            <a:endParaRPr lang="cs-CZ" dirty="0"/>
          </a:p>
        </p:txBody>
      </p:sp>
    </p:spTree>
    <p:extLst>
      <p:ext uri="{BB962C8B-B14F-4D97-AF65-F5344CB8AC3E}">
        <p14:creationId xmlns:p14="http://schemas.microsoft.com/office/powerpoint/2010/main" val="74472149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200" dirty="0"/>
              <a:t>Vybrané ekonomické činnosti dle CZ NACE</a:t>
            </a:r>
          </a:p>
        </p:txBody>
      </p:sp>
      <p:sp>
        <p:nvSpPr>
          <p:cNvPr id="3" name="Zástupný symbol pro obsah 2"/>
          <p:cNvSpPr>
            <a:spLocks noGrp="1"/>
          </p:cNvSpPr>
          <p:nvPr>
            <p:ph idx="1"/>
          </p:nvPr>
        </p:nvSpPr>
        <p:spPr>
          <a:xfrm>
            <a:off x="677333" y="1160891"/>
            <a:ext cx="10700983" cy="5414838"/>
          </a:xfrm>
        </p:spPr>
        <p:txBody>
          <a:bodyPr>
            <a:normAutofit fontScale="92500"/>
          </a:bodyPr>
          <a:lstStyle/>
          <a:p>
            <a:pPr>
              <a:buFont typeface="Wingdings" panose="05000000000000000000" pitchFamily="2" charset="2"/>
              <a:buChar char="q"/>
            </a:pPr>
            <a:r>
              <a:rPr lang="pt-BR" sz="2400" b="1" dirty="0"/>
              <a:t>SEKCE N - ADMINISTRATIVNÍ A PODPŮRNÉ ČINNOSTI</a:t>
            </a:r>
            <a:r>
              <a:rPr lang="cs-CZ" sz="2400" b="1" dirty="0"/>
              <a:t> (jen vyjmenované)</a:t>
            </a:r>
          </a:p>
          <a:p>
            <a:pPr marL="901700" lvl="4" indent="-261938">
              <a:buFont typeface="Wingdings" panose="05000000000000000000" pitchFamily="2" charset="2"/>
              <a:buChar char="q"/>
            </a:pPr>
            <a:r>
              <a:rPr lang="cs-CZ" sz="2200" dirty="0"/>
              <a:t>N 79 Činnosti cestovních kanceláří a agentur a ostatní rezervační služby </a:t>
            </a:r>
          </a:p>
          <a:p>
            <a:pPr marL="901700" lvl="4" indent="-261938">
              <a:buFont typeface="Wingdings" panose="05000000000000000000" pitchFamily="2" charset="2"/>
              <a:buChar char="q"/>
            </a:pPr>
            <a:r>
              <a:rPr lang="cs-CZ" sz="2200" dirty="0"/>
              <a:t>N 81 Činnosti související se stavbami a úpravou krajiny (s výjimkou skupiny 81.1) </a:t>
            </a:r>
          </a:p>
          <a:p>
            <a:pPr marL="901700" lvl="4" indent="-261938">
              <a:buFont typeface="Wingdings" panose="05000000000000000000" pitchFamily="2" charset="2"/>
              <a:buChar char="q"/>
            </a:pPr>
            <a:r>
              <a:rPr lang="cs-CZ" sz="2200" dirty="0"/>
              <a:t>N 82.1 Administrativní a kancelářské činnosti </a:t>
            </a:r>
          </a:p>
          <a:p>
            <a:pPr marL="901700" lvl="4" indent="-261938">
              <a:buFont typeface="Wingdings" panose="05000000000000000000" pitchFamily="2" charset="2"/>
              <a:buChar char="q"/>
            </a:pPr>
            <a:r>
              <a:rPr lang="cs-CZ" sz="2200" dirty="0"/>
              <a:t>N 82.3 Pořádání konferencí a hospodářských výstav</a:t>
            </a:r>
          </a:p>
          <a:p>
            <a:pPr marL="901700" lvl="4" indent="-261938">
              <a:buFont typeface="Wingdings" panose="05000000000000000000" pitchFamily="2" charset="2"/>
              <a:buChar char="q"/>
            </a:pPr>
            <a:r>
              <a:rPr lang="cs-CZ" sz="2200" dirty="0"/>
              <a:t>N 82.92 Balicí činnosti</a:t>
            </a:r>
            <a:endParaRPr lang="cs-CZ" sz="2200" b="1" dirty="0"/>
          </a:p>
          <a:p>
            <a:pPr>
              <a:buFont typeface="Wingdings" panose="05000000000000000000" pitchFamily="2" charset="2"/>
              <a:buChar char="q"/>
            </a:pPr>
            <a:r>
              <a:rPr lang="cs-CZ" sz="2600" b="1" dirty="0"/>
              <a:t>SEKCE P – VZDĚLÁVÁNÍ (jen vyjmenované)</a:t>
            </a:r>
          </a:p>
          <a:p>
            <a:pPr marL="901700" lvl="4" indent="-261938">
              <a:buFont typeface="Wingdings" panose="05000000000000000000" pitchFamily="2" charset="2"/>
              <a:buChar char="q"/>
            </a:pPr>
            <a:r>
              <a:rPr lang="cs-CZ" sz="2600" dirty="0"/>
              <a:t>P 85.59 Ostatní vzdělávání jinde nezařazené </a:t>
            </a:r>
          </a:p>
          <a:p>
            <a:pPr marL="1038860" lvl="5" indent="-261938">
              <a:buFont typeface="Wingdings" panose="05000000000000000000" pitchFamily="2" charset="2"/>
              <a:buChar char="q"/>
            </a:pPr>
            <a:r>
              <a:rPr lang="cs-CZ" sz="2000" dirty="0"/>
              <a:t>Vzdělávání v jazykových školách</a:t>
            </a:r>
          </a:p>
          <a:p>
            <a:pPr marL="1038860" lvl="5" indent="-261938">
              <a:buFont typeface="Wingdings" panose="05000000000000000000" pitchFamily="2" charset="2"/>
              <a:buChar char="q"/>
            </a:pPr>
            <a:r>
              <a:rPr lang="cs-CZ" sz="2000" dirty="0"/>
              <a:t>Environmentální vzdělávání</a:t>
            </a:r>
          </a:p>
          <a:p>
            <a:pPr marL="1038860" lvl="5" indent="-261938">
              <a:buFont typeface="Wingdings" panose="05000000000000000000" pitchFamily="2" charset="2"/>
              <a:buChar char="q"/>
            </a:pPr>
            <a:r>
              <a:rPr lang="cs-CZ" sz="2000" dirty="0"/>
              <a:t>Inovační vzdělávání</a:t>
            </a:r>
          </a:p>
          <a:p>
            <a:pPr marL="1038860" lvl="5" indent="-261938">
              <a:buFont typeface="Wingdings" panose="05000000000000000000" pitchFamily="2" charset="2"/>
              <a:buChar char="q"/>
            </a:pPr>
            <a:r>
              <a:rPr lang="cs-CZ" sz="2000" dirty="0"/>
              <a:t>Jiné vzdělávání jinde </a:t>
            </a:r>
            <a:r>
              <a:rPr lang="cs-CZ" sz="2000" dirty="0" smtClean="0"/>
              <a:t>nezařazené</a:t>
            </a:r>
            <a:endParaRPr lang="cs-CZ" sz="2000" b="1" dirty="0"/>
          </a:p>
        </p:txBody>
      </p:sp>
    </p:spTree>
    <p:extLst>
      <p:ext uri="{BB962C8B-B14F-4D97-AF65-F5344CB8AC3E}">
        <p14:creationId xmlns:p14="http://schemas.microsoft.com/office/powerpoint/2010/main" val="90464833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200" dirty="0"/>
              <a:t>Vybrané ekonomické činnosti dle CZ NACE</a:t>
            </a:r>
          </a:p>
        </p:txBody>
      </p:sp>
      <p:sp>
        <p:nvSpPr>
          <p:cNvPr id="3" name="Zástupný symbol pro obsah 2"/>
          <p:cNvSpPr>
            <a:spLocks noGrp="1"/>
          </p:cNvSpPr>
          <p:nvPr>
            <p:ph idx="1"/>
          </p:nvPr>
        </p:nvSpPr>
        <p:spPr>
          <a:xfrm>
            <a:off x="677334" y="1351723"/>
            <a:ext cx="8596668" cy="4689640"/>
          </a:xfrm>
        </p:spPr>
        <p:txBody>
          <a:bodyPr>
            <a:normAutofit/>
          </a:bodyPr>
          <a:lstStyle/>
          <a:p>
            <a:pPr>
              <a:buFont typeface="Wingdings" panose="05000000000000000000" pitchFamily="2" charset="2"/>
              <a:buChar char="q"/>
            </a:pPr>
            <a:r>
              <a:rPr lang="cs-CZ" sz="2000" b="1" dirty="0"/>
              <a:t>SEKCE R - KULTURNÍ, ZÁBAVNÍ A REKREAČNÍ ČINNOSTI (jen vyjmenované)</a:t>
            </a:r>
          </a:p>
          <a:p>
            <a:pPr marL="901700" lvl="4" indent="-261938">
              <a:buFont typeface="Wingdings" panose="05000000000000000000" pitchFamily="2" charset="2"/>
              <a:buChar char="q"/>
            </a:pPr>
            <a:r>
              <a:rPr lang="cs-CZ" sz="2000" dirty="0"/>
              <a:t>R 93 Sportovní, zábavní a rekreační činnosti </a:t>
            </a:r>
            <a:endParaRPr lang="cs-CZ" sz="2000" b="1" dirty="0"/>
          </a:p>
          <a:p>
            <a:pPr>
              <a:buFont typeface="Wingdings" panose="05000000000000000000" pitchFamily="2" charset="2"/>
              <a:buChar char="q"/>
            </a:pPr>
            <a:r>
              <a:rPr lang="cs-CZ" sz="2000" b="1" dirty="0"/>
              <a:t>SEKCE S - OSTATNÍ ČINNOSTI (jen vyjmenované)</a:t>
            </a:r>
          </a:p>
          <a:p>
            <a:pPr marL="901700" lvl="4" indent="-261938">
              <a:buFont typeface="Wingdings" panose="05000000000000000000" pitchFamily="2" charset="2"/>
              <a:buChar char="q"/>
            </a:pPr>
            <a:r>
              <a:rPr lang="cs-CZ" sz="2000" dirty="0"/>
              <a:t>S 95 Opravy počítačů a výrobků pro osobní potřebu a převážně pro domácnost</a:t>
            </a:r>
          </a:p>
          <a:p>
            <a:pPr marL="901700" lvl="4" indent="-261938">
              <a:buFont typeface="Wingdings" panose="05000000000000000000" pitchFamily="2" charset="2"/>
              <a:buChar char="q"/>
            </a:pPr>
            <a:r>
              <a:rPr lang="cs-CZ" sz="2000" dirty="0"/>
              <a:t>S 96 Poskytování ostatních osobních služeb </a:t>
            </a:r>
          </a:p>
        </p:txBody>
      </p:sp>
    </p:spTree>
    <p:extLst>
      <p:ext uri="{BB962C8B-B14F-4D97-AF65-F5344CB8AC3E}">
        <p14:creationId xmlns:p14="http://schemas.microsoft.com/office/powerpoint/2010/main" val="393973734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200" b="1" dirty="0"/>
              <a:t>Způsobilé výdaje </a:t>
            </a:r>
            <a:endParaRPr lang="cs-CZ" sz="3200" dirty="0"/>
          </a:p>
        </p:txBody>
      </p:sp>
      <p:sp>
        <p:nvSpPr>
          <p:cNvPr id="3" name="Zástupný symbol pro obsah 2"/>
          <p:cNvSpPr>
            <a:spLocks noGrp="1"/>
          </p:cNvSpPr>
          <p:nvPr>
            <p:ph idx="1"/>
          </p:nvPr>
        </p:nvSpPr>
        <p:spPr>
          <a:xfrm>
            <a:off x="677334" y="1264257"/>
            <a:ext cx="8596668" cy="4777105"/>
          </a:xfrm>
        </p:spPr>
        <p:txBody>
          <a:bodyPr/>
          <a:lstStyle/>
          <a:p>
            <a:pPr marL="0" indent="0">
              <a:buNone/>
            </a:pPr>
            <a:r>
              <a:rPr lang="cs-CZ" dirty="0" smtClean="0"/>
              <a:t>Pouze </a:t>
            </a:r>
            <a:r>
              <a:rPr lang="cs-CZ" dirty="0"/>
              <a:t>na </a:t>
            </a:r>
            <a:r>
              <a:rPr lang="cs-CZ" b="1" dirty="0"/>
              <a:t>investiční </a:t>
            </a:r>
            <a:r>
              <a:rPr lang="cs-CZ" dirty="0"/>
              <a:t>výdaje, jak jsou definovány v kapitole 1 obecných </a:t>
            </a:r>
            <a:r>
              <a:rPr lang="cs-CZ" dirty="0" smtClean="0"/>
              <a:t>podmínek Pravidel.</a:t>
            </a:r>
            <a:endParaRPr lang="cs-CZ" dirty="0"/>
          </a:p>
          <a:p>
            <a:r>
              <a:rPr lang="cs-CZ" dirty="0"/>
              <a:t>stavební obnova </a:t>
            </a:r>
            <a:r>
              <a:rPr lang="cs-CZ" dirty="0" smtClean="0"/>
              <a:t>- (</a:t>
            </a:r>
            <a:r>
              <a:rPr lang="cs-CZ" dirty="0"/>
              <a:t>přestavba, modernizace, statické zabezpečení) či nová výstavba provozovny, kanceláře (včetně nezbytného zázemí pro zaměstnance) či malokapacitního ubytovacího zařízení (včetně stravování a dalších budov a ploch v rámci turistické infrastruktury, sportoviště a příslušné zázemí) </a:t>
            </a:r>
          </a:p>
          <a:p>
            <a:r>
              <a:rPr lang="cs-CZ" dirty="0"/>
              <a:t>pořízení strojů, technologií a dalšího vybavení sloužícího pro nezemědělskou činnost (nákup zařízení, užitkových vozů kategorie N1, vybavení, hardware, software) </a:t>
            </a:r>
            <a:r>
              <a:rPr lang="cs-CZ" dirty="0" smtClean="0"/>
              <a:t>v </a:t>
            </a:r>
            <a:r>
              <a:rPr lang="cs-CZ" dirty="0"/>
              <a:t>souvislosti s projektem </a:t>
            </a:r>
            <a:r>
              <a:rPr lang="cs-CZ" dirty="0" smtClean="0"/>
              <a:t>(</a:t>
            </a:r>
            <a:r>
              <a:rPr lang="cs-CZ" dirty="0"/>
              <a:t>včetně montáže a zkoušky před uvedením pořizovaného majetku do stavu způsobilého k užívání) </a:t>
            </a:r>
            <a:endParaRPr lang="cs-CZ" dirty="0" smtClean="0"/>
          </a:p>
          <a:p>
            <a:r>
              <a:rPr lang="cs-CZ" dirty="0"/>
              <a:t>d</a:t>
            </a:r>
            <a:r>
              <a:rPr lang="cs-CZ" dirty="0" smtClean="0"/>
              <a:t>oplňující – úprava povrchů, parkovací stání, oplocení zeleň</a:t>
            </a:r>
          </a:p>
          <a:p>
            <a:r>
              <a:rPr lang="cs-CZ" dirty="0"/>
              <a:t>nákup nemovitosti </a:t>
            </a:r>
          </a:p>
          <a:p>
            <a:pPr marL="0" indent="0">
              <a:buNone/>
            </a:pPr>
            <a:endParaRPr lang="cs-CZ" dirty="0"/>
          </a:p>
          <a:p>
            <a:endParaRPr lang="cs-CZ" dirty="0"/>
          </a:p>
          <a:p>
            <a:endParaRPr lang="cs-CZ" dirty="0"/>
          </a:p>
          <a:p>
            <a:endParaRPr lang="cs-CZ" dirty="0"/>
          </a:p>
        </p:txBody>
      </p:sp>
    </p:spTree>
    <p:extLst>
      <p:ext uri="{BB962C8B-B14F-4D97-AF65-F5344CB8AC3E}">
        <p14:creationId xmlns:p14="http://schemas.microsoft.com/office/powerpoint/2010/main" val="38111366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200" b="1" dirty="0"/>
              <a:t>Kritéria přijatelnosti </a:t>
            </a:r>
            <a:endParaRPr lang="cs-CZ" sz="3200" dirty="0"/>
          </a:p>
        </p:txBody>
      </p:sp>
      <p:sp>
        <p:nvSpPr>
          <p:cNvPr id="3" name="Zástupný symbol pro obsah 2"/>
          <p:cNvSpPr>
            <a:spLocks noGrp="1"/>
          </p:cNvSpPr>
          <p:nvPr>
            <p:ph idx="1"/>
          </p:nvPr>
        </p:nvSpPr>
        <p:spPr>
          <a:xfrm>
            <a:off x="677334" y="1270000"/>
            <a:ext cx="8596668" cy="4848666"/>
          </a:xfrm>
        </p:spPr>
        <p:txBody>
          <a:bodyPr>
            <a:normAutofit/>
          </a:bodyPr>
          <a:lstStyle/>
          <a:p>
            <a:pPr marL="363538" indent="-363538" algn="just">
              <a:lnSpc>
                <a:spcPct val="120000"/>
              </a:lnSpc>
              <a:buFont typeface="Wingdings" panose="05000000000000000000" pitchFamily="2" charset="2"/>
              <a:buChar char="q"/>
            </a:pPr>
            <a:r>
              <a:rPr lang="cs-CZ" sz="2000" dirty="0"/>
              <a:t>Činnosti R 93 (Sportovní, zábavní a rekreační činnosti) a I 56 (Stravování a pohostinství) mohou být realizovány pouze ve vazbě na venkovskou turistiku nebo ubytovací kapacitu</a:t>
            </a:r>
          </a:p>
          <a:p>
            <a:pPr marL="537274" lvl="1" indent="-363538" algn="just">
              <a:lnSpc>
                <a:spcPct val="120000"/>
              </a:lnSpc>
              <a:buFont typeface="Wingdings" panose="05000000000000000000" pitchFamily="2" charset="2"/>
              <a:buChar char="q"/>
            </a:pPr>
            <a:r>
              <a:rPr lang="cs-CZ" sz="2000" dirty="0"/>
              <a:t>Žadatel doloží, že v okruhu 10 km od místa realizace se nachází objekt venkovské turistiky s návštěvností min. 2000 osob/rok. Objekt venkovské turistiky se musí nacházet na území obce do 25 tis. obyvatel. </a:t>
            </a:r>
          </a:p>
          <a:p>
            <a:pPr marL="537274" lvl="1" indent="-363538" algn="just">
              <a:lnSpc>
                <a:spcPct val="120000"/>
              </a:lnSpc>
              <a:buFont typeface="Wingdings" panose="05000000000000000000" pitchFamily="2" charset="2"/>
              <a:buChar char="q"/>
            </a:pPr>
            <a:r>
              <a:rPr lang="cs-CZ" sz="2000" dirty="0"/>
              <a:t>Ubytovací kapacita musí být ve vlastnictví žadatele, případně ubytovací kapacita je součástí projektu, případně žadatel má uzavřenou smlouvu o spolupráci s provozovatelem ubytovací kapacity (např. o zajištění stravování pro hosty).  </a:t>
            </a:r>
          </a:p>
        </p:txBody>
      </p:sp>
    </p:spTree>
    <p:extLst>
      <p:ext uri="{BB962C8B-B14F-4D97-AF65-F5344CB8AC3E}">
        <p14:creationId xmlns:p14="http://schemas.microsoft.com/office/powerpoint/2010/main" val="301801929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200" b="1" dirty="0"/>
              <a:t>Kritéria přijatelnosti </a:t>
            </a:r>
            <a:r>
              <a:rPr lang="cs-CZ" dirty="0"/>
              <a:t/>
            </a:r>
            <a:br>
              <a:rPr lang="cs-CZ" dirty="0"/>
            </a:br>
            <a:endParaRPr lang="cs-CZ" dirty="0"/>
          </a:p>
        </p:txBody>
      </p:sp>
      <p:sp>
        <p:nvSpPr>
          <p:cNvPr id="3" name="Zástupný symbol pro obsah 2"/>
          <p:cNvSpPr>
            <a:spLocks noGrp="1"/>
          </p:cNvSpPr>
          <p:nvPr>
            <p:ph idx="1"/>
          </p:nvPr>
        </p:nvSpPr>
        <p:spPr>
          <a:xfrm>
            <a:off x="677334" y="1208599"/>
            <a:ext cx="10406784" cy="4832764"/>
          </a:xfrm>
        </p:spPr>
        <p:txBody>
          <a:bodyPr>
            <a:normAutofit/>
          </a:bodyPr>
          <a:lstStyle/>
          <a:p>
            <a:pPr marL="363538" indent="-363538" algn="just">
              <a:lnSpc>
                <a:spcPct val="120000"/>
              </a:lnSpc>
              <a:buFont typeface="Wingdings" panose="05000000000000000000" pitchFamily="2" charset="2"/>
              <a:buChar char="q"/>
            </a:pPr>
            <a:r>
              <a:rPr lang="cs-CZ" dirty="0"/>
              <a:t>V případě </a:t>
            </a:r>
            <a:r>
              <a:rPr lang="cs-CZ" b="1" dirty="0"/>
              <a:t>uvádění produktů na trh</a:t>
            </a:r>
            <a:r>
              <a:rPr lang="cs-CZ" dirty="0"/>
              <a:t>, jsou na trh uváděny produkty, které nejsou uvedeny v příloze I Smlouvy o fungování EU, případně v kombinaci s produkty uvedenými v příloze I Smlouvy o fungování EU (převažovat musí produkty neuvedené v příloze I Smlouvy o fungování EU). Bude tedy možné podpořit maloobchod se smíšeným zbožím, ve kterém jsou prodávány jak produkty uvedené v příloze I Smlouvy o fungování EU, tak produkty zde neuvedené. </a:t>
            </a:r>
          </a:p>
          <a:p>
            <a:pPr marL="537274" lvl="1" indent="-363538" algn="just">
              <a:lnSpc>
                <a:spcPct val="120000"/>
              </a:lnSpc>
              <a:buFont typeface="Wingdings" panose="05000000000000000000" pitchFamily="2" charset="2"/>
              <a:buChar char="q"/>
            </a:pPr>
            <a:r>
              <a:rPr lang="cs-CZ" dirty="0"/>
              <a:t>Žadatel/příjemce dotace je povinen vést analytickou účetní evidenci (pokud je účetní jednotkou)/podrobnou evidenci (pokud není účetní jednotkou) zvlášť pro </a:t>
            </a:r>
            <a:r>
              <a:rPr lang="cs-CZ" dirty="0" err="1"/>
              <a:t>annexové</a:t>
            </a:r>
            <a:r>
              <a:rPr lang="cs-CZ" dirty="0"/>
              <a:t> a </a:t>
            </a:r>
            <a:r>
              <a:rPr lang="cs-CZ" dirty="0" err="1"/>
              <a:t>neannexové</a:t>
            </a:r>
            <a:r>
              <a:rPr lang="cs-CZ" dirty="0"/>
              <a:t> produkty v příslušné provozovně. </a:t>
            </a:r>
          </a:p>
          <a:p>
            <a:pPr marL="363538" indent="-363538" algn="just">
              <a:lnSpc>
                <a:spcPct val="120000"/>
              </a:lnSpc>
              <a:buFont typeface="Wingdings" panose="05000000000000000000" pitchFamily="2" charset="2"/>
              <a:buChar char="q"/>
            </a:pPr>
            <a:r>
              <a:rPr lang="cs-CZ" dirty="0"/>
              <a:t>V případě </a:t>
            </a:r>
            <a:r>
              <a:rPr lang="cs-CZ" b="1" dirty="0"/>
              <a:t>zpracování produktů</a:t>
            </a:r>
            <a:r>
              <a:rPr lang="cs-CZ" dirty="0"/>
              <a:t>, jsou výstupem procesu produkty, které nejsou uvedeny v příloze I Smlouvy o fungování EU.</a:t>
            </a:r>
          </a:p>
          <a:p>
            <a:pPr marL="363538" indent="-363538" algn="just">
              <a:lnSpc>
                <a:spcPct val="120000"/>
              </a:lnSpc>
              <a:buFont typeface="Wingdings" panose="05000000000000000000" pitchFamily="2" charset="2"/>
              <a:buChar char="q"/>
            </a:pPr>
            <a:r>
              <a:rPr lang="cs-CZ" dirty="0"/>
              <a:t>V případě výstavby a modernizace zařízení na výrobu </a:t>
            </a:r>
            <a:r>
              <a:rPr lang="cs-CZ" b="1" dirty="0"/>
              <a:t>tvarovaných biopaliv </a:t>
            </a:r>
            <a:r>
              <a:rPr lang="cs-CZ" dirty="0"/>
              <a:t>musí většina vyrobeného paliva žadatelem (více než 50 %) sloužit k prodeji nebo být využita pro nezemědělskou činnost.</a:t>
            </a:r>
          </a:p>
          <a:p>
            <a:endParaRPr lang="cs-CZ" dirty="0"/>
          </a:p>
        </p:txBody>
      </p:sp>
    </p:spTree>
    <p:extLst>
      <p:ext uri="{BB962C8B-B14F-4D97-AF65-F5344CB8AC3E}">
        <p14:creationId xmlns:p14="http://schemas.microsoft.com/office/powerpoint/2010/main" val="117066173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200" b="1" dirty="0"/>
              <a:t>Další podmínky </a:t>
            </a:r>
            <a:endParaRPr lang="cs-CZ" sz="3200" dirty="0"/>
          </a:p>
        </p:txBody>
      </p:sp>
      <p:sp>
        <p:nvSpPr>
          <p:cNvPr id="3" name="Zástupný symbol pro obsah 2"/>
          <p:cNvSpPr>
            <a:spLocks noGrp="1"/>
          </p:cNvSpPr>
          <p:nvPr>
            <p:ph idx="1"/>
          </p:nvPr>
        </p:nvSpPr>
        <p:spPr>
          <a:xfrm>
            <a:off x="677333" y="1192696"/>
            <a:ext cx="9516239" cy="5112687"/>
          </a:xfrm>
        </p:spPr>
        <p:txBody>
          <a:bodyPr/>
          <a:lstStyle/>
          <a:p>
            <a:pPr marL="268288" indent="-268288" algn="just">
              <a:lnSpc>
                <a:spcPct val="120000"/>
              </a:lnSpc>
              <a:buFont typeface="Wingdings" panose="05000000000000000000" pitchFamily="2" charset="2"/>
              <a:buChar char="q"/>
            </a:pPr>
            <a:r>
              <a:rPr lang="cs-CZ" sz="2000" dirty="0"/>
              <a:t>O dotaci nemůže žádat žadatel, který v posledních dvou letech před podáním Žádosti o dotaci na MAS ukončil stejnou nebo podobnou činnost v Evropském hospodářském prostoru nebo v době podání Žádosti o dotaci na MAS zahájil konkrétní plány, že takovou činnost v dotyčné oblasti ukončí během dvou let od realizace projektu, který je předmětem dotace</a:t>
            </a:r>
          </a:p>
          <a:p>
            <a:pPr marL="268288" indent="-268288" algn="just">
              <a:lnSpc>
                <a:spcPct val="120000"/>
              </a:lnSpc>
              <a:buFont typeface="Wingdings" panose="05000000000000000000" pitchFamily="2" charset="2"/>
              <a:buChar char="q"/>
            </a:pPr>
            <a:r>
              <a:rPr lang="cs-CZ" sz="2000" dirty="0"/>
              <a:t>Dotaci nelze poskytnout na nákup zemědělských a lesnických strojů a </a:t>
            </a:r>
            <a:r>
              <a:rPr lang="cs-CZ" sz="2000" dirty="0" err="1"/>
              <a:t>fotovoltaické</a:t>
            </a:r>
            <a:r>
              <a:rPr lang="cs-CZ" sz="2000" dirty="0"/>
              <a:t> panely sloužící pouze pro výrobu elektrické energie k dodávkám do veřejné sítě</a:t>
            </a:r>
          </a:p>
          <a:p>
            <a:pPr marL="268288" indent="-268288" algn="just">
              <a:lnSpc>
                <a:spcPct val="120000"/>
              </a:lnSpc>
              <a:buFont typeface="Wingdings" panose="05000000000000000000" pitchFamily="2" charset="2"/>
              <a:buChar char="q"/>
            </a:pPr>
            <a:r>
              <a:rPr lang="cs-CZ" sz="2000" dirty="0"/>
              <a:t>Žadatel/příjemce dotace </a:t>
            </a:r>
            <a:r>
              <a:rPr lang="cs-CZ" sz="2000" b="1" dirty="0"/>
              <a:t>musí dodržet kategorii podniku </a:t>
            </a:r>
            <a:r>
              <a:rPr lang="cs-CZ" sz="2000" dirty="0"/>
              <a:t>(malý, střední), kterou deklaroval při podání Žádosti o dotaci na MAS, i ke dni podpisu Dohody, případně může svoji kategorii zmenšit</a:t>
            </a:r>
          </a:p>
          <a:p>
            <a:endParaRPr lang="cs-CZ" dirty="0"/>
          </a:p>
        </p:txBody>
      </p:sp>
    </p:spTree>
    <p:extLst>
      <p:ext uri="{BB962C8B-B14F-4D97-AF65-F5344CB8AC3E}">
        <p14:creationId xmlns:p14="http://schemas.microsoft.com/office/powerpoint/2010/main" val="83992505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77334" y="609600"/>
            <a:ext cx="8596668" cy="678511"/>
          </a:xfrm>
        </p:spPr>
        <p:txBody>
          <a:bodyPr/>
          <a:lstStyle/>
          <a:p>
            <a:r>
              <a:rPr lang="cs-CZ" b="1" dirty="0"/>
              <a:t>Další podmínky </a:t>
            </a:r>
            <a:endParaRPr lang="cs-CZ" dirty="0"/>
          </a:p>
        </p:txBody>
      </p:sp>
      <p:sp>
        <p:nvSpPr>
          <p:cNvPr id="3" name="Zástupný symbol pro obsah 2"/>
          <p:cNvSpPr>
            <a:spLocks noGrp="1"/>
          </p:cNvSpPr>
          <p:nvPr>
            <p:ph idx="1"/>
          </p:nvPr>
        </p:nvSpPr>
        <p:spPr>
          <a:xfrm>
            <a:off x="677334" y="1288111"/>
            <a:ext cx="9245894" cy="5216056"/>
          </a:xfrm>
        </p:spPr>
        <p:txBody>
          <a:bodyPr>
            <a:normAutofit/>
          </a:bodyPr>
          <a:lstStyle/>
          <a:p>
            <a:pPr marL="268288" indent="-268288" algn="just">
              <a:lnSpc>
                <a:spcPct val="120000"/>
              </a:lnSpc>
              <a:buFont typeface="Wingdings" panose="05000000000000000000" pitchFamily="2" charset="2"/>
              <a:buChar char="q"/>
            </a:pPr>
            <a:r>
              <a:rPr lang="cs-CZ" sz="2000" dirty="0"/>
              <a:t>Je-li součástí projektu ubytovací zařízení, musí se jednat o zařízení v souladu s § 2 odst. c) vyhlášky č. 501/2006 Sb., a dále o zařízení s </a:t>
            </a:r>
            <a:r>
              <a:rPr lang="cs-CZ" sz="2000" b="1" dirty="0"/>
              <a:t>kapacitou nejméně 6 lůžek, maximálně však 40 lůžek</a:t>
            </a:r>
            <a:r>
              <a:rPr lang="cs-CZ" sz="2000" dirty="0"/>
              <a:t>. Kapacita 40 lůžek se vztahuje k ubytovacímu zařízení splňujícímu samostatný funkční celek</a:t>
            </a:r>
          </a:p>
          <a:p>
            <a:pPr marL="268288" indent="-268288" algn="just">
              <a:lnSpc>
                <a:spcPct val="120000"/>
              </a:lnSpc>
              <a:buFont typeface="Wingdings" panose="05000000000000000000" pitchFamily="2" charset="2"/>
              <a:buChar char="q"/>
            </a:pPr>
            <a:r>
              <a:rPr lang="cs-CZ" sz="2000" dirty="0"/>
              <a:t>V případě, že se na území obce, ve které je realizován projekt týkající se ubytování, vybírají místní poplatky z cestovního ruchu, se žadatel přihlásí k poplatkové povinnosti u příslušné obce, a to nejpozději k datu předložení Žádosti o platbu na MAS </a:t>
            </a:r>
          </a:p>
          <a:p>
            <a:pPr marL="268288" indent="-268288" algn="just">
              <a:lnSpc>
                <a:spcPct val="120000"/>
              </a:lnSpc>
              <a:buFont typeface="Wingdings" panose="05000000000000000000" pitchFamily="2" charset="2"/>
              <a:buChar char="q"/>
            </a:pPr>
            <a:r>
              <a:rPr lang="cs-CZ" sz="2000" dirty="0"/>
              <a:t>Přípustné způsoby uspořádání právních vztahů k nemovitostem, na kterých jsou realizovány stavební výdaje, jsou: vlastnictví, spoluvlastnictví s min. 50% spoluvlastnickým podílem, věcné břemeno. V případě pozemku pod stavbou je přípustný také nájem. </a:t>
            </a:r>
          </a:p>
        </p:txBody>
      </p:sp>
    </p:spTree>
    <p:extLst>
      <p:ext uri="{BB962C8B-B14F-4D97-AF65-F5344CB8AC3E}">
        <p14:creationId xmlns:p14="http://schemas.microsoft.com/office/powerpoint/2010/main" val="10155395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Termíny</a:t>
            </a:r>
            <a:endParaRPr lang="cs-CZ" dirty="0"/>
          </a:p>
        </p:txBody>
      </p:sp>
      <p:sp>
        <p:nvSpPr>
          <p:cNvPr id="3" name="Zástupný symbol pro obsah 2"/>
          <p:cNvSpPr>
            <a:spLocks noGrp="1"/>
          </p:cNvSpPr>
          <p:nvPr>
            <p:ph idx="1"/>
          </p:nvPr>
        </p:nvSpPr>
        <p:spPr/>
        <p:txBody>
          <a:bodyPr/>
          <a:lstStyle/>
          <a:p>
            <a:endParaRPr lang="cs-CZ" dirty="0"/>
          </a:p>
        </p:txBody>
      </p:sp>
      <p:graphicFrame>
        <p:nvGraphicFramePr>
          <p:cNvPr id="4" name="Tabulka 3"/>
          <p:cNvGraphicFramePr>
            <a:graphicFrameLocks noGrp="1"/>
          </p:cNvGraphicFramePr>
          <p:nvPr>
            <p:extLst>
              <p:ext uri="{D42A27DB-BD31-4B8C-83A1-F6EECF244321}">
                <p14:modId xmlns:p14="http://schemas.microsoft.com/office/powerpoint/2010/main" val="2862737175"/>
              </p:ext>
            </p:extLst>
          </p:nvPr>
        </p:nvGraphicFramePr>
        <p:xfrm>
          <a:off x="898497" y="1270000"/>
          <a:ext cx="8375505" cy="4987677"/>
        </p:xfrm>
        <a:graphic>
          <a:graphicData uri="http://schemas.openxmlformats.org/drawingml/2006/table">
            <a:tbl>
              <a:tblPr firstRow="1" firstCol="1" bandRow="1">
                <a:tableStyleId>{5C22544A-7EE6-4342-B048-85BDC9FD1C3A}</a:tableStyleId>
              </a:tblPr>
              <a:tblGrid>
                <a:gridCol w="3926191"/>
                <a:gridCol w="4449314"/>
              </a:tblGrid>
              <a:tr h="964317">
                <a:tc>
                  <a:txBody>
                    <a:bodyPr/>
                    <a:lstStyle/>
                    <a:p>
                      <a:pPr algn="l">
                        <a:lnSpc>
                          <a:spcPct val="115000"/>
                        </a:lnSpc>
                        <a:spcAft>
                          <a:spcPts val="0"/>
                        </a:spcAft>
                      </a:pPr>
                      <a:r>
                        <a:rPr lang="cs-CZ" sz="2400" dirty="0">
                          <a:effectLst/>
                        </a:rPr>
                        <a:t>Datum a čas vyhlášení výzvy MAS</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15000"/>
                        </a:lnSpc>
                        <a:spcAft>
                          <a:spcPts val="0"/>
                        </a:spcAft>
                      </a:pPr>
                      <a:r>
                        <a:rPr lang="cs-CZ" sz="2400" dirty="0" smtClean="0">
                          <a:effectLst/>
                        </a:rPr>
                        <a:t>11.12.2017</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993913">
                <a:tc>
                  <a:txBody>
                    <a:bodyPr/>
                    <a:lstStyle/>
                    <a:p>
                      <a:pPr algn="l">
                        <a:lnSpc>
                          <a:spcPct val="115000"/>
                        </a:lnSpc>
                        <a:spcAft>
                          <a:spcPts val="0"/>
                        </a:spcAft>
                      </a:pPr>
                      <a:r>
                        <a:rPr lang="cs-CZ" sz="2400" dirty="0" smtClean="0">
                          <a:effectLst/>
                          <a:latin typeface="Calibri" panose="020F0502020204030204" pitchFamily="34" charset="0"/>
                          <a:ea typeface="Calibri" panose="020F0502020204030204" pitchFamily="34" charset="0"/>
                          <a:cs typeface="Times New Roman" panose="02020603050405020304" pitchFamily="18" charset="0"/>
                        </a:rPr>
                        <a:t>Zpřístupnění žádosti na portálu farmáře</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15000"/>
                        </a:lnSpc>
                        <a:spcAft>
                          <a:spcPts val="0"/>
                        </a:spcAft>
                      </a:pPr>
                      <a:r>
                        <a:rPr lang="cs-CZ" sz="2400" dirty="0" smtClean="0">
                          <a:effectLst/>
                          <a:latin typeface="Calibri" panose="020F0502020204030204" pitchFamily="34" charset="0"/>
                          <a:ea typeface="Calibri" panose="020F0502020204030204" pitchFamily="34" charset="0"/>
                          <a:cs typeface="Times New Roman" panose="02020603050405020304" pitchFamily="18" charset="0"/>
                        </a:rPr>
                        <a:t>Cca 7 dní po vyhlášení výzvy</a:t>
                      </a:r>
                      <a:r>
                        <a:rPr lang="cs-CZ" sz="2400" baseline="0" dirty="0" smtClean="0">
                          <a:effectLst/>
                          <a:latin typeface="Calibri" panose="020F0502020204030204" pitchFamily="34" charset="0"/>
                          <a:ea typeface="Calibri" panose="020F0502020204030204" pitchFamily="34" charset="0"/>
                          <a:cs typeface="Times New Roman" panose="02020603050405020304" pitchFamily="18" charset="0"/>
                        </a:rPr>
                        <a:t> – provádí SZIF</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985961">
                <a:tc>
                  <a:txBody>
                    <a:bodyPr/>
                    <a:lstStyle/>
                    <a:p>
                      <a:pPr algn="l">
                        <a:lnSpc>
                          <a:spcPct val="115000"/>
                        </a:lnSpc>
                        <a:spcAft>
                          <a:spcPts val="0"/>
                        </a:spcAft>
                      </a:pPr>
                      <a:r>
                        <a:rPr lang="cs-CZ" sz="2400" dirty="0">
                          <a:effectLst/>
                        </a:rPr>
                        <a:t>Datum a čas zahájení příjmu žádostí o podporu </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15000"/>
                        </a:lnSpc>
                        <a:spcAft>
                          <a:spcPts val="0"/>
                        </a:spcAft>
                      </a:pPr>
                      <a:r>
                        <a:rPr lang="cs-CZ" sz="2400" dirty="0" smtClean="0">
                          <a:effectLst/>
                        </a:rPr>
                        <a:t>3. </a:t>
                      </a:r>
                      <a:r>
                        <a:rPr lang="cs-CZ" sz="2400" dirty="0">
                          <a:effectLst/>
                        </a:rPr>
                        <a:t>1. </a:t>
                      </a:r>
                      <a:r>
                        <a:rPr lang="cs-CZ" sz="2400" dirty="0" smtClean="0">
                          <a:effectLst/>
                        </a:rPr>
                        <a:t>2018 </a:t>
                      </a:r>
                      <a:r>
                        <a:rPr lang="cs-CZ" sz="2400" dirty="0">
                          <a:effectLst/>
                        </a:rPr>
                        <a:t>(každý den od 8:00 do 15:00 hod.)</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017767">
                <a:tc>
                  <a:txBody>
                    <a:bodyPr/>
                    <a:lstStyle/>
                    <a:p>
                      <a:pPr algn="l">
                        <a:lnSpc>
                          <a:spcPct val="115000"/>
                        </a:lnSpc>
                        <a:spcAft>
                          <a:spcPts val="0"/>
                        </a:spcAft>
                      </a:pPr>
                      <a:r>
                        <a:rPr lang="cs-CZ" sz="2400" dirty="0">
                          <a:effectLst/>
                        </a:rPr>
                        <a:t>Datum a čas ukončení příjmu žádostí o podporu</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15000"/>
                        </a:lnSpc>
                        <a:spcAft>
                          <a:spcPts val="0"/>
                        </a:spcAft>
                      </a:pPr>
                      <a:r>
                        <a:rPr lang="cs-CZ" sz="2400" dirty="0" smtClean="0">
                          <a:effectLst/>
                        </a:rPr>
                        <a:t>31.1.2018, </a:t>
                      </a:r>
                      <a:r>
                        <a:rPr lang="cs-CZ" sz="2400" dirty="0">
                          <a:effectLst/>
                        </a:rPr>
                        <a:t>do </a:t>
                      </a:r>
                      <a:r>
                        <a:rPr lang="cs-CZ" sz="2400" dirty="0" smtClean="0">
                          <a:effectLst/>
                        </a:rPr>
                        <a:t>12:00</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025719">
                <a:tc>
                  <a:txBody>
                    <a:bodyPr/>
                    <a:lstStyle/>
                    <a:p>
                      <a:pPr algn="l">
                        <a:lnSpc>
                          <a:spcPct val="115000"/>
                        </a:lnSpc>
                        <a:spcAft>
                          <a:spcPts val="0"/>
                        </a:spcAft>
                      </a:pPr>
                      <a:r>
                        <a:rPr lang="cs-CZ" sz="2400" dirty="0" smtClean="0">
                          <a:effectLst/>
                          <a:latin typeface="Calibri" panose="020F0502020204030204" pitchFamily="34" charset="0"/>
                          <a:ea typeface="Calibri" panose="020F0502020204030204" pitchFamily="34" charset="0"/>
                          <a:cs typeface="Times New Roman" panose="02020603050405020304" pitchFamily="18" charset="0"/>
                        </a:rPr>
                        <a:t>Datum registrace na SZIF</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15000"/>
                        </a:lnSpc>
                        <a:spcAft>
                          <a:spcPts val="0"/>
                        </a:spcAft>
                      </a:pPr>
                      <a:r>
                        <a:rPr lang="cs-CZ" sz="2400" dirty="0" smtClean="0">
                          <a:effectLst/>
                          <a:latin typeface="Calibri" panose="020F0502020204030204" pitchFamily="34" charset="0"/>
                          <a:ea typeface="Calibri" panose="020F0502020204030204" pitchFamily="34" charset="0"/>
                          <a:cs typeface="Times New Roman" panose="02020603050405020304" pitchFamily="18" charset="0"/>
                        </a:rPr>
                        <a:t>24.5.2018</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275027280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Další podmínky </a:t>
            </a:r>
            <a:endParaRPr lang="cs-CZ" dirty="0"/>
          </a:p>
        </p:txBody>
      </p:sp>
      <p:sp>
        <p:nvSpPr>
          <p:cNvPr id="3" name="Zástupný symbol pro obsah 2"/>
          <p:cNvSpPr>
            <a:spLocks noGrp="1"/>
          </p:cNvSpPr>
          <p:nvPr>
            <p:ph idx="1"/>
          </p:nvPr>
        </p:nvSpPr>
        <p:spPr>
          <a:xfrm>
            <a:off x="677334" y="1192697"/>
            <a:ext cx="8596668" cy="4824812"/>
          </a:xfrm>
        </p:spPr>
        <p:txBody>
          <a:bodyPr>
            <a:normAutofit/>
          </a:bodyPr>
          <a:lstStyle/>
          <a:p>
            <a:r>
              <a:rPr lang="cs-CZ" sz="2000" dirty="0"/>
              <a:t>Přípustné způsoby uspořádání právních vztahů k nemovitostem, do kterých budou umístěny podpořené stroje, technologie nebo vybavení jsou: vlastnictví, spoluvlastnictví s min. 50% spoluvlastnickým podílem, nájem, výpůjčka, věcné břemeno. </a:t>
            </a:r>
          </a:p>
          <a:p>
            <a:r>
              <a:rPr lang="cs-CZ" sz="2000" dirty="0"/>
              <a:t>V případě realizace projektu na cizích pozemcích lze nahradit doklad o vlastnictví či nájemní smlouvu písemným souhlasem vlastníků dotčených pozemků s realizací projektu. </a:t>
            </a:r>
          </a:p>
        </p:txBody>
      </p:sp>
    </p:spTree>
    <p:extLst>
      <p:ext uri="{BB962C8B-B14F-4D97-AF65-F5344CB8AC3E}">
        <p14:creationId xmlns:p14="http://schemas.microsoft.com/office/powerpoint/2010/main" val="354821435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77333" y="609600"/>
            <a:ext cx="9436725" cy="1320800"/>
          </a:xfrm>
        </p:spPr>
        <p:txBody>
          <a:bodyPr>
            <a:normAutofit/>
          </a:bodyPr>
          <a:lstStyle/>
          <a:p>
            <a:r>
              <a:rPr lang="cs-CZ" sz="3200" dirty="0"/>
              <a:t>Další podmínky platné pro režim blokové výjimky</a:t>
            </a:r>
          </a:p>
        </p:txBody>
      </p:sp>
      <p:sp>
        <p:nvSpPr>
          <p:cNvPr id="3" name="Zástupný symbol pro obsah 2"/>
          <p:cNvSpPr>
            <a:spLocks noGrp="1"/>
          </p:cNvSpPr>
          <p:nvPr>
            <p:ph idx="1"/>
          </p:nvPr>
        </p:nvSpPr>
        <p:spPr>
          <a:xfrm>
            <a:off x="677333" y="1176793"/>
            <a:ext cx="9826339" cy="5451199"/>
          </a:xfrm>
        </p:spPr>
        <p:txBody>
          <a:bodyPr>
            <a:normAutofit fontScale="92500" lnSpcReduction="10000"/>
          </a:bodyPr>
          <a:lstStyle/>
          <a:p>
            <a:pPr marL="0" indent="0">
              <a:buNone/>
            </a:pPr>
            <a:r>
              <a:rPr lang="cs-CZ" sz="2000" dirty="0" smtClean="0"/>
              <a:t>Podpora musí jít na počáteční investice: </a:t>
            </a:r>
            <a:endParaRPr lang="cs-CZ" sz="2000" dirty="0"/>
          </a:p>
          <a:p>
            <a:r>
              <a:rPr lang="cs-CZ" sz="2000" dirty="0"/>
              <a:t>za účelem </a:t>
            </a:r>
            <a:r>
              <a:rPr lang="cs-CZ" sz="2000" b="1" dirty="0"/>
              <a:t>založení nové provozovny</a:t>
            </a:r>
            <a:r>
              <a:rPr lang="cs-CZ" sz="2000" dirty="0"/>
              <a:t>, </a:t>
            </a:r>
            <a:endParaRPr lang="cs-CZ" sz="2000" dirty="0" smtClean="0"/>
          </a:p>
          <a:p>
            <a:r>
              <a:rPr lang="cs-CZ" sz="2000" b="1" dirty="0" smtClean="0"/>
              <a:t>rozšíření </a:t>
            </a:r>
            <a:r>
              <a:rPr lang="cs-CZ" sz="2000" b="1" dirty="0"/>
              <a:t>kapacity stávající provozovny</a:t>
            </a:r>
            <a:r>
              <a:rPr lang="cs-CZ" sz="2000" dirty="0"/>
              <a:t>, </a:t>
            </a:r>
            <a:endParaRPr lang="cs-CZ" sz="2000" dirty="0" smtClean="0"/>
          </a:p>
          <a:p>
            <a:r>
              <a:rPr lang="cs-CZ" sz="2000" b="1" dirty="0" smtClean="0"/>
              <a:t>rozšíření </a:t>
            </a:r>
            <a:r>
              <a:rPr lang="cs-CZ" sz="2000" b="1" dirty="0"/>
              <a:t>výrobního sortimentu </a:t>
            </a:r>
            <a:r>
              <a:rPr lang="cs-CZ" sz="2000" dirty="0"/>
              <a:t>provozovny o výrobky, které nebyly dříve v této provozovně </a:t>
            </a:r>
            <a:r>
              <a:rPr lang="cs-CZ" sz="2000" dirty="0" smtClean="0"/>
              <a:t>vyráběny (</a:t>
            </a:r>
            <a:r>
              <a:rPr lang="cs-CZ" dirty="0" smtClean="0"/>
              <a:t>způsobilé </a:t>
            </a:r>
            <a:r>
              <a:rPr lang="cs-CZ" dirty="0"/>
              <a:t>výdaje </a:t>
            </a:r>
            <a:r>
              <a:rPr lang="cs-CZ" dirty="0" smtClean="0"/>
              <a:t>musejí být o </a:t>
            </a:r>
            <a:r>
              <a:rPr lang="cs-CZ" dirty="0"/>
              <a:t>nejméně 200 % vyšší než účetní hodnota znovu použitého majetku, která je zachycena v uzavřeném účetním/daňovém období předcházejícím zahájení </a:t>
            </a:r>
            <a:r>
              <a:rPr lang="cs-CZ" dirty="0" smtClean="0"/>
              <a:t>prací). </a:t>
            </a:r>
            <a:r>
              <a:rPr lang="cs-CZ" sz="2000" dirty="0" smtClean="0"/>
              <a:t>Účetní </a:t>
            </a:r>
            <a:r>
              <a:rPr lang="cs-CZ" sz="2000" dirty="0"/>
              <a:t>hodnotou se rozumí zůstatková hodnota majetku po účetních odpisech (v případě, že žadatel vede účetnictví/daňových odpisech (v případě, že žadatel vede daňovou evidenci). Znovupoužitý majetek je stávající dlouhodobý hmotný i nehmotný majetek příjemce dotace, který bude využit v rámci projektu. Patří sem pozemky, budovy, stroje a zařízení, skladovací plochy, resp. ta jejich část, která bude pro projekt využívána. Při stanovení hodnoty znovupoužitého majetku se bere v úvahu, nakolik bude při investici využíván. </a:t>
            </a:r>
            <a:endParaRPr lang="cs-CZ" sz="2000" dirty="0" smtClean="0"/>
          </a:p>
          <a:p>
            <a:r>
              <a:rPr lang="cs-CZ" sz="2000" b="1" dirty="0" smtClean="0"/>
              <a:t>zásadní </a:t>
            </a:r>
            <a:r>
              <a:rPr lang="cs-CZ" sz="2000" b="1" dirty="0"/>
              <a:t>změny celkového výrobního postupu stávající provozovny</a:t>
            </a:r>
            <a:r>
              <a:rPr lang="cs-CZ" sz="2000" dirty="0"/>
              <a:t>. </a:t>
            </a:r>
            <a:r>
              <a:rPr lang="cs-CZ" sz="2000" dirty="0" smtClean="0"/>
              <a:t>U velkých podniků musejí být způsobilé </a:t>
            </a:r>
            <a:r>
              <a:rPr lang="cs-CZ" sz="2000" dirty="0"/>
              <a:t>výdaje vyšší než součet provedených účetních odpisů </a:t>
            </a:r>
            <a:r>
              <a:rPr lang="cs-CZ" sz="2000" dirty="0" smtClean="0"/>
              <a:t>za </a:t>
            </a:r>
            <a:r>
              <a:rPr lang="cs-CZ" sz="2000" dirty="0"/>
              <a:t>předcházející tři uzavřená </a:t>
            </a:r>
            <a:r>
              <a:rPr lang="cs-CZ" sz="2000" dirty="0" smtClean="0"/>
              <a:t>účetní období majetku </a:t>
            </a:r>
            <a:r>
              <a:rPr lang="cs-CZ" sz="2000" dirty="0"/>
              <a:t>užívaného při činnosti, jež má být modernizována </a:t>
            </a:r>
          </a:p>
          <a:p>
            <a:endParaRPr lang="cs-CZ" sz="2000" dirty="0"/>
          </a:p>
          <a:p>
            <a:endParaRPr lang="cs-CZ" sz="2000" dirty="0"/>
          </a:p>
          <a:p>
            <a:endParaRPr lang="cs-CZ" sz="2000" dirty="0"/>
          </a:p>
          <a:p>
            <a:pPr marL="363538" indent="-363538" algn="just">
              <a:buFont typeface="Wingdings" panose="05000000000000000000" pitchFamily="2" charset="2"/>
              <a:buChar char="q"/>
            </a:pPr>
            <a:endParaRPr lang="cs-CZ" sz="2000" dirty="0" smtClean="0"/>
          </a:p>
        </p:txBody>
      </p:sp>
    </p:spTree>
    <p:extLst>
      <p:ext uri="{BB962C8B-B14F-4D97-AF65-F5344CB8AC3E}">
        <p14:creationId xmlns:p14="http://schemas.microsoft.com/office/powerpoint/2010/main" val="205291567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77334" y="609600"/>
            <a:ext cx="9659362" cy="1320800"/>
          </a:xfrm>
        </p:spPr>
        <p:txBody>
          <a:bodyPr>
            <a:normAutofit/>
          </a:bodyPr>
          <a:lstStyle/>
          <a:p>
            <a:r>
              <a:rPr lang="cs-CZ" sz="3200" dirty="0"/>
              <a:t>Další podmínky platné pro režim blokové výjimky</a:t>
            </a:r>
          </a:p>
        </p:txBody>
      </p:sp>
      <p:sp>
        <p:nvSpPr>
          <p:cNvPr id="3" name="Zástupný symbol pro obsah 2"/>
          <p:cNvSpPr>
            <a:spLocks noGrp="1"/>
          </p:cNvSpPr>
          <p:nvPr>
            <p:ph idx="1"/>
          </p:nvPr>
        </p:nvSpPr>
        <p:spPr>
          <a:xfrm>
            <a:off x="677334" y="1184745"/>
            <a:ext cx="8596668" cy="4856618"/>
          </a:xfrm>
        </p:spPr>
        <p:txBody>
          <a:bodyPr/>
          <a:lstStyle/>
          <a:p>
            <a:pPr marL="363538" indent="-363538" algn="just">
              <a:buFont typeface="Wingdings" panose="05000000000000000000" pitchFamily="2" charset="2"/>
              <a:buChar char="q"/>
            </a:pPr>
            <a:r>
              <a:rPr lang="cs-CZ" sz="2000" dirty="0"/>
              <a:t>Podpora musí mít motivační účinek v souladu s článkem 6 nařízení Komise (EU) č. 651/2014 ze dne 17. června 2014.</a:t>
            </a:r>
          </a:p>
          <a:p>
            <a:pPr marL="631825" lvl="1" indent="-320675" algn="just">
              <a:buFont typeface="Wingdings" panose="05000000000000000000" pitchFamily="2" charset="2"/>
              <a:buChar char="q"/>
            </a:pPr>
            <a:r>
              <a:rPr lang="cs-CZ" sz="1800" dirty="0"/>
              <a:t>Podporou podle tohoto nařízení se považuje za podporu s motivačním účinkem, pokud žadatel/příjemce dotace </a:t>
            </a:r>
            <a:r>
              <a:rPr lang="cs-CZ" sz="1800" b="1" dirty="0"/>
              <a:t>před zahájením prací na projektu předložil Žádost o dotaci</a:t>
            </a:r>
            <a:r>
              <a:rPr lang="cs-CZ" sz="1800" dirty="0"/>
              <a:t>. Zahájením prací se rozumí zahájení stavebních prací, a dále první právně vymahatelný závazek objednat zařízení či jiný závazek, v jehož důsledku se investice stává nezvratnou. </a:t>
            </a:r>
            <a:r>
              <a:rPr lang="cs-CZ" sz="1800" b="1" dirty="0"/>
              <a:t>Za zahájení prací se nepovažují přípravné práce</a:t>
            </a:r>
            <a:r>
              <a:rPr lang="cs-CZ" sz="1800" dirty="0"/>
              <a:t>, jako je získání odpovídajícího povolení stavebního úřadu. Nelze však zahájit práce, které jsou obsahem tohoto povolení. Projektem se pro tento účel nerozumí pouze výdaje, ze kterých je stanovena dotace, ale celý komplex činností realizovaných žadatelem za účelem dosažení cíle projektu – např. představovaný obsahem stavebního povolení. </a:t>
            </a:r>
            <a:endParaRPr lang="cs-CZ" sz="1800" dirty="0" smtClean="0"/>
          </a:p>
          <a:p>
            <a:pPr marL="631825" lvl="1" indent="-320675" algn="just">
              <a:buFont typeface="Wingdings" panose="05000000000000000000" pitchFamily="2" charset="2"/>
              <a:buChar char="q"/>
            </a:pPr>
            <a:r>
              <a:rPr lang="cs-CZ" sz="1800" dirty="0" smtClean="0"/>
              <a:t>Nesmí být - Inkasní příkaz, podnik v obtížích</a:t>
            </a:r>
            <a:endParaRPr lang="cs-CZ" sz="1800" dirty="0"/>
          </a:p>
          <a:p>
            <a:endParaRPr lang="cs-CZ" dirty="0"/>
          </a:p>
          <a:p>
            <a:endParaRPr lang="cs-CZ" dirty="0"/>
          </a:p>
        </p:txBody>
      </p:sp>
    </p:spTree>
    <p:extLst>
      <p:ext uri="{BB962C8B-B14F-4D97-AF65-F5344CB8AC3E}">
        <p14:creationId xmlns:p14="http://schemas.microsoft.com/office/powerpoint/2010/main" val="42606263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200" b="1" dirty="0"/>
              <a:t>Další podmínky platné pro režim de </a:t>
            </a:r>
            <a:r>
              <a:rPr lang="cs-CZ" sz="3200" b="1" dirty="0" err="1"/>
              <a:t>minimis</a:t>
            </a:r>
            <a:r>
              <a:rPr lang="cs-CZ" sz="3200" b="1" dirty="0"/>
              <a:t> </a:t>
            </a:r>
            <a:endParaRPr lang="cs-CZ" sz="3200" dirty="0"/>
          </a:p>
        </p:txBody>
      </p:sp>
      <p:sp>
        <p:nvSpPr>
          <p:cNvPr id="3" name="Zástupný symbol pro obsah 2"/>
          <p:cNvSpPr>
            <a:spLocks noGrp="1"/>
          </p:cNvSpPr>
          <p:nvPr>
            <p:ph idx="1"/>
          </p:nvPr>
        </p:nvSpPr>
        <p:spPr>
          <a:xfrm>
            <a:off x="677334" y="1280161"/>
            <a:ext cx="10589664" cy="5247860"/>
          </a:xfrm>
        </p:spPr>
        <p:txBody>
          <a:bodyPr>
            <a:normAutofit fontScale="62500" lnSpcReduction="20000"/>
          </a:bodyPr>
          <a:lstStyle/>
          <a:p>
            <a:pPr marL="0" indent="0" algn="just">
              <a:lnSpc>
                <a:spcPct val="120000"/>
              </a:lnSpc>
              <a:buNone/>
            </a:pPr>
            <a:r>
              <a:rPr lang="cs-CZ" sz="2900" dirty="0"/>
              <a:t>Celková výše podpory </a:t>
            </a:r>
            <a:r>
              <a:rPr lang="cs-CZ" sz="2900" i="1" dirty="0"/>
              <a:t>de </a:t>
            </a:r>
            <a:r>
              <a:rPr lang="cs-CZ" sz="2900" i="1" dirty="0" err="1"/>
              <a:t>minimis</a:t>
            </a:r>
            <a:r>
              <a:rPr lang="cs-CZ" sz="2900" dirty="0"/>
              <a:t>, kterou členský stát poskytne jednomu podniku, nesmí za tři po sobě jdoucí účetní období překročit 200 000 EUR. </a:t>
            </a:r>
          </a:p>
          <a:p>
            <a:pPr marL="363538" lvl="1" indent="-234950" algn="just">
              <a:lnSpc>
                <a:spcPct val="120000"/>
              </a:lnSpc>
              <a:buFont typeface="Wingdings" panose="05000000000000000000" pitchFamily="2" charset="2"/>
              <a:buChar char="q"/>
            </a:pPr>
            <a:r>
              <a:rPr lang="cs-CZ" sz="2900" dirty="0"/>
              <a:t>Jeden podnik zahrnuje veškeré subjekty, které mezi sebou mají alespoň jeden z následujících vztahů: </a:t>
            </a:r>
          </a:p>
          <a:p>
            <a:pPr marL="725488" indent="-457200" algn="just">
              <a:lnSpc>
                <a:spcPct val="120000"/>
              </a:lnSpc>
              <a:buFont typeface="+mj-lt"/>
              <a:buAutoNum type="alphaLcParenR"/>
            </a:pPr>
            <a:r>
              <a:rPr lang="cs-CZ" sz="2900" dirty="0"/>
              <a:t>jeden subjekt vlastní většinu hlasovacích práv, která náležejí akcionářům nebo společníkům v jiném subjektu </a:t>
            </a:r>
          </a:p>
          <a:p>
            <a:pPr marL="725488" indent="-457200" algn="just">
              <a:lnSpc>
                <a:spcPct val="120000"/>
              </a:lnSpc>
              <a:buFont typeface="+mj-lt"/>
              <a:buAutoNum type="alphaLcParenR"/>
            </a:pPr>
            <a:r>
              <a:rPr lang="cs-CZ" sz="2900" dirty="0"/>
              <a:t>jeden subjekt má právo jmenovat nebo odvolat většinu členů správního, řídícího nebo dozorčího orgánu jiného subjektu, </a:t>
            </a:r>
          </a:p>
          <a:p>
            <a:pPr marL="725488" indent="-457200" algn="just">
              <a:lnSpc>
                <a:spcPct val="120000"/>
              </a:lnSpc>
              <a:buFont typeface="+mj-lt"/>
              <a:buAutoNum type="alphaLcParenR"/>
            </a:pPr>
            <a:r>
              <a:rPr lang="cs-CZ" sz="2900" dirty="0"/>
              <a:t>jeden subjekt má právo uplatňovat rozhodující vliv v jiném subjektu podle smlouvy uzavřené s daným subjektem nebo dle ustanovení v zakladatelské smlouvě nebo ve stanovách tohoto subjektu </a:t>
            </a:r>
          </a:p>
          <a:p>
            <a:pPr marL="725488" indent="-457200" algn="just">
              <a:lnSpc>
                <a:spcPct val="120000"/>
              </a:lnSpc>
              <a:buFont typeface="+mj-lt"/>
              <a:buAutoNum type="alphaLcParenR"/>
            </a:pPr>
            <a:r>
              <a:rPr lang="cs-CZ" sz="2900" dirty="0"/>
              <a:t>jeden subjekt, který je akcionářem nebo společníkem jiného subjektu, ovládá sám, v souladu s dohodou uzavřenou s jinými akcionáři nebo společníky daného subjektu většinu hlasovacích práv, náležejících akcionářům nebo společníkům v daném subjektu. </a:t>
            </a:r>
          </a:p>
          <a:p>
            <a:pPr marL="0" indent="0" algn="just">
              <a:lnSpc>
                <a:spcPct val="120000"/>
              </a:lnSpc>
              <a:buNone/>
            </a:pPr>
            <a:r>
              <a:rPr lang="cs-CZ" sz="2900" dirty="0"/>
              <a:t>Subjekty, které mají jakýkoli vztah uvedený v písm. a. až d. prostřednictvím jednoho nebo více subjektů, jsou také považovány za jeden podnik. </a:t>
            </a:r>
          </a:p>
          <a:p>
            <a:endParaRPr lang="cs-CZ" dirty="0"/>
          </a:p>
        </p:txBody>
      </p:sp>
    </p:spTree>
    <p:extLst>
      <p:ext uri="{BB962C8B-B14F-4D97-AF65-F5344CB8AC3E}">
        <p14:creationId xmlns:p14="http://schemas.microsoft.com/office/powerpoint/2010/main" val="190108142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200" dirty="0" smtClean="0"/>
              <a:t>Důležité dokumenty</a:t>
            </a:r>
            <a:endParaRPr lang="cs-CZ" sz="3200" dirty="0"/>
          </a:p>
        </p:txBody>
      </p:sp>
      <p:sp>
        <p:nvSpPr>
          <p:cNvPr id="3" name="Zástupný symbol pro obsah 2"/>
          <p:cNvSpPr>
            <a:spLocks noGrp="1"/>
          </p:cNvSpPr>
          <p:nvPr>
            <p:ph idx="1"/>
          </p:nvPr>
        </p:nvSpPr>
        <p:spPr>
          <a:xfrm>
            <a:off x="677334" y="1343771"/>
            <a:ext cx="8596668" cy="4697592"/>
          </a:xfrm>
        </p:spPr>
        <p:txBody>
          <a:bodyPr>
            <a:normAutofit fontScale="77500" lnSpcReduction="20000"/>
          </a:bodyPr>
          <a:lstStyle/>
          <a:p>
            <a:pPr marL="0" indent="0">
              <a:buNone/>
            </a:pPr>
            <a:r>
              <a:rPr lang="cs-CZ" b="1" dirty="0"/>
              <a:t>Dokumenty </a:t>
            </a:r>
            <a:r>
              <a:rPr lang="cs-CZ" b="1" dirty="0" smtClean="0"/>
              <a:t>MAS:</a:t>
            </a:r>
            <a:r>
              <a:rPr lang="cs-CZ" dirty="0"/>
              <a:t> </a:t>
            </a:r>
            <a:r>
              <a:rPr lang="cs-CZ" b="1" u="sng" dirty="0" smtClean="0">
                <a:hlinkClick r:id="rId2"/>
              </a:rPr>
              <a:t>http</a:t>
            </a:r>
            <a:r>
              <a:rPr lang="cs-CZ" b="1" u="sng" dirty="0">
                <a:hlinkClick r:id="rId2"/>
              </a:rPr>
              <a:t>://www.maspvvenkov.cz/sclld/p-ramec-prv/vyzvy-prv-2018</a:t>
            </a:r>
            <a:r>
              <a:rPr lang="cs-CZ" b="1" u="sng" dirty="0" smtClean="0">
                <a:hlinkClick r:id="rId2"/>
              </a:rPr>
              <a:t>/</a:t>
            </a:r>
            <a:endParaRPr lang="cs-CZ" b="1" u="sng" dirty="0" smtClean="0"/>
          </a:p>
          <a:p>
            <a:pPr>
              <a:buFont typeface="Wingdings" panose="05000000000000000000" pitchFamily="2" charset="2"/>
              <a:buChar char="§"/>
            </a:pPr>
            <a:r>
              <a:rPr lang="cs-CZ" dirty="0"/>
              <a:t>Výzva MAS</a:t>
            </a:r>
          </a:p>
          <a:p>
            <a:pPr>
              <a:buFont typeface="Wingdings" panose="05000000000000000000" pitchFamily="2" charset="2"/>
              <a:buChar char="§"/>
            </a:pPr>
            <a:r>
              <a:rPr lang="cs-CZ" dirty="0" smtClean="0"/>
              <a:t>Popis </a:t>
            </a:r>
            <a:r>
              <a:rPr lang="cs-CZ" dirty="0" err="1"/>
              <a:t>Fiche</a:t>
            </a:r>
            <a:r>
              <a:rPr lang="cs-CZ" dirty="0"/>
              <a:t> Z1 Investice do zemědělských podniků</a:t>
            </a:r>
          </a:p>
          <a:p>
            <a:pPr>
              <a:buFont typeface="Wingdings" panose="05000000000000000000" pitchFamily="2" charset="2"/>
              <a:buChar char="§"/>
            </a:pPr>
            <a:r>
              <a:rPr lang="cs-CZ" dirty="0"/>
              <a:t>Popis </a:t>
            </a:r>
            <a:r>
              <a:rPr lang="cs-CZ" dirty="0" err="1"/>
              <a:t>Fiche</a:t>
            </a:r>
            <a:r>
              <a:rPr lang="cs-CZ" dirty="0"/>
              <a:t> </a:t>
            </a:r>
            <a:r>
              <a:rPr lang="cs-CZ" i="1" dirty="0"/>
              <a:t>Z2 </a:t>
            </a:r>
            <a:r>
              <a:rPr lang="cs-CZ" dirty="0"/>
              <a:t>Investice do nezemědělských činností</a:t>
            </a:r>
          </a:p>
          <a:p>
            <a:pPr>
              <a:buFont typeface="Wingdings" panose="05000000000000000000" pitchFamily="2" charset="2"/>
              <a:buChar char="§"/>
            </a:pPr>
            <a:r>
              <a:rPr lang="cs-CZ" dirty="0"/>
              <a:t>Prohlášení prokazující bodový zisk za preferenční kritérium 5 </a:t>
            </a:r>
            <a:r>
              <a:rPr lang="cs-CZ" dirty="0" smtClean="0"/>
              <a:t>Prohlášení </a:t>
            </a:r>
            <a:r>
              <a:rPr lang="cs-CZ" dirty="0"/>
              <a:t>o zřízení datové schránky</a:t>
            </a:r>
          </a:p>
          <a:p>
            <a:pPr>
              <a:buFont typeface="Wingdings" panose="05000000000000000000" pitchFamily="2" charset="2"/>
              <a:buChar char="§"/>
            </a:pPr>
            <a:r>
              <a:rPr lang="cs-CZ" dirty="0"/>
              <a:t>Vzor monitorovací </a:t>
            </a:r>
            <a:r>
              <a:rPr lang="cs-CZ" dirty="0" smtClean="0"/>
              <a:t>zprávy</a:t>
            </a:r>
          </a:p>
          <a:p>
            <a:pPr>
              <a:buFont typeface="Wingdings" panose="05000000000000000000" pitchFamily="2" charset="2"/>
              <a:buChar char="§"/>
            </a:pPr>
            <a:r>
              <a:rPr lang="cs-CZ" dirty="0" smtClean="0"/>
              <a:t>Prohlášení o zařazení podnik do kategorie mikro, malých …</a:t>
            </a:r>
          </a:p>
          <a:p>
            <a:pPr>
              <a:buFont typeface="Wingdings" panose="05000000000000000000" pitchFamily="2" charset="2"/>
              <a:buChar char="§"/>
            </a:pPr>
            <a:r>
              <a:rPr lang="cs-CZ" dirty="0" smtClean="0"/>
              <a:t>Interní </a:t>
            </a:r>
            <a:r>
              <a:rPr lang="cs-CZ" dirty="0"/>
              <a:t>postupy MAS pro výzvy a hodnocení projektů při realizaci SCLLD 2014 – 2020+ Programový rámec PRV </a:t>
            </a:r>
            <a:r>
              <a:rPr lang="cs-CZ" dirty="0" smtClean="0"/>
              <a:t>- upravují </a:t>
            </a:r>
            <a:r>
              <a:rPr lang="cs-CZ" dirty="0"/>
              <a:t>postup v případě nedočerpání alokace a podporu hraničního projektu, výběr projektů a postup v případě shodného počtu bodů. </a:t>
            </a:r>
            <a:endParaRPr lang="cs-CZ" dirty="0" smtClean="0"/>
          </a:p>
          <a:p>
            <a:pPr marL="0" indent="0">
              <a:buNone/>
            </a:pPr>
            <a:r>
              <a:rPr lang="cs-CZ" b="1" dirty="0" smtClean="0"/>
              <a:t>Dokumenty </a:t>
            </a:r>
            <a:r>
              <a:rPr lang="cs-CZ" b="1" dirty="0"/>
              <a:t>SZIF:</a:t>
            </a:r>
            <a:endParaRPr lang="cs-CZ" dirty="0"/>
          </a:p>
          <a:p>
            <a:r>
              <a:rPr lang="cs-CZ" dirty="0"/>
              <a:t>Platné znění pravidel pro žadatele v operaci 19.2.1 </a:t>
            </a:r>
            <a:endParaRPr lang="cs-CZ" dirty="0" smtClean="0"/>
          </a:p>
          <a:p>
            <a:r>
              <a:rPr lang="cs-CZ" dirty="0" smtClean="0"/>
              <a:t>Registrace </a:t>
            </a:r>
            <a:r>
              <a:rPr lang="cs-CZ" dirty="0"/>
              <a:t>žadatele do Portálu </a:t>
            </a:r>
            <a:r>
              <a:rPr lang="cs-CZ" dirty="0" smtClean="0"/>
              <a:t>farmáře</a:t>
            </a:r>
            <a:endParaRPr lang="cs-CZ" dirty="0"/>
          </a:p>
          <a:p>
            <a:r>
              <a:rPr lang="it-IT" dirty="0"/>
              <a:t>Příručka pro publicitu verze </a:t>
            </a:r>
            <a:r>
              <a:rPr lang="it-IT" dirty="0" smtClean="0"/>
              <a:t>3</a:t>
            </a:r>
            <a:endParaRPr lang="cs-CZ" dirty="0" smtClean="0"/>
          </a:p>
          <a:p>
            <a:r>
              <a:rPr lang="cs-CZ" dirty="0" smtClean="0"/>
              <a:t>Metodika pro výpočet finančního zdraví</a:t>
            </a:r>
          </a:p>
          <a:p>
            <a:r>
              <a:rPr lang="cs-CZ" dirty="0" smtClean="0"/>
              <a:t>Podmínky pro zadávání veřejných zakázek – poslední aktuální znění</a:t>
            </a:r>
            <a:endParaRPr lang="cs-CZ" dirty="0"/>
          </a:p>
        </p:txBody>
      </p:sp>
    </p:spTree>
    <p:extLst>
      <p:ext uri="{BB962C8B-B14F-4D97-AF65-F5344CB8AC3E}">
        <p14:creationId xmlns:p14="http://schemas.microsoft.com/office/powerpoint/2010/main" val="95832761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lstStyle/>
          <a:p>
            <a:pPr marL="0" indent="0" algn="ctr">
              <a:buNone/>
            </a:pPr>
            <a:r>
              <a:rPr lang="cs-CZ" dirty="0" smtClean="0"/>
              <a:t>Děkuji vám za pozornost</a:t>
            </a:r>
          </a:p>
          <a:p>
            <a:pPr marL="0" indent="0" algn="ctr">
              <a:buNone/>
            </a:pPr>
            <a:r>
              <a:rPr lang="cs-CZ" dirty="0" smtClean="0"/>
              <a:t>Ing. Ludmila </a:t>
            </a:r>
            <a:r>
              <a:rPr lang="cs-CZ" dirty="0" err="1" smtClean="0"/>
              <a:t>Švitelová</a:t>
            </a:r>
            <a:endParaRPr lang="cs-CZ" dirty="0" smtClean="0"/>
          </a:p>
          <a:p>
            <a:pPr marL="0" indent="0" algn="ctr">
              <a:buNone/>
            </a:pPr>
            <a:r>
              <a:rPr lang="cs-CZ" dirty="0" smtClean="0"/>
              <a:t>Vedoucí pracovník SCLLD</a:t>
            </a:r>
          </a:p>
          <a:p>
            <a:pPr marL="0" indent="0" algn="ctr">
              <a:buNone/>
            </a:pPr>
            <a:r>
              <a:rPr lang="cs-CZ" dirty="0" smtClean="0"/>
              <a:t>724 788 131</a:t>
            </a:r>
          </a:p>
          <a:p>
            <a:pPr marL="0" indent="0" algn="ctr">
              <a:buNone/>
            </a:pPr>
            <a:r>
              <a:rPr lang="cs-CZ" dirty="0" smtClean="0">
                <a:hlinkClick r:id="rId2"/>
              </a:rPr>
              <a:t>maspvvvenkov@seznam.cz</a:t>
            </a:r>
            <a:endParaRPr lang="cs-CZ" dirty="0" smtClean="0"/>
          </a:p>
          <a:p>
            <a:pPr marL="0" indent="0" algn="ctr">
              <a:buNone/>
            </a:pPr>
            <a:r>
              <a:rPr lang="cs-CZ" dirty="0" smtClean="0"/>
              <a:t>www.maspvvenkov.cz</a:t>
            </a:r>
            <a:endParaRPr lang="cs-CZ" dirty="0"/>
          </a:p>
        </p:txBody>
      </p:sp>
    </p:spTree>
    <p:extLst>
      <p:ext uri="{BB962C8B-B14F-4D97-AF65-F5344CB8AC3E}">
        <p14:creationId xmlns:p14="http://schemas.microsoft.com/office/powerpoint/2010/main" val="31808873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77334" y="609600"/>
            <a:ext cx="8596668" cy="662609"/>
          </a:xfrm>
        </p:spPr>
        <p:txBody>
          <a:bodyPr/>
          <a:lstStyle/>
          <a:p>
            <a:r>
              <a:rPr lang="cs-CZ" dirty="0"/>
              <a:t>Projektový cyklus  </a:t>
            </a:r>
          </a:p>
        </p:txBody>
      </p:sp>
      <p:sp>
        <p:nvSpPr>
          <p:cNvPr id="3" name="Zástupný symbol pro obsah 2"/>
          <p:cNvSpPr>
            <a:spLocks noGrp="1"/>
          </p:cNvSpPr>
          <p:nvPr>
            <p:ph idx="1"/>
          </p:nvPr>
        </p:nvSpPr>
        <p:spPr>
          <a:xfrm>
            <a:off x="677334" y="1272209"/>
            <a:ext cx="8596668" cy="5208104"/>
          </a:xfrm>
        </p:spPr>
        <p:txBody>
          <a:bodyPr>
            <a:normAutofit fontScale="92500" lnSpcReduction="20000"/>
          </a:bodyPr>
          <a:lstStyle/>
          <a:p>
            <a:r>
              <a:rPr lang="cs-CZ" dirty="0" smtClean="0"/>
              <a:t>1</a:t>
            </a:r>
            <a:r>
              <a:rPr lang="cs-CZ" dirty="0"/>
              <a:t>. </a:t>
            </a:r>
            <a:r>
              <a:rPr lang="cs-CZ" b="1" dirty="0" smtClean="0"/>
              <a:t>Žadatel podá </a:t>
            </a:r>
            <a:r>
              <a:rPr lang="cs-CZ" b="1" dirty="0"/>
              <a:t>žádost </a:t>
            </a:r>
            <a:r>
              <a:rPr lang="cs-CZ" b="1" dirty="0" smtClean="0"/>
              <a:t>- </a:t>
            </a:r>
            <a:r>
              <a:rPr lang="cs-CZ" dirty="0" smtClean="0"/>
              <a:t>přes Portál </a:t>
            </a:r>
            <a:r>
              <a:rPr lang="cs-CZ" dirty="0"/>
              <a:t>farmáře a přílohy doručí do kanceláře MAS  do </a:t>
            </a:r>
            <a:r>
              <a:rPr lang="cs-CZ" dirty="0" smtClean="0"/>
              <a:t>31.1.2018</a:t>
            </a:r>
          </a:p>
          <a:p>
            <a:r>
              <a:rPr lang="cs-CZ" dirty="0"/>
              <a:t>Žádost o dotaci se registruje samostatně za každou </a:t>
            </a:r>
            <a:r>
              <a:rPr lang="cs-CZ" dirty="0" err="1"/>
              <a:t>Fichi</a:t>
            </a:r>
            <a:r>
              <a:rPr lang="cs-CZ" dirty="0"/>
              <a:t>.</a:t>
            </a:r>
          </a:p>
          <a:p>
            <a:endParaRPr lang="cs-CZ" dirty="0"/>
          </a:p>
          <a:p>
            <a:r>
              <a:rPr lang="cs-CZ" dirty="0"/>
              <a:t>Za </a:t>
            </a:r>
            <a:r>
              <a:rPr lang="cs-CZ" dirty="0" err="1"/>
              <a:t>Fichi</a:t>
            </a:r>
            <a:r>
              <a:rPr lang="cs-CZ" dirty="0"/>
              <a:t> je v dané výzvě příjmu žádostí možné odevzdat pouze jednu Žádost o dotaci konkrétního žadatele. </a:t>
            </a:r>
          </a:p>
          <a:p>
            <a:r>
              <a:rPr lang="cs-CZ" dirty="0"/>
              <a:t>Žadatelem požadované bodové hodnocení vyplněné v ŽOD </a:t>
            </a:r>
            <a:r>
              <a:rPr lang="cs-CZ" b="1" dirty="0"/>
              <a:t>je závazné od zaregistrování ŽOD, žadatel jej v rámci administrace ani žádosti o změnu nesmí měnit </a:t>
            </a:r>
            <a:r>
              <a:rPr lang="cs-CZ" dirty="0"/>
              <a:t>(v případě, že žadatel bodové hodnocení nevyplní = žadatel body nepožaduje).</a:t>
            </a:r>
          </a:p>
          <a:p>
            <a:endParaRPr lang="cs-CZ" dirty="0"/>
          </a:p>
          <a:p>
            <a:pPr>
              <a:buFont typeface="Wingdings" panose="05000000000000000000" pitchFamily="2" charset="2"/>
              <a:buChar char="§"/>
            </a:pPr>
            <a:r>
              <a:rPr lang="cs-CZ" dirty="0"/>
              <a:t>MAS - administrativní kontrola a kontrola přijatelnosti na MAS</a:t>
            </a:r>
          </a:p>
          <a:p>
            <a:pPr>
              <a:buFont typeface="Wingdings" panose="05000000000000000000" pitchFamily="2" charset="2"/>
              <a:buChar char="§"/>
            </a:pPr>
            <a:r>
              <a:rPr lang="cs-CZ" dirty="0"/>
              <a:t>Žadatel - opravy a doplnění</a:t>
            </a:r>
          </a:p>
          <a:p>
            <a:pPr>
              <a:buFont typeface="Wingdings" panose="05000000000000000000" pitchFamily="2" charset="2"/>
              <a:buChar char="§"/>
            </a:pPr>
            <a:r>
              <a:rPr lang="cs-CZ" dirty="0"/>
              <a:t>MAS - hodnocení projektů výběrovou komisí</a:t>
            </a:r>
          </a:p>
          <a:p>
            <a:pPr>
              <a:buFont typeface="Wingdings" panose="05000000000000000000" pitchFamily="2" charset="2"/>
              <a:buChar char="§"/>
            </a:pPr>
            <a:r>
              <a:rPr lang="cs-CZ" dirty="0"/>
              <a:t>MAS - Výběr projektů programovým výborem </a:t>
            </a:r>
          </a:p>
          <a:p>
            <a:r>
              <a:rPr lang="cs-CZ" dirty="0" smtClean="0"/>
              <a:t>datem </a:t>
            </a:r>
            <a:r>
              <a:rPr lang="cs-CZ" dirty="0"/>
              <a:t>podání žádosti o proplacení v Dohodě, a to včetně </a:t>
            </a:r>
            <a:r>
              <a:rPr lang="cs-CZ" dirty="0" err="1"/>
              <a:t>skenu</a:t>
            </a:r>
            <a:r>
              <a:rPr lang="cs-CZ" dirty="0"/>
              <a:t> podepsané Dohody.</a:t>
            </a:r>
          </a:p>
          <a:p>
            <a:endParaRPr lang="cs-CZ" dirty="0"/>
          </a:p>
        </p:txBody>
      </p:sp>
    </p:spTree>
    <p:extLst>
      <p:ext uri="{BB962C8B-B14F-4D97-AF65-F5344CB8AC3E}">
        <p14:creationId xmlns:p14="http://schemas.microsoft.com/office/powerpoint/2010/main" val="2886642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77334" y="609600"/>
            <a:ext cx="8596668" cy="726219"/>
          </a:xfrm>
        </p:spPr>
        <p:txBody>
          <a:bodyPr/>
          <a:lstStyle/>
          <a:p>
            <a:r>
              <a:rPr lang="cs-CZ" dirty="0"/>
              <a:t>Projektový cyklus </a:t>
            </a:r>
          </a:p>
        </p:txBody>
      </p:sp>
      <p:sp>
        <p:nvSpPr>
          <p:cNvPr id="3" name="Zástupný symbol pro obsah 2"/>
          <p:cNvSpPr>
            <a:spLocks noGrp="1"/>
          </p:cNvSpPr>
          <p:nvPr>
            <p:ph idx="1"/>
          </p:nvPr>
        </p:nvSpPr>
        <p:spPr>
          <a:xfrm>
            <a:off x="677334" y="1470991"/>
            <a:ext cx="8596668" cy="4570371"/>
          </a:xfrm>
        </p:spPr>
        <p:txBody>
          <a:bodyPr>
            <a:normAutofit/>
          </a:bodyPr>
          <a:lstStyle/>
          <a:p>
            <a:r>
              <a:rPr lang="cs-CZ" dirty="0"/>
              <a:t>2. Žadatel registruje projekt na SZIF do 24.5.2018 – žadatel po výběru projektů nahraje do Portálu farmáře konečnou verzi žádosti o dotaci a přílohy verifikované pracovníkem MAS do termínu registrace na SZIF</a:t>
            </a:r>
          </a:p>
          <a:p>
            <a:pPr>
              <a:buFont typeface="Wingdings" panose="05000000000000000000" pitchFamily="2" charset="2"/>
              <a:buChar char="§"/>
            </a:pPr>
            <a:r>
              <a:rPr lang="cs-CZ" dirty="0"/>
              <a:t>SZIF – </a:t>
            </a:r>
            <a:r>
              <a:rPr lang="cs-CZ" dirty="0" smtClean="0"/>
              <a:t>zahájí administrativní kontrolu </a:t>
            </a:r>
            <a:r>
              <a:rPr lang="cs-CZ" dirty="0"/>
              <a:t>projektů, které mají marketing</a:t>
            </a:r>
          </a:p>
          <a:p>
            <a:r>
              <a:rPr lang="cs-CZ" dirty="0"/>
              <a:t>3. </a:t>
            </a:r>
            <a:r>
              <a:rPr lang="cs-CZ" b="1" dirty="0"/>
              <a:t>Žadatel provede výběr dodavatele </a:t>
            </a:r>
            <a:r>
              <a:rPr lang="cs-CZ" dirty="0"/>
              <a:t>a veškeré podklady včetně podepsané smlouvy s dodavatelem doloží s upravenou žádostí ke kontrole na MAS do 63 od registrace a na SZIF a vloží do Portálu farmáře do 70 dní </a:t>
            </a:r>
          </a:p>
          <a:p>
            <a:pPr>
              <a:buFont typeface="Wingdings" panose="05000000000000000000" pitchFamily="2" charset="2"/>
              <a:buChar char="§"/>
            </a:pPr>
            <a:r>
              <a:rPr lang="cs-CZ" dirty="0"/>
              <a:t>SZIF- administrativní kontrola projektů, které řeší zakázky výběrovým řízením</a:t>
            </a:r>
          </a:p>
          <a:p>
            <a:pPr>
              <a:buFont typeface="Wingdings" panose="05000000000000000000" pitchFamily="2" charset="2"/>
              <a:buChar char="§"/>
            </a:pPr>
            <a:r>
              <a:rPr lang="cs-CZ" dirty="0"/>
              <a:t>SZIF – podpis Dohody</a:t>
            </a:r>
          </a:p>
          <a:p>
            <a:pPr>
              <a:buFont typeface="Wingdings" panose="05000000000000000000" pitchFamily="2" charset="2"/>
              <a:buChar char="§"/>
            </a:pPr>
            <a:r>
              <a:rPr lang="cs-CZ" dirty="0"/>
              <a:t>Žadatel - realizace</a:t>
            </a:r>
          </a:p>
          <a:p>
            <a:r>
              <a:rPr lang="cs-CZ" dirty="0"/>
              <a:t>4. Žadatel podá žádost o proplacení osobně nebo e-mailem - na MAS doručí včetně všech naskenovaných příloh nejpozději 15 dní před</a:t>
            </a:r>
          </a:p>
        </p:txBody>
      </p:sp>
    </p:spTree>
    <p:extLst>
      <p:ext uri="{BB962C8B-B14F-4D97-AF65-F5344CB8AC3E}">
        <p14:creationId xmlns:p14="http://schemas.microsoft.com/office/powerpoint/2010/main" val="25786000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endParaRPr lang="cs-CZ"/>
          </a:p>
        </p:txBody>
      </p:sp>
      <p:pic>
        <p:nvPicPr>
          <p:cNvPr id="4" name="Obrázek 3"/>
          <p:cNvPicPr>
            <a:picLocks noChangeAspect="1"/>
          </p:cNvPicPr>
          <p:nvPr/>
        </p:nvPicPr>
        <p:blipFill>
          <a:blip r:embed="rId2"/>
          <a:stretch>
            <a:fillRect/>
          </a:stretch>
        </p:blipFill>
        <p:spPr>
          <a:xfrm>
            <a:off x="1057523" y="228817"/>
            <a:ext cx="10268205" cy="6521840"/>
          </a:xfrm>
          <a:prstGeom prst="rect">
            <a:avLst/>
          </a:prstGeom>
        </p:spPr>
      </p:pic>
      <p:sp>
        <p:nvSpPr>
          <p:cNvPr id="5" name="Rámeček 4"/>
          <p:cNvSpPr/>
          <p:nvPr/>
        </p:nvSpPr>
        <p:spPr>
          <a:xfrm>
            <a:off x="1224501" y="3959750"/>
            <a:ext cx="1534602" cy="302149"/>
          </a:xfrm>
          <a:prstGeom prst="fram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
        <p:nvSpPr>
          <p:cNvPr id="6" name="TextovéPole 5"/>
          <p:cNvSpPr txBox="1"/>
          <p:nvPr/>
        </p:nvSpPr>
        <p:spPr>
          <a:xfrm>
            <a:off x="5693134" y="3912042"/>
            <a:ext cx="3101009" cy="646331"/>
          </a:xfrm>
          <a:prstGeom prst="rect">
            <a:avLst/>
          </a:prstGeom>
          <a:solidFill>
            <a:schemeClr val="accent3">
              <a:lumMod val="40000"/>
              <a:lumOff val="60000"/>
            </a:schemeClr>
          </a:solidFill>
        </p:spPr>
        <p:txBody>
          <a:bodyPr wrap="square" rtlCol="0">
            <a:spAutoFit/>
          </a:bodyPr>
          <a:lstStyle/>
          <a:p>
            <a:pPr algn="ctr"/>
            <a:r>
              <a:rPr lang="cs-CZ" sz="1200" dirty="0" smtClean="0"/>
              <a:t>Přes MAS č.14/000/0000/…….</a:t>
            </a:r>
          </a:p>
          <a:p>
            <a:pPr algn="ctr"/>
            <a:r>
              <a:rPr lang="cs-CZ" sz="1200" dirty="0" smtClean="0"/>
              <a:t>MAS Prostějov venkov o.p.s.</a:t>
            </a:r>
          </a:p>
          <a:p>
            <a:pPr algn="ctr"/>
            <a:r>
              <a:rPr lang="cs-CZ" sz="1200" dirty="0" smtClean="0"/>
              <a:t>Výzva č.1</a:t>
            </a:r>
            <a:endParaRPr lang="cs-CZ" sz="1200" dirty="0"/>
          </a:p>
        </p:txBody>
      </p:sp>
      <p:sp>
        <p:nvSpPr>
          <p:cNvPr id="7" name="Rámeček 6"/>
          <p:cNvSpPr/>
          <p:nvPr/>
        </p:nvSpPr>
        <p:spPr>
          <a:xfrm>
            <a:off x="5619750" y="3800475"/>
            <a:ext cx="3333750" cy="847725"/>
          </a:xfrm>
          <a:prstGeom prst="fram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Tree>
    <p:extLst>
      <p:ext uri="{BB962C8B-B14F-4D97-AF65-F5344CB8AC3E}">
        <p14:creationId xmlns:p14="http://schemas.microsoft.com/office/powerpoint/2010/main" val="20110024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endParaRPr lang="cs-CZ"/>
          </a:p>
        </p:txBody>
      </p:sp>
      <p:pic>
        <p:nvPicPr>
          <p:cNvPr id="4" name="Obrázek 3"/>
          <p:cNvPicPr>
            <a:picLocks noChangeAspect="1"/>
          </p:cNvPicPr>
          <p:nvPr/>
        </p:nvPicPr>
        <p:blipFill>
          <a:blip r:embed="rId3"/>
          <a:stretch>
            <a:fillRect/>
          </a:stretch>
        </p:blipFill>
        <p:spPr>
          <a:xfrm>
            <a:off x="860728" y="409993"/>
            <a:ext cx="9708543" cy="6645800"/>
          </a:xfrm>
          <a:prstGeom prst="rect">
            <a:avLst/>
          </a:prstGeom>
        </p:spPr>
      </p:pic>
      <p:sp>
        <p:nvSpPr>
          <p:cNvPr id="5" name="Rámeček 4"/>
          <p:cNvSpPr/>
          <p:nvPr/>
        </p:nvSpPr>
        <p:spPr>
          <a:xfrm>
            <a:off x="5715000" y="5686425"/>
            <a:ext cx="2686050" cy="428625"/>
          </a:xfrm>
          <a:prstGeom prst="fram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
        <p:nvSpPr>
          <p:cNvPr id="7" name="TextovéPole 6"/>
          <p:cNvSpPr txBox="1"/>
          <p:nvPr/>
        </p:nvSpPr>
        <p:spPr>
          <a:xfrm>
            <a:off x="8810625" y="4100975"/>
            <a:ext cx="2981325" cy="1477328"/>
          </a:xfrm>
          <a:prstGeom prst="rect">
            <a:avLst/>
          </a:prstGeom>
          <a:solidFill>
            <a:schemeClr val="accent3">
              <a:lumMod val="40000"/>
              <a:lumOff val="60000"/>
            </a:schemeClr>
          </a:solidFill>
        </p:spPr>
        <p:txBody>
          <a:bodyPr wrap="square" rtlCol="0">
            <a:spAutoFit/>
          </a:bodyPr>
          <a:lstStyle/>
          <a:p>
            <a:r>
              <a:rPr lang="cs-CZ" dirty="0" smtClean="0"/>
              <a:t>Vepsat název projektu a kliknout na generovat žádost. Žádost si stáhnete a uložíte do počítače, kde ji postupně vyplníte.</a:t>
            </a:r>
            <a:endParaRPr lang="cs-CZ" dirty="0"/>
          </a:p>
        </p:txBody>
      </p:sp>
      <p:sp>
        <p:nvSpPr>
          <p:cNvPr id="8" name="Rámeček 7"/>
          <p:cNvSpPr/>
          <p:nvPr/>
        </p:nvSpPr>
        <p:spPr>
          <a:xfrm>
            <a:off x="8820150" y="6605632"/>
            <a:ext cx="1485900" cy="504222"/>
          </a:xfrm>
          <a:prstGeom prst="fram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Tree>
    <p:extLst>
      <p:ext uri="{BB962C8B-B14F-4D97-AF65-F5344CB8AC3E}">
        <p14:creationId xmlns:p14="http://schemas.microsoft.com/office/powerpoint/2010/main" val="31310512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a:stretch>
            <a:fillRect/>
          </a:stretch>
        </p:blipFill>
        <p:spPr>
          <a:xfrm>
            <a:off x="135171" y="222637"/>
            <a:ext cx="10467627" cy="6512118"/>
          </a:xfrm>
          <a:prstGeom prst="rect">
            <a:avLst/>
          </a:prstGeom>
        </p:spPr>
      </p:pic>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lstStyle/>
          <a:p>
            <a:endParaRPr lang="cs-CZ"/>
          </a:p>
        </p:txBody>
      </p:sp>
      <p:sp>
        <p:nvSpPr>
          <p:cNvPr id="5" name="Rámeček 4"/>
          <p:cNvSpPr/>
          <p:nvPr/>
        </p:nvSpPr>
        <p:spPr>
          <a:xfrm>
            <a:off x="7667625" y="5810250"/>
            <a:ext cx="1457325" cy="333375"/>
          </a:xfrm>
          <a:prstGeom prst="fram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
        <p:nvSpPr>
          <p:cNvPr id="6" name="TextovéPole 5"/>
          <p:cNvSpPr txBox="1"/>
          <p:nvPr/>
        </p:nvSpPr>
        <p:spPr>
          <a:xfrm>
            <a:off x="8301162" y="3593990"/>
            <a:ext cx="3617843" cy="923330"/>
          </a:xfrm>
          <a:prstGeom prst="rect">
            <a:avLst/>
          </a:prstGeom>
          <a:solidFill>
            <a:schemeClr val="accent3">
              <a:lumMod val="40000"/>
              <a:lumOff val="60000"/>
            </a:schemeClr>
          </a:solidFill>
          <a:ln>
            <a:solidFill>
              <a:schemeClr val="tx1"/>
            </a:solidFill>
          </a:ln>
        </p:spPr>
        <p:txBody>
          <a:bodyPr wrap="square" rtlCol="0">
            <a:spAutoFit/>
          </a:bodyPr>
          <a:lstStyle/>
          <a:p>
            <a:r>
              <a:rPr lang="cs-CZ" dirty="0" smtClean="0"/>
              <a:t>Zde stáhnete  formulář žádosti  a uložíte si jej do počítače k vyplnění</a:t>
            </a:r>
            <a:endParaRPr lang="cs-CZ" dirty="0"/>
          </a:p>
        </p:txBody>
      </p:sp>
      <p:cxnSp>
        <p:nvCxnSpPr>
          <p:cNvPr id="8" name="Přímá spojnice se šipkou 7"/>
          <p:cNvCxnSpPr/>
          <p:nvPr/>
        </p:nvCxnSpPr>
        <p:spPr>
          <a:xfrm flipH="1">
            <a:off x="8982075" y="4517320"/>
            <a:ext cx="723900" cy="1226255"/>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75151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p:cNvPicPr>
            <a:picLocks noGrp="1" noChangeAspect="1"/>
          </p:cNvPicPr>
          <p:nvPr>
            <p:ph idx="1"/>
          </p:nvPr>
        </p:nvPicPr>
        <p:blipFill>
          <a:blip r:embed="rId2"/>
          <a:stretch>
            <a:fillRect/>
          </a:stretch>
        </p:blipFill>
        <p:spPr>
          <a:xfrm>
            <a:off x="716907" y="609600"/>
            <a:ext cx="11053987" cy="5432425"/>
          </a:xfrm>
          <a:prstGeom prst="rect">
            <a:avLst/>
          </a:prstGeom>
        </p:spPr>
      </p:pic>
      <p:sp>
        <p:nvSpPr>
          <p:cNvPr id="5" name="Rámeček 4"/>
          <p:cNvSpPr/>
          <p:nvPr/>
        </p:nvSpPr>
        <p:spPr>
          <a:xfrm>
            <a:off x="6477000" y="2133600"/>
            <a:ext cx="1390650" cy="504825"/>
          </a:xfrm>
          <a:prstGeom prst="fram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
        <p:nvSpPr>
          <p:cNvPr id="6" name="TextovéPole 5"/>
          <p:cNvSpPr txBox="1"/>
          <p:nvPr/>
        </p:nvSpPr>
        <p:spPr>
          <a:xfrm>
            <a:off x="7867651" y="2679481"/>
            <a:ext cx="4324350" cy="3139321"/>
          </a:xfrm>
          <a:prstGeom prst="rect">
            <a:avLst/>
          </a:prstGeom>
          <a:solidFill>
            <a:schemeClr val="accent3">
              <a:lumMod val="40000"/>
              <a:lumOff val="60000"/>
            </a:schemeClr>
          </a:solidFill>
        </p:spPr>
        <p:txBody>
          <a:bodyPr wrap="square" rtlCol="0">
            <a:spAutoFit/>
          </a:bodyPr>
          <a:lstStyle/>
          <a:p>
            <a:r>
              <a:rPr lang="cs-CZ" dirty="0" smtClean="0"/>
              <a:t>Zde naleznete instruktážní list k vyplnění žádosti o dotaci.</a:t>
            </a:r>
          </a:p>
          <a:p>
            <a:r>
              <a:rPr lang="cs-CZ" dirty="0" smtClean="0"/>
              <a:t>Tlačítko kontrola vyplněných údajů použijte vždy před odevzdáním na MAS. </a:t>
            </a:r>
          </a:p>
          <a:p>
            <a:r>
              <a:rPr lang="cs-CZ" dirty="0" smtClean="0"/>
              <a:t>Nejedná se o s právnost obsahu kolonek formuláře, ale o kontrolu  zda jsou vyplněny všechny kolonky.</a:t>
            </a:r>
          </a:p>
          <a:p>
            <a:r>
              <a:rPr lang="cs-CZ" dirty="0" smtClean="0"/>
              <a:t>!!! Neoznačujte = neklikejte na připravit žádost pro elektronický podpis, žádost se uzavře a nelze ji dále měnit a ukládat</a:t>
            </a:r>
            <a:endParaRPr lang="cs-CZ" dirty="0"/>
          </a:p>
        </p:txBody>
      </p:sp>
    </p:spTree>
    <p:extLst>
      <p:ext uri="{BB962C8B-B14F-4D97-AF65-F5344CB8AC3E}">
        <p14:creationId xmlns:p14="http://schemas.microsoft.com/office/powerpoint/2010/main" val="4173917615"/>
      </p:ext>
    </p:extLst>
  </p:cSld>
  <p:clrMapOvr>
    <a:masterClrMapping/>
  </p:clrMapOvr>
  <p:timing>
    <p:tnLst>
      <p:par>
        <p:cTn id="1" dur="indefinite" restart="never" nodeType="tmRoot"/>
      </p:par>
    </p:tnLst>
  </p:timing>
</p:sld>
</file>

<file path=ppt/theme/theme1.xml><?xml version="1.0" encoding="utf-8"?>
<a:theme xmlns:a="http://schemas.openxmlformats.org/drawingml/2006/main" name="Faseta">
  <a:themeElements>
    <a:clrScheme name="Fas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s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s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3232</TotalTime>
  <Words>3302</Words>
  <Application>Microsoft Office PowerPoint</Application>
  <PresentationFormat>Širokoúhlá obrazovka</PresentationFormat>
  <Paragraphs>262</Paragraphs>
  <Slides>35</Slides>
  <Notes>1</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35</vt:i4>
      </vt:variant>
    </vt:vector>
  </HeadingPairs>
  <TitlesOfParts>
    <vt:vector size="42" baseType="lpstr">
      <vt:lpstr>Arial</vt:lpstr>
      <vt:lpstr>Calibri</vt:lpstr>
      <vt:lpstr>Times New Roman</vt:lpstr>
      <vt:lpstr>Trebuchet MS</vt:lpstr>
      <vt:lpstr>Wingdings</vt:lpstr>
      <vt:lpstr>Wingdings 3</vt:lpstr>
      <vt:lpstr>Faseta</vt:lpstr>
      <vt:lpstr>PRV výzvu č. 2. k předkládání žádostí o podporu v rámci operace 19.2.1 Programu rozvoje venkova </vt:lpstr>
      <vt:lpstr> Jak podat žádost</vt:lpstr>
      <vt:lpstr>Termíny</vt:lpstr>
      <vt:lpstr>Projektový cyklus  </vt:lpstr>
      <vt:lpstr>Projektový cyklus </vt:lpstr>
      <vt:lpstr>Prezentace aplikace PowerPoint</vt:lpstr>
      <vt:lpstr>Prezentace aplikace PowerPoint</vt:lpstr>
      <vt:lpstr>Prezentace aplikace PowerPoint</vt:lpstr>
      <vt:lpstr>Prezentace aplikace PowerPoint</vt:lpstr>
      <vt:lpstr>Prezentace aplikace PowerPoint</vt:lpstr>
      <vt:lpstr>Vyhlašované fiche 2 výzva PRV</vt:lpstr>
      <vt:lpstr>1. Společné podmínky pro Fiche</vt:lpstr>
      <vt:lpstr>2. Společné podmínky pro Fiche</vt:lpstr>
      <vt:lpstr>3. Společné podmínky pro Fiche</vt:lpstr>
      <vt:lpstr>Z1Investice do zemědělských podniků</vt:lpstr>
      <vt:lpstr>Přílohy k žádosti o dotaci</vt:lpstr>
      <vt:lpstr>Prezentace aplikace PowerPoint</vt:lpstr>
      <vt:lpstr>Přílohy stanovené MAS – uvedeny ve fichích</vt:lpstr>
      <vt:lpstr>Z2Investice do nezemědělských čiností</vt:lpstr>
      <vt:lpstr>Režim podpory</vt:lpstr>
      <vt:lpstr>Oblasti podpory</vt:lpstr>
      <vt:lpstr>Vybrané ekonomické činnosti dle CZ NACE</vt:lpstr>
      <vt:lpstr>Vybrané ekonomické činnosti dle CZ NACE</vt:lpstr>
      <vt:lpstr>Vybrané ekonomické činnosti dle CZ NACE</vt:lpstr>
      <vt:lpstr>Způsobilé výdaje </vt:lpstr>
      <vt:lpstr>Kritéria přijatelnosti </vt:lpstr>
      <vt:lpstr>Kritéria přijatelnosti  </vt:lpstr>
      <vt:lpstr>Další podmínky </vt:lpstr>
      <vt:lpstr>Další podmínky </vt:lpstr>
      <vt:lpstr>Další podmínky </vt:lpstr>
      <vt:lpstr>Další podmínky platné pro režim blokové výjimky</vt:lpstr>
      <vt:lpstr>Další podmínky platné pro režim blokové výjimky</vt:lpstr>
      <vt:lpstr>Další podmínky platné pro režim de minimis </vt:lpstr>
      <vt:lpstr>Důležité dokumenty</vt:lpstr>
      <vt:lpstr>Prezentace aplikace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PRV výzvu č. 1. k předkládání žádostí o podporu v rámci operace 19.2.1 Programu rozvoje venkova</dc:title>
  <dc:creator>NB-01</dc:creator>
  <cp:lastModifiedBy>NB-01</cp:lastModifiedBy>
  <cp:revision>47</cp:revision>
  <cp:lastPrinted>2017-12-12T11:28:41Z</cp:lastPrinted>
  <dcterms:created xsi:type="dcterms:W3CDTF">2017-01-10T11:36:36Z</dcterms:created>
  <dcterms:modified xsi:type="dcterms:W3CDTF">2017-12-13T06:15:50Z</dcterms:modified>
</cp:coreProperties>
</file>