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8" r:id="rId3"/>
    <p:sldId id="259" r:id="rId4"/>
    <p:sldId id="282" r:id="rId5"/>
    <p:sldId id="283" r:id="rId6"/>
    <p:sldId id="284" r:id="rId7"/>
    <p:sldId id="285" r:id="rId8"/>
    <p:sldId id="262" r:id="rId9"/>
    <p:sldId id="261" r:id="rId10"/>
    <p:sldId id="286" r:id="rId11"/>
    <p:sldId id="287" r:id="rId12"/>
    <p:sldId id="288" r:id="rId13"/>
    <p:sldId id="289" r:id="rId14"/>
    <p:sldId id="290" r:id="rId15"/>
    <p:sldId id="264" r:id="rId16"/>
    <p:sldId id="291" r:id="rId17"/>
    <p:sldId id="294" r:id="rId18"/>
    <p:sldId id="28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1601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8937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5034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7084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7037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8114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50324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8428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42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5868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5777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41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1318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77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1953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3025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4BC8E-50D4-4C8C-9E59-68C80BB5DBD8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8505A3-3639-4791-9E4E-0E711B3996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845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rop.mmr.cz/cs/Vyzvy/Seznam/Vyzva-c-85-Socialni-bydleni-in-projekty-CLL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39442" y="370821"/>
            <a:ext cx="7057938" cy="2387600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/>
              <a:t>8. výzva </a:t>
            </a:r>
            <a:br>
              <a:rPr lang="cs-CZ" sz="4400" b="1" dirty="0"/>
            </a:br>
            <a:r>
              <a:rPr lang="cs-CZ" sz="4400" dirty="0"/>
              <a:t>„MAS Prostějov venkov – IROP – sociální bydlení II.“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25710" y="3113725"/>
            <a:ext cx="9144000" cy="1164660"/>
          </a:xfrm>
        </p:spPr>
        <p:txBody>
          <a:bodyPr/>
          <a:lstStyle/>
          <a:p>
            <a:endParaRPr lang="cs-CZ" dirty="0"/>
          </a:p>
          <a:p>
            <a:r>
              <a:rPr lang="cs-CZ" dirty="0"/>
              <a:t> VAZBA NA VÝZVU ŘO IROP Č. 85 „Sociální infrastruktura - integrované projekty SCLLD“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26" y="5124791"/>
            <a:ext cx="7649361" cy="126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432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Parametry sociálního bydlení v IROP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Byt splňuje parametry dané stavebními předpisy budov pro bydlení.</a:t>
            </a:r>
          </a:p>
          <a:p>
            <a:pPr marL="0" indent="0">
              <a:buNone/>
            </a:pPr>
            <a:r>
              <a:rPr lang="cs-CZ" dirty="0"/>
              <a:t>Sociálním bytem se rozumí standardní bytová jednotka se základním vybavením bez nábytku: </a:t>
            </a:r>
          </a:p>
          <a:p>
            <a:pPr lvl="1"/>
            <a:r>
              <a:rPr lang="cs-CZ" dirty="0"/>
              <a:t>umyvadlem, </a:t>
            </a:r>
          </a:p>
          <a:p>
            <a:pPr lvl="1"/>
            <a:r>
              <a:rPr lang="cs-CZ" dirty="0"/>
              <a:t>sprchou nebo vanou, </a:t>
            </a:r>
          </a:p>
          <a:p>
            <a:pPr lvl="1"/>
            <a:r>
              <a:rPr lang="cs-CZ" dirty="0"/>
              <a:t>WC, </a:t>
            </a:r>
          </a:p>
          <a:p>
            <a:pPr lvl="1"/>
            <a:r>
              <a:rPr lang="cs-CZ" dirty="0"/>
              <a:t>kuchyňskou linkou, </a:t>
            </a:r>
          </a:p>
          <a:p>
            <a:pPr lvl="1"/>
            <a:r>
              <a:rPr lang="cs-CZ" dirty="0"/>
              <a:t>varnou deskou a troubou. </a:t>
            </a:r>
          </a:p>
          <a:p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9166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Soc. bydlení musí být:</a:t>
            </a:r>
          </a:p>
          <a:p>
            <a:r>
              <a:rPr lang="cs-CZ" dirty="0"/>
              <a:t>umístěno v zastavěném nebo zastavitelném území podle územního plánu </a:t>
            </a:r>
          </a:p>
          <a:p>
            <a:r>
              <a:rPr lang="cs-CZ" dirty="0"/>
              <a:t>umístěno v lokalitě, která nevede k segregaci cílové skupiny, </a:t>
            </a:r>
          </a:p>
          <a:p>
            <a:r>
              <a:rPr lang="cs-CZ" dirty="0"/>
              <a:t>umístěno v běžné zástavbě s občanskou vybaveností, </a:t>
            </a:r>
          </a:p>
          <a:p>
            <a:r>
              <a:rPr lang="cs-CZ" dirty="0"/>
              <a:t>v lokalitě musí být zajištěná veřejná doprava, </a:t>
            </a:r>
          </a:p>
          <a:p>
            <a:r>
              <a:rPr lang="cs-CZ" dirty="0"/>
              <a:t>projekt musí naplňovat všechny požadavky na občanskou vybavenost, žadatel je popíše v kapitole 4 Studie proveditelnosti, její osnova je v příloze č. 4D těchto Pravidel. </a:t>
            </a:r>
          </a:p>
        </p:txBody>
      </p:sp>
    </p:spTree>
    <p:extLst>
      <p:ext uri="{BB962C8B-B14F-4D97-AF65-F5344CB8AC3E}">
        <p14:creationId xmlns:p14="http://schemas.microsoft.com/office/powerpoint/2010/main" val="3122185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Požadavky na občanskou vybavenost v lokalitě se soc. byty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mateřská škola v dostupné vzdálenosti odpovídající charakteru lokality; </a:t>
            </a:r>
          </a:p>
          <a:p>
            <a:r>
              <a:rPr lang="cs-CZ" dirty="0"/>
              <a:t>základní škola v dostupné vzdálenosti odpovídající charakteru lokality. </a:t>
            </a:r>
          </a:p>
          <a:p>
            <a:r>
              <a:rPr lang="cs-CZ" dirty="0"/>
              <a:t>služba praktického lékaře (i občasná) v obci, nebo v dostupné vzdálenosti odpovídající charakteru lokality; </a:t>
            </a:r>
          </a:p>
          <a:p>
            <a:r>
              <a:rPr lang="cs-CZ" dirty="0"/>
              <a:t>sociální služby, podporující sociální začlenění cílové skupiny, v obci nebo v dostupné vzdálenosti. </a:t>
            </a:r>
          </a:p>
          <a:p>
            <a:r>
              <a:rPr lang="cs-CZ" dirty="0"/>
              <a:t>prodej základních potravin a základního nepotravinářského zboží v obci.</a:t>
            </a:r>
          </a:p>
          <a:p>
            <a:r>
              <a:rPr lang="cs-CZ" dirty="0"/>
              <a:t>veřejná doprava v obci nebo v docházkové vzdálenosti.  </a:t>
            </a:r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6661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Nakládání se soc. byty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46200"/>
            <a:ext cx="10515600" cy="48307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Po dobu udržitelnosti projektu musí být cílové skupině v sociálních bytech dostupná podpora ve formě sociální práce. Sociální prací je myšleno poskytování sociální služby podle zákona č. 108/2006 Sb., o sociálních službách, ve znění pozdějších předpisů, nebo další sociální práci, jejímž gestorem je kvalifikovaný sociální pracovník. </a:t>
            </a:r>
          </a:p>
          <a:p>
            <a:pPr marL="0" indent="0">
              <a:buNone/>
            </a:pPr>
            <a:r>
              <a:rPr lang="cs-CZ" dirty="0"/>
              <a:t>Příjemce musí dodržovat podmínky pro nakládání se sociálními byty minimálně po dobu udržitelnosti projektu a po dobu platnosti Pověřovacího aktu k zajištění SOHZ.</a:t>
            </a:r>
          </a:p>
          <a:p>
            <a:pPr marL="0" indent="0">
              <a:buNone/>
            </a:pPr>
            <a:r>
              <a:rPr lang="cs-CZ" dirty="0"/>
              <a:t>Podmínky pro nakládání se sociálními byty: </a:t>
            </a:r>
          </a:p>
          <a:p>
            <a:pPr>
              <a:buFontTx/>
              <a:buChar char="-"/>
            </a:pPr>
            <a:r>
              <a:rPr lang="cs-CZ" dirty="0"/>
              <a:t>Výše nájemného za 1 m2 nesmí překročit 61,10 Kč </a:t>
            </a:r>
          </a:p>
          <a:p>
            <a:pPr>
              <a:buFontTx/>
              <a:buChar char="-"/>
            </a:pPr>
            <a:r>
              <a:rPr lang="cs-CZ" dirty="0"/>
              <a:t>Průměrný čistý měsíční příjem v období 12 kalendářních měsíců před uzavřením nájemní smlouvy nepřesáhl:</a:t>
            </a:r>
          </a:p>
          <a:p>
            <a:pPr lvl="1"/>
            <a:r>
              <a:rPr lang="cs-CZ" dirty="0"/>
              <a:t>0,6 násobek průměrné měsíční mzdy – domácnost 1 člen</a:t>
            </a:r>
          </a:p>
          <a:p>
            <a:pPr lvl="1"/>
            <a:r>
              <a:rPr lang="cs-CZ" dirty="0"/>
              <a:t>0,8 násobek průměrné měsíční mzdy - domácnost se 2 členy; </a:t>
            </a:r>
          </a:p>
          <a:p>
            <a:pPr lvl="1"/>
            <a:r>
              <a:rPr lang="cs-CZ" dirty="0"/>
              <a:t>0,9 násobek průměrné měsíční mzdy - domácnost se 3 členy; </a:t>
            </a:r>
          </a:p>
          <a:p>
            <a:pPr lvl="1"/>
            <a:r>
              <a:rPr lang="cs-CZ" dirty="0"/>
              <a:t>1,0 násobek průměrné měsíční mzdy - domácnost se 4 členy; </a:t>
            </a:r>
          </a:p>
          <a:p>
            <a:pPr lvl="1"/>
            <a:r>
              <a:rPr lang="cs-CZ" dirty="0"/>
              <a:t>1,2 násobek průměrné měsíční mzdy - domácnost s 5 a více členy. 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9249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01336"/>
            <a:ext cx="8596668" cy="1350627"/>
          </a:xfrm>
        </p:spPr>
        <p:txBody>
          <a:bodyPr>
            <a:normAutofit/>
          </a:bodyPr>
          <a:lstStyle/>
          <a:p>
            <a:r>
              <a:rPr lang="cs-CZ" dirty="0"/>
              <a:t>Standardy minimální a maximální rozlohy sociálního bydlení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n-NO" dirty="0"/>
              <a:t>	</a:t>
            </a:r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374547"/>
              </p:ext>
            </p:extLst>
          </p:nvPr>
        </p:nvGraphicFramePr>
        <p:xfrm>
          <a:off x="677334" y="1820411"/>
          <a:ext cx="10193866" cy="4211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36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3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87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87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387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17155">
                <a:tc>
                  <a:txBody>
                    <a:bodyPr/>
                    <a:lstStyle/>
                    <a:p>
                      <a:r>
                        <a:rPr lang="cs-CZ" sz="2800" b="1" dirty="0"/>
                        <a:t>Počet osob v domácnosti 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/>
                        <a:t>4 a více </a:t>
                      </a:r>
                      <a:endParaRPr lang="cs-CZ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8635">
                <a:tc>
                  <a:txBody>
                    <a:bodyPr/>
                    <a:lstStyle/>
                    <a:p>
                      <a:r>
                        <a:rPr lang="cs-CZ" sz="2800" dirty="0"/>
                        <a:t>1</a:t>
                      </a:r>
                      <a:r>
                        <a:rPr lang="nn-NO" sz="2800" dirty="0"/>
                        <a:t>+kk (m2) 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n-NO" sz="2800" dirty="0"/>
                        <a:t>23-37,9 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n-NO" sz="2800" dirty="0"/>
                        <a:t>23-37,9 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8635">
                <a:tc>
                  <a:txBody>
                    <a:bodyPr/>
                    <a:lstStyle/>
                    <a:p>
                      <a:r>
                        <a:rPr lang="cs-CZ" sz="2800" dirty="0"/>
                        <a:t>2</a:t>
                      </a:r>
                      <a:r>
                        <a:rPr lang="nn-NO" sz="2800" dirty="0"/>
                        <a:t>+kk (m2) 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n-NO" sz="2800" dirty="0"/>
                        <a:t>38-51,9 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n-NO" sz="2800" dirty="0"/>
                        <a:t>38-51,9 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8635">
                <a:tc>
                  <a:txBody>
                    <a:bodyPr/>
                    <a:lstStyle/>
                    <a:p>
                      <a:r>
                        <a:rPr lang="cs-CZ" sz="2800" dirty="0"/>
                        <a:t>3</a:t>
                      </a:r>
                      <a:r>
                        <a:rPr lang="nn-NO" sz="2800" dirty="0"/>
                        <a:t>+kk (m2) 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n-NO" sz="2800" dirty="0"/>
                        <a:t>52-67,9 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n-NO" sz="2800" dirty="0"/>
                        <a:t>52-67,9 </a:t>
                      </a:r>
                      <a:endParaRPr lang="cs-CZ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8635">
                <a:tc>
                  <a:txBody>
                    <a:bodyPr/>
                    <a:lstStyle/>
                    <a:p>
                      <a:r>
                        <a:rPr lang="cs-CZ" sz="2800" dirty="0"/>
                        <a:t>4</a:t>
                      </a:r>
                      <a:r>
                        <a:rPr lang="nn-NO" sz="2800" dirty="0"/>
                        <a:t>+kk (m2) 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n-NO" sz="2800" dirty="0"/>
                        <a:t>68-82 </a:t>
                      </a:r>
                      <a:endParaRPr lang="cs-CZ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0046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b="1" dirty="0"/>
              <a:t>Indikátory projektu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Podrobné informace k jednotlivým indikátorům a závazná pravidla jejich vykazování a výpočtu obsahují </a:t>
            </a:r>
            <a:r>
              <a:rPr lang="cs-CZ" b="1" dirty="0"/>
              <a:t>metodické listy indikátorů</a:t>
            </a:r>
            <a:r>
              <a:rPr lang="cs-CZ" dirty="0"/>
              <a:t>. </a:t>
            </a:r>
          </a:p>
          <a:p>
            <a:pPr marL="0" indent="0">
              <a:buNone/>
            </a:pPr>
            <a:r>
              <a:rPr lang="cs-CZ" b="1" dirty="0"/>
              <a:t>5 53 20 - Průměrný počet osob využívajících sociální bydlení </a:t>
            </a:r>
          </a:p>
          <a:p>
            <a:pPr marL="0" indent="0">
              <a:buNone/>
            </a:pPr>
            <a:r>
              <a:rPr lang="cs-CZ" b="1" dirty="0"/>
              <a:t>5 53 10 – Nárůst kapacity sociálních bytů </a:t>
            </a:r>
          </a:p>
          <a:p>
            <a:pPr marL="0" indent="0">
              <a:buNone/>
            </a:pPr>
            <a:r>
              <a:rPr lang="cs-CZ" b="1" dirty="0"/>
              <a:t>5 53 01 - Počet podpořených bytů pro sociální bydlení</a:t>
            </a:r>
          </a:p>
          <a:p>
            <a:pPr marL="0" indent="0">
              <a:buNone/>
            </a:pPr>
            <a:r>
              <a:rPr lang="cs-CZ" dirty="0"/>
              <a:t>K indikátoru musí být v žádosti vyplněna tato datová pole: </a:t>
            </a:r>
          </a:p>
          <a:p>
            <a:r>
              <a:rPr lang="cs-CZ" b="1" dirty="0"/>
              <a:t>Výchozí hodnota </a:t>
            </a:r>
            <a:r>
              <a:rPr lang="cs-CZ" dirty="0"/>
              <a:t>(v případě výstupového indikátoru načtena automaticky 0) a </a:t>
            </a:r>
            <a:r>
              <a:rPr lang="cs-CZ" b="1" dirty="0"/>
              <a:t>datum</a:t>
            </a:r>
            <a:r>
              <a:rPr lang="cs-CZ" dirty="0"/>
              <a:t>, ke kterému byla hodnota stanovena. </a:t>
            </a:r>
          </a:p>
          <a:p>
            <a:r>
              <a:rPr lang="cs-CZ" b="1" dirty="0"/>
              <a:t>Cílová hodnota</a:t>
            </a:r>
            <a:r>
              <a:rPr lang="cs-CZ" dirty="0"/>
              <a:t>, kterou se žadatel v projektu zavazuje dosáhnout, a </a:t>
            </a:r>
            <a:r>
              <a:rPr lang="cs-CZ" b="1" dirty="0"/>
              <a:t>datum</a:t>
            </a:r>
            <a:r>
              <a:rPr lang="cs-CZ" dirty="0"/>
              <a:t>, ke kterému ji musí naplnit. </a:t>
            </a:r>
          </a:p>
          <a:p>
            <a:pPr marL="0" indent="0" fontAlgn="t">
              <a:buNone/>
            </a:pPr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4882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43950"/>
            <a:ext cx="8596668" cy="830509"/>
          </a:xfrm>
        </p:spPr>
        <p:txBody>
          <a:bodyPr/>
          <a:lstStyle/>
          <a:p>
            <a:r>
              <a:rPr lang="cs-CZ" dirty="0"/>
              <a:t>Povinné přílohy žádosti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098958"/>
            <a:ext cx="8596668" cy="5486399"/>
          </a:xfrm>
        </p:spPr>
        <p:txBody>
          <a:bodyPr>
            <a:normAutofit/>
          </a:bodyPr>
          <a:lstStyle/>
          <a:p>
            <a:r>
              <a:rPr lang="cs-CZ" b="1" dirty="0"/>
              <a:t>Plná moc – </a:t>
            </a:r>
            <a:r>
              <a:rPr lang="cs-CZ" dirty="0"/>
              <a:t>pokud žadatel zplnomocní podáním jinou osobu – vzor je  příloha 11 obecných pravidel</a:t>
            </a:r>
          </a:p>
          <a:p>
            <a:r>
              <a:rPr lang="cs-CZ" b="1" dirty="0"/>
              <a:t>Zadávací a výběrová řízení – </a:t>
            </a:r>
            <a:r>
              <a:rPr lang="cs-CZ" dirty="0"/>
              <a:t>přeskládá pouze uzavřenou smlouvu včetně případných dodatků na záložku veřejné zakázky</a:t>
            </a:r>
          </a:p>
          <a:p>
            <a:r>
              <a:rPr lang="cs-CZ" b="1" dirty="0"/>
              <a:t>Právní subjektivita – </a:t>
            </a:r>
            <a:r>
              <a:rPr lang="cs-CZ" dirty="0"/>
              <a:t>obce nemusí dokládat</a:t>
            </a:r>
          </a:p>
          <a:p>
            <a:r>
              <a:rPr lang="cs-CZ" b="1" dirty="0"/>
              <a:t>Studie proveditelnosti – </a:t>
            </a:r>
            <a:r>
              <a:rPr lang="cs-CZ" dirty="0"/>
              <a:t>zpracovaná podle osnovy v příloze č. 4D</a:t>
            </a:r>
          </a:p>
          <a:p>
            <a:r>
              <a:rPr lang="cs-CZ" b="1" dirty="0"/>
              <a:t>Prokázání právních vztahů k majetku, který je předmětem projektu</a:t>
            </a:r>
          </a:p>
          <a:p>
            <a:r>
              <a:rPr lang="cs-CZ" b="1" dirty="0"/>
              <a:t>Žádost o stavební povolení nebo ohlášení, případně stavební povolení s nabytím právní moci nebo souhlas s provedením ohlášeného stavebního záměru nebo veřejnoprávní smlouva </a:t>
            </a:r>
            <a:r>
              <a:rPr lang="cs-CZ" dirty="0"/>
              <a:t>– žadatel musí nejpozději do vydání Rozhodnutí doložit stavební povolení s nabytím právní moci nebo souhlas s provedením ohlášeného stavebního záměru nebo účinnou veřejnoprávní smlouvu.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2534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Povinné přílohy žádosti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Projektová dokumentace pro vydání stavebního povolení nebo pro ohlášení stavby </a:t>
            </a:r>
            <a:r>
              <a:rPr lang="cs-CZ" dirty="0"/>
              <a:t>- v případě, že již byla zpracována projektová dokumentace pro provádění stavby, žadatel ji také přikládá k žádosti o podporu. </a:t>
            </a:r>
          </a:p>
          <a:p>
            <a:r>
              <a:rPr lang="cs-CZ" b="1" dirty="0"/>
              <a:t>Územní rozhodnutí nebo územní souhlas nebo veřejnoprávní smlouva nahrazující územní řízení </a:t>
            </a:r>
            <a:endParaRPr lang="cs-CZ" dirty="0"/>
          </a:p>
          <a:p>
            <a:r>
              <a:rPr lang="cs-CZ" b="1" dirty="0"/>
              <a:t>Položkový rozpočet</a:t>
            </a:r>
            <a:endParaRPr lang="cs-CZ" dirty="0"/>
          </a:p>
          <a:p>
            <a:r>
              <a:rPr lang="cs-CZ" b="1" dirty="0"/>
              <a:t>Čestné prohlášení o skutečném majiteli </a:t>
            </a:r>
          </a:p>
          <a:p>
            <a:r>
              <a:rPr lang="cs-CZ" b="1" dirty="0"/>
              <a:t>Potvrzení o podání žádosti o pověření k výkonu služby obecného hospodářského zájmu sociální bydlení – v případě volby režimu rozhodnutí Komise o SOHZ (2012/21/EU) </a:t>
            </a:r>
            <a:endParaRPr lang="cs-CZ" dirty="0"/>
          </a:p>
          <a:p>
            <a:r>
              <a:rPr lang="pl-PL" b="1" dirty="0"/>
              <a:t>Souhlasné stanovisko obce s realizací projektu </a:t>
            </a:r>
            <a:endParaRPr lang="cs-CZ" b="1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33993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Děkuji vám za pozornost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/>
              <a:t>Mgr. Jaroslav Křivánek</a:t>
            </a:r>
          </a:p>
          <a:p>
            <a:pPr marL="0" indent="0" algn="ctr">
              <a:buNone/>
            </a:pPr>
            <a:r>
              <a:rPr lang="cs-CZ" dirty="0"/>
              <a:t>Prostějov venkov o.p.s.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493" y="4330021"/>
            <a:ext cx="6592349" cy="1086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090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8435802" cy="1320800"/>
          </a:xfrm>
        </p:spPr>
        <p:txBody>
          <a:bodyPr/>
          <a:lstStyle/>
          <a:p>
            <a:r>
              <a:rPr lang="cs-CZ" dirty="0"/>
              <a:t>Pravidla pro žadatele a příjemce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69409"/>
            <a:ext cx="8574248" cy="45075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Pouze aktivita sociální bydlení – rozdíl oproti výzvě 2 MAS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Specifická pravidla naleznete na adrese: 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https://www.irop.mmr.cz/cs/Vyzvy/Seznam/Vyzva-c-85-Socialni-bydleni-in-projekty-CLLD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6115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Oprávnění žadatelé a financování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Oprávnění žadatelé:</a:t>
            </a:r>
          </a:p>
          <a:p>
            <a:pPr lvl="1"/>
            <a:r>
              <a:rPr lang="cs-CZ" dirty="0"/>
              <a:t>obce;</a:t>
            </a:r>
          </a:p>
          <a:p>
            <a:pPr lvl="1"/>
            <a:r>
              <a:rPr lang="cs-CZ" dirty="0"/>
              <a:t>nestátní neziskové organizace;</a:t>
            </a:r>
          </a:p>
          <a:p>
            <a:pPr lvl="1"/>
            <a:r>
              <a:rPr lang="cs-CZ" dirty="0"/>
              <a:t>církve;</a:t>
            </a:r>
          </a:p>
          <a:p>
            <a:pPr lvl="1"/>
            <a:r>
              <a:rPr lang="cs-CZ" dirty="0"/>
              <a:t>církevní organizace</a:t>
            </a:r>
          </a:p>
          <a:p>
            <a:pPr marL="0" indent="0">
              <a:buNone/>
            </a:pPr>
            <a:r>
              <a:rPr lang="cs-CZ" b="1" dirty="0"/>
              <a:t>Nestátní neziskové organizace, církve a církevní organizace vykonávají činnost v jedné z oblastí: </a:t>
            </a:r>
            <a:endParaRPr lang="cs-CZ" dirty="0"/>
          </a:p>
          <a:p>
            <a:pPr lvl="1"/>
            <a:r>
              <a:rPr lang="cs-CZ" b="1" dirty="0"/>
              <a:t>podpora nebo ochrana osob se zdravotním postižením a znevýhodněných osob, </a:t>
            </a:r>
            <a:endParaRPr lang="cs-CZ" dirty="0"/>
          </a:p>
          <a:p>
            <a:pPr lvl="1"/>
            <a:r>
              <a:rPr lang="cs-CZ" dirty="0"/>
              <a:t>s</a:t>
            </a:r>
            <a:r>
              <a:rPr lang="cs-CZ" b="1" dirty="0"/>
              <a:t>ociální služby či aktivity sociálního začleňování. </a:t>
            </a:r>
            <a:r>
              <a:rPr lang="cs-CZ" dirty="0"/>
              <a:t>	</a:t>
            </a:r>
          </a:p>
          <a:p>
            <a:pPr lvl="1"/>
            <a:endParaRPr lang="cs-CZ" dirty="0"/>
          </a:p>
          <a:p>
            <a:pPr marL="0" indent="0">
              <a:buNone/>
            </a:pPr>
            <a:r>
              <a:rPr lang="cs-CZ" b="1" dirty="0"/>
              <a:t>Podíl financování z celkových způsobilých výdajů: </a:t>
            </a:r>
            <a:endParaRPr lang="cs-CZ" dirty="0"/>
          </a:p>
          <a:p>
            <a:pPr lvl="1"/>
            <a:r>
              <a:rPr lang="cs-CZ" b="1" dirty="0"/>
              <a:t>EFRR 95 % </a:t>
            </a:r>
            <a:endParaRPr lang="cs-CZ" dirty="0"/>
          </a:p>
          <a:p>
            <a:pPr lvl="1"/>
            <a:r>
              <a:rPr lang="cs-CZ" b="1" dirty="0"/>
              <a:t>příjemce 5 % 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Místo realizace - území MAS vymezené ve schválené strategii CLLD. </a:t>
            </a:r>
          </a:p>
          <a:p>
            <a:r>
              <a:rPr lang="cs-CZ" dirty="0"/>
              <a:t>Realizace od 1.1.2014 do 30.6.2023 – platné je datum ve výzvě MAS</a:t>
            </a:r>
          </a:p>
        </p:txBody>
      </p:sp>
    </p:spTree>
    <p:extLst>
      <p:ext uri="{BB962C8B-B14F-4D97-AF65-F5344CB8AC3E}">
        <p14:creationId xmlns:p14="http://schemas.microsoft.com/office/powerpoint/2010/main" val="3791725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Cílové skupiny - osoby v bytové nouzi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729163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osoby spící venku </a:t>
            </a:r>
          </a:p>
          <a:p>
            <a:r>
              <a:rPr lang="cs-CZ" dirty="0"/>
              <a:t>osoby v nízkoprahové noclehárně, </a:t>
            </a:r>
          </a:p>
          <a:p>
            <a:r>
              <a:rPr lang="cs-CZ" dirty="0"/>
              <a:t>osoby sezonně užívající k přenocování prostory zařízení bez lůžek, </a:t>
            </a:r>
          </a:p>
          <a:p>
            <a:r>
              <a:rPr lang="cs-CZ" dirty="0"/>
              <a:t>muži a ženy v azylovém domě, </a:t>
            </a:r>
          </a:p>
          <a:p>
            <a:r>
              <a:rPr lang="cs-CZ" dirty="0"/>
              <a:t>matky nebo otcové s dětmi v azylovém domě, </a:t>
            </a:r>
          </a:p>
          <a:p>
            <a:r>
              <a:rPr lang="cs-CZ" dirty="0"/>
              <a:t>úplné rodiny v azylovém domě, </a:t>
            </a:r>
          </a:p>
          <a:p>
            <a:r>
              <a:rPr lang="pl-PL" dirty="0"/>
              <a:t>osoby v domě na půli cesty, </a:t>
            </a:r>
          </a:p>
          <a:p>
            <a:r>
              <a:rPr lang="cs-CZ" dirty="0"/>
              <a:t>osoby ve veřejné komerční ubytovně (nemají jinou možnost bydlení), </a:t>
            </a:r>
          </a:p>
          <a:p>
            <a:r>
              <a:rPr lang="cs-CZ" dirty="0"/>
              <a:t>osoby v přístřeší po vystěhování z bytu, </a:t>
            </a:r>
          </a:p>
          <a:p>
            <a:r>
              <a:rPr lang="cs-CZ" dirty="0"/>
              <a:t>žadatelé o azyl v azylových zařízeních, </a:t>
            </a:r>
          </a:p>
          <a:p>
            <a:r>
              <a:rPr lang="cs-CZ" dirty="0"/>
              <a:t>osoby po opuštění věznice, </a:t>
            </a:r>
          </a:p>
          <a:p>
            <a:r>
              <a:rPr lang="cs-CZ" dirty="0"/>
              <a:t>osoby před opuštěním zdravotnického zařízení, </a:t>
            </a:r>
          </a:p>
          <a:p>
            <a:r>
              <a:rPr lang="cs-CZ" dirty="0"/>
              <a:t>osoby po opuštění dětské instituce či pěstounské péče, </a:t>
            </a:r>
          </a:p>
        </p:txBody>
      </p:sp>
    </p:spTree>
    <p:extLst>
      <p:ext uri="{BB962C8B-B14F-4D97-AF65-F5344CB8AC3E}">
        <p14:creationId xmlns:p14="http://schemas.microsoft.com/office/powerpoint/2010/main" val="2609298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Cílové skupiny - osoby v bytové nouzi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4754563"/>
          </a:xfrm>
        </p:spPr>
        <p:txBody>
          <a:bodyPr>
            <a:normAutofit fontScale="92500"/>
          </a:bodyPr>
          <a:lstStyle/>
          <a:p>
            <a:r>
              <a:rPr lang="cs-CZ" dirty="0"/>
              <a:t>muži a ženy v seniorském věku, </a:t>
            </a:r>
          </a:p>
          <a:p>
            <a:r>
              <a:rPr lang="cs-CZ" dirty="0"/>
              <a:t>invalidé dlouhodobě ubytovaní v azylovém domě, </a:t>
            </a:r>
          </a:p>
          <a:p>
            <a:r>
              <a:rPr lang="cs-CZ" dirty="0"/>
              <a:t>osoby přechodně bydlící u příbuzných nebo přátel </a:t>
            </a:r>
          </a:p>
          <a:p>
            <a:r>
              <a:rPr lang="cs-CZ" dirty="0"/>
              <a:t>osoby bydlící v bytě bez právního důvodu, </a:t>
            </a:r>
          </a:p>
          <a:p>
            <a:r>
              <a:rPr lang="cs-CZ" dirty="0"/>
              <a:t>osoby v nezákonně obsazené budově, </a:t>
            </a:r>
          </a:p>
          <a:p>
            <a:r>
              <a:rPr lang="cs-CZ" dirty="0"/>
              <a:t>osoby na nezákonně obsazeném pozemku (zahrádkářské kolonie, zemnice), </a:t>
            </a:r>
          </a:p>
          <a:p>
            <a:r>
              <a:rPr lang="cs-CZ" dirty="0"/>
              <a:t>osoby, které dostaly výpověď z nájemního bytu, </a:t>
            </a:r>
          </a:p>
          <a:p>
            <a:r>
              <a:rPr lang="cs-CZ" dirty="0"/>
              <a:t>osoby žijící v mobilním obydlí, např. maringotka, karavan, hausbót (nemají jinou možnost bydlení, </a:t>
            </a:r>
          </a:p>
          <a:p>
            <a:r>
              <a:rPr lang="cs-CZ" dirty="0"/>
              <a:t>osoby žijící v budově, která není určena k bydlení, např. osoby žijící na pracovišti, v zahradních chatkách se souhlasem majitele, </a:t>
            </a:r>
          </a:p>
          <a:p>
            <a:r>
              <a:rPr lang="cs-CZ" dirty="0"/>
              <a:t>osoby žijící v provizorních stavbách nebo v budovách bez kolaudace pro účely bydlení, </a:t>
            </a:r>
          </a:p>
          <a:p>
            <a:r>
              <a:rPr lang="cs-CZ" dirty="0"/>
              <a:t>osoby žijící v nevhodném objektu – obydlí se stalo nezpůsobilým k obývání (dříve mohlo být obyvatelné).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1704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Osobou v bytové nouzi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669409"/>
            <a:ext cx="8596668" cy="4706224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Osoba v ekonomicky produktivním věku, která nemá uzavřenou nájemní smlouvu, nemá ve vlastnictví ani spoluvlastnictví bytový dům, rodinný dům, byt, dům pro rekreační nebo jiné ubytovací účely a zároveň její průměrný čistý měsíční příjem v období 12 kalendářních měsíců před uzavřením nájemní smlouvy nepřesáhl </a:t>
            </a:r>
            <a:r>
              <a:rPr lang="cs-CZ" b="1" dirty="0"/>
              <a:t>0,6</a:t>
            </a:r>
            <a:r>
              <a:rPr lang="cs-CZ" dirty="0"/>
              <a:t> násobek průměrné měsíční mzdy. </a:t>
            </a:r>
            <a:r>
              <a:rPr lang="cs-CZ" b="1" dirty="0"/>
              <a:t>Při určování započitatelných příjmů posuzované osoby se postupuje podle zákona č. 110/2006 Sb., o životním a existenčním minimu, v platném znění. </a:t>
            </a:r>
          </a:p>
          <a:p>
            <a:endParaRPr lang="cs-CZ" dirty="0"/>
          </a:p>
          <a:p>
            <a:r>
              <a:rPr lang="cs-CZ" dirty="0"/>
              <a:t>Příjemce je povinen uzavřít nájemní smlouvu k bytu pouze s osobou z cílové skupiny, kdy minimálně 50 % členů, užívajících domácnost, musí být v ekonomicky produktivním věku, tj. ve věku 15 až 64 let. </a:t>
            </a:r>
            <a:endParaRPr lang="cs-CZ" b="1" dirty="0"/>
          </a:p>
          <a:p>
            <a:r>
              <a:rPr lang="cs-CZ" dirty="0"/>
              <a:t>Nájemní smlouva může být uzavřena s osobou z cílové skupiny, která není v ekonomicky produktivním věku (tj. 65 let a výše), avšak minimálně dalších 50 % členů, užívajících domácnost, je v ekonomicky produktivním věku (tj. ve věku 15 až 64 let). </a:t>
            </a:r>
          </a:p>
          <a:p>
            <a:endParaRPr lang="cs-CZ" dirty="0"/>
          </a:p>
          <a:p>
            <a:r>
              <a:rPr lang="cs-CZ" b="1" dirty="0"/>
              <a:t>Při uplatňování obou výše uvedených podmínek se nezapočítávají děti a mládež do 14 let věku včetně. </a:t>
            </a:r>
            <a:r>
              <a:rPr lang="cs-C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66623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Sociální byty musí splňovat parametry sociálního bydlení </a:t>
            </a:r>
          </a:p>
          <a:p>
            <a:r>
              <a:rPr lang="cs-CZ" dirty="0"/>
              <a:t>Pokud má objekt, nebo vchod bytového domu se samostatným číslem popisným více než 12 bytových jednotek, počet sociálních bytů v objektu nebo vchodu se samostatným číslem popisným nepřekročí součet 12 sociálních bytů a podílu max. 20 % z celkového počtu bytů v objektu nebo vchodu se samostatným číslem popisným nad hranicí 12 bytových jednotek, podíl se vždy zaokrouhluje dolů na celé bytové jednotky. </a:t>
            </a:r>
          </a:p>
          <a:p>
            <a:r>
              <a:rPr lang="cs-CZ" dirty="0"/>
              <a:t>Ubytovny a zařízení dočasného nestandardního ubytování nejsou podporovány. 	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1101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Způsobilé výdaje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98600"/>
            <a:ext cx="10515600" cy="4965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Celkové způsobilé výdaje na hlavní aktivity projektu přepočtené na jeden m² podlahové plochy sociálního bytu nesmí přesáhnout částku 29 979 Kč. </a:t>
            </a:r>
            <a:r>
              <a:rPr lang="cs-CZ" dirty="0"/>
              <a:t>Výpočet uveďte ve Studii proveditelnosti.</a:t>
            </a:r>
          </a:p>
          <a:p>
            <a:pPr marL="0" indent="0">
              <a:buNone/>
            </a:pPr>
            <a:r>
              <a:rPr lang="cs-CZ" b="1" dirty="0"/>
              <a:t>Hlavní způsobilé výdaje max. 85 % celkových způsobilých výdajů: </a:t>
            </a:r>
            <a:endParaRPr lang="cs-CZ" dirty="0"/>
          </a:p>
          <a:p>
            <a:endParaRPr lang="cs-CZ" dirty="0"/>
          </a:p>
          <a:p>
            <a:r>
              <a:rPr lang="cs-CZ" dirty="0"/>
              <a:t>Nákup nemovitostí </a:t>
            </a:r>
          </a:p>
          <a:p>
            <a:r>
              <a:rPr lang="cs-CZ" dirty="0"/>
              <a:t>Stavby</a:t>
            </a:r>
          </a:p>
          <a:p>
            <a:r>
              <a:rPr lang="cs-CZ" dirty="0"/>
              <a:t>Pořízení vybavení</a:t>
            </a:r>
          </a:p>
          <a:p>
            <a:r>
              <a:rPr lang="cs-CZ" dirty="0"/>
              <a:t>DPH (za podmínek uvedených v pravidlech)</a:t>
            </a:r>
          </a:p>
        </p:txBody>
      </p:sp>
    </p:spTree>
    <p:extLst>
      <p:ext uri="{BB962C8B-B14F-4D97-AF65-F5344CB8AC3E}">
        <p14:creationId xmlns:p14="http://schemas.microsoft.com/office/powerpoint/2010/main" val="1395806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b="1" dirty="0"/>
              <a:t>Vedlejší způsobilé výdaje</a:t>
            </a: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max. 15 % celkových způsobilých výdajů: </a:t>
            </a:r>
          </a:p>
          <a:p>
            <a:pPr marL="0" indent="0">
              <a:buNone/>
            </a:pPr>
            <a:endParaRPr lang="cs-CZ" dirty="0"/>
          </a:p>
          <a:p>
            <a:pPr lvl="1"/>
            <a:r>
              <a:rPr lang="cs-CZ" dirty="0"/>
              <a:t>technický dozor investora, BOZP, autorský dozor, </a:t>
            </a:r>
          </a:p>
          <a:p>
            <a:pPr lvl="1"/>
            <a:r>
              <a:rPr lang="pl-PL" dirty="0"/>
              <a:t>zeleň v okolí budov a na budovách, </a:t>
            </a:r>
          </a:p>
          <a:p>
            <a:pPr lvl="1"/>
            <a:r>
              <a:rPr lang="pl-PL" dirty="0"/>
              <a:t>demolice původního objektu na místě realizace projektu, </a:t>
            </a:r>
          </a:p>
          <a:p>
            <a:pPr lvl="1"/>
            <a:r>
              <a:rPr lang="cs-CZ" dirty="0"/>
              <a:t>projektová dokumentace, </a:t>
            </a:r>
          </a:p>
          <a:p>
            <a:pPr lvl="1"/>
            <a:r>
              <a:rPr lang="cs-CZ" dirty="0"/>
              <a:t>studie proveditelnosti, </a:t>
            </a:r>
          </a:p>
          <a:p>
            <a:pPr lvl="1"/>
            <a:r>
              <a:rPr lang="cs-CZ" dirty="0"/>
              <a:t>pořízení služeb bezprostředně souvisejících s realizací projektu (příprava a realizace zadávacích a výběrových řízení),  </a:t>
            </a:r>
          </a:p>
          <a:p>
            <a:pPr lvl="1"/>
            <a:r>
              <a:rPr lang="cs-CZ" dirty="0"/>
              <a:t>povinná publicita</a:t>
            </a:r>
          </a:p>
          <a:p>
            <a:pPr lvl="1"/>
            <a:r>
              <a:rPr lang="cs-CZ" dirty="0"/>
              <a:t>DPH (za podmínek uvedených v pravidlech)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9886637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669</TotalTime>
  <Words>1538</Words>
  <Application>Microsoft Office PowerPoint</Application>
  <PresentationFormat>Širokoúhlá obrazovka</PresentationFormat>
  <Paragraphs>173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Wingdings 3</vt:lpstr>
      <vt:lpstr>Fazeta</vt:lpstr>
      <vt:lpstr>8. výzva  „MAS Prostějov venkov – IROP – sociální bydlení II.“ </vt:lpstr>
      <vt:lpstr>Pravidla pro žadatele a příjemce</vt:lpstr>
      <vt:lpstr>Oprávnění žadatelé a financování</vt:lpstr>
      <vt:lpstr>Cílové skupiny - osoby v bytové nouzi </vt:lpstr>
      <vt:lpstr>Cílové skupiny - osoby v bytové nouzi </vt:lpstr>
      <vt:lpstr>Osobou v bytové nouzi </vt:lpstr>
      <vt:lpstr>Podmínky</vt:lpstr>
      <vt:lpstr>Způsobilé výdaje</vt:lpstr>
      <vt:lpstr> Vedlejší způsobilé výdaje  </vt:lpstr>
      <vt:lpstr>Parametry sociálního bydlení v IROP </vt:lpstr>
      <vt:lpstr>Podmínky</vt:lpstr>
      <vt:lpstr>Požadavky na občanskou vybavenost v lokalitě se soc. byty</vt:lpstr>
      <vt:lpstr>Nakládání se soc. byty</vt:lpstr>
      <vt:lpstr>Standardy minimální a maximální rozlohy sociálního bydlení </vt:lpstr>
      <vt:lpstr> Indikátory projektu </vt:lpstr>
      <vt:lpstr>Povinné přílohy žádosti </vt:lpstr>
      <vt:lpstr>Povinné přílohy žádosti </vt:lpstr>
      <vt:lpstr>Děkuji vám za pozornost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nn</dc:title>
  <dc:creator>NB-01</dc:creator>
  <cp:lastModifiedBy>MAP</cp:lastModifiedBy>
  <cp:revision>38</cp:revision>
  <dcterms:created xsi:type="dcterms:W3CDTF">2017-05-09T08:45:34Z</dcterms:created>
  <dcterms:modified xsi:type="dcterms:W3CDTF">2020-01-15T13:00:03Z</dcterms:modified>
</cp:coreProperties>
</file>