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8" r:id="rId1"/>
  </p:sldMasterIdLst>
  <p:handoutMasterIdLst>
    <p:handoutMasterId r:id="rId36"/>
  </p:handoutMasterIdLst>
  <p:sldIdLst>
    <p:sldId id="256" r:id="rId2"/>
    <p:sldId id="257" r:id="rId3"/>
    <p:sldId id="258" r:id="rId4"/>
    <p:sldId id="280" r:id="rId5"/>
    <p:sldId id="278" r:id="rId6"/>
    <p:sldId id="282" r:id="rId7"/>
    <p:sldId id="283" r:id="rId8"/>
    <p:sldId id="284" r:id="rId9"/>
    <p:sldId id="285" r:id="rId10"/>
    <p:sldId id="286" r:id="rId11"/>
    <p:sldId id="287" r:id="rId12"/>
    <p:sldId id="288" r:id="rId13"/>
    <p:sldId id="281" r:id="rId14"/>
    <p:sldId id="279" r:id="rId15"/>
    <p:sldId id="289" r:id="rId16"/>
    <p:sldId id="277" r:id="rId17"/>
    <p:sldId id="275" r:id="rId18"/>
    <p:sldId id="276" r:id="rId19"/>
    <p:sldId id="259" r:id="rId20"/>
    <p:sldId id="263" r:id="rId21"/>
    <p:sldId id="264" r:id="rId22"/>
    <p:sldId id="260" r:id="rId23"/>
    <p:sldId id="262" r:id="rId24"/>
    <p:sldId id="266" r:id="rId25"/>
    <p:sldId id="268" r:id="rId26"/>
    <p:sldId id="267" r:id="rId27"/>
    <p:sldId id="269" r:id="rId28"/>
    <p:sldId id="270" r:id="rId29"/>
    <p:sldId id="271" r:id="rId30"/>
    <p:sldId id="261" r:id="rId31"/>
    <p:sldId id="273" r:id="rId32"/>
    <p:sldId id="272" r:id="rId33"/>
    <p:sldId id="274" r:id="rId34"/>
    <p:sldId id="265" r:id="rId35"/>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47C9555D-8EFA-4025-96A7-AD47016EC0ED}">
          <p14:sldIdLst>
            <p14:sldId id="256"/>
            <p14:sldId id="257"/>
            <p14:sldId id="258"/>
            <p14:sldId id="280"/>
            <p14:sldId id="278"/>
            <p14:sldId id="282"/>
            <p14:sldId id="283"/>
            <p14:sldId id="284"/>
            <p14:sldId id="285"/>
            <p14:sldId id="286"/>
            <p14:sldId id="287"/>
            <p14:sldId id="288"/>
            <p14:sldId id="281"/>
            <p14:sldId id="279"/>
            <p14:sldId id="289"/>
            <p14:sldId id="277"/>
            <p14:sldId id="275"/>
            <p14:sldId id="276"/>
            <p14:sldId id="259"/>
            <p14:sldId id="263"/>
            <p14:sldId id="264"/>
            <p14:sldId id="260"/>
            <p14:sldId id="262"/>
            <p14:sldId id="266"/>
            <p14:sldId id="268"/>
            <p14:sldId id="267"/>
            <p14:sldId id="269"/>
            <p14:sldId id="270"/>
            <p14:sldId id="271"/>
            <p14:sldId id="261"/>
            <p14:sldId id="273"/>
            <p14:sldId id="272"/>
            <p14:sldId id="274"/>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5622798" y="1"/>
            <a:ext cx="4301543" cy="341064"/>
          </a:xfrm>
          <a:prstGeom prst="rect">
            <a:avLst/>
          </a:prstGeom>
        </p:spPr>
        <p:txBody>
          <a:bodyPr vert="horz" lIns="91440" tIns="45720" rIns="91440" bIns="45720" rtlCol="0"/>
          <a:lstStyle>
            <a:lvl1pPr algn="r">
              <a:defRPr sz="1200"/>
            </a:lvl1pPr>
          </a:lstStyle>
          <a:p>
            <a:fld id="{BB995F7D-1EBF-4436-B581-69B09FD0D6BF}" type="datetimeFigureOut">
              <a:rPr lang="cs-CZ" smtClean="0"/>
              <a:t>07.01.2020</a:t>
            </a:fld>
            <a:endParaRPr lang="cs-CZ"/>
          </a:p>
        </p:txBody>
      </p:sp>
      <p:sp>
        <p:nvSpPr>
          <p:cNvPr id="4" name="Zástupný symbol pro zápatí 3"/>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5622798" y="6456612"/>
            <a:ext cx="4301543" cy="341063"/>
          </a:xfrm>
          <a:prstGeom prst="rect">
            <a:avLst/>
          </a:prstGeom>
        </p:spPr>
        <p:txBody>
          <a:bodyPr vert="horz" lIns="91440" tIns="45720" rIns="91440" bIns="45720" rtlCol="0" anchor="b"/>
          <a:lstStyle>
            <a:lvl1pPr algn="r">
              <a:defRPr sz="1200"/>
            </a:lvl1pPr>
          </a:lstStyle>
          <a:p>
            <a:fld id="{85A0D5F9-EE0F-471E-A183-EAD80BDE0E7C}" type="slidenum">
              <a:rPr lang="cs-CZ" smtClean="0"/>
              <a:t>‹#›</a:t>
            </a:fld>
            <a:endParaRPr lang="cs-CZ"/>
          </a:p>
        </p:txBody>
      </p:sp>
    </p:spTree>
    <p:extLst>
      <p:ext uri="{BB962C8B-B14F-4D97-AF65-F5344CB8AC3E}">
        <p14:creationId xmlns:p14="http://schemas.microsoft.com/office/powerpoint/2010/main" val="3694613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cs-CZ" smtClean="0"/>
              <a:t>Kliknutím lze upravit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lvl1pPr algn="l">
              <a:defRPr/>
            </a:lvl1pPr>
          </a:lstStyle>
          <a:p>
            <a:fld id="{48A87A34-81AB-432B-8DAE-1953F412C126}"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07275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3424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cs-CZ" smtClean="0"/>
              <a:t>Kliknutím lze upravit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450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5916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cs-CZ" smtClean="0"/>
              <a:t>Kliknutím lze upravit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51655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3977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024128" y="2967788"/>
            <a:ext cx="4754880" cy="33415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cs-CZ" smtClean="0"/>
              <a:t>Upravte styly předlohy textu.</a:t>
            </a:r>
          </a:p>
        </p:txBody>
      </p:sp>
      <p:sp>
        <p:nvSpPr>
          <p:cNvPr id="6" name="Content Placeholder 5"/>
          <p:cNvSpPr>
            <a:spLocks noGrp="1"/>
          </p:cNvSpPr>
          <p:nvPr>
            <p:ph sz="quarter" idx="4"/>
          </p:nvPr>
        </p:nvSpPr>
        <p:spPr>
          <a:xfrm>
            <a:off x="5990888" y="2967788"/>
            <a:ext cx="4754880" cy="33415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9149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3089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4488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cs-CZ" smtClean="0"/>
              <a:t>Kliknutím lze upravit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48A87A34-81AB-432B-8DAE-1953F412C126}" type="datetimeFigureOut">
              <a:rPr lang="en-US" smtClean="0"/>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0613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48A87A34-81AB-432B-8DAE-1953F412C126}" type="datetimeFigureOut">
              <a:rPr lang="en-US" smtClean="0"/>
              <a:pPr/>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5634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8A87A34-81AB-432B-8DAE-1953F412C126}" type="datetimeFigureOut">
              <a:rPr lang="en-US" smtClean="0"/>
              <a:pPr/>
              <a:t>1/15/2019</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D22F896-40B5-4ADD-8801-0D06FADFA095}" type="slidenum">
              <a:rPr lang="en-US" smtClean="0"/>
              <a:pPr/>
              <a:t>‹#›</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5014436"/>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szif.cz/"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maspvvenkov.cz/sclld/p-ramec-prv/vyzvy-prv-202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szif.cz/"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pPr algn="ctr"/>
            <a:r>
              <a:rPr lang="cs-CZ" sz="4000" dirty="0" smtClean="0"/>
              <a:t>Seminář k  výzvě č.4 PRV</a:t>
            </a:r>
            <a:endParaRPr lang="cs-CZ" sz="4000" dirty="0"/>
          </a:p>
        </p:txBody>
      </p:sp>
      <p:sp>
        <p:nvSpPr>
          <p:cNvPr id="3" name="Podnadpis 2"/>
          <p:cNvSpPr>
            <a:spLocks noGrp="1"/>
          </p:cNvSpPr>
          <p:nvPr>
            <p:ph type="subTitle" idx="1"/>
          </p:nvPr>
        </p:nvSpPr>
        <p:spPr/>
        <p:txBody>
          <a:bodyPr/>
          <a:lstStyle/>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779101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11569"/>
          </a:xfrm>
        </p:spPr>
        <p:txBody>
          <a:bodyPr>
            <a:normAutofit/>
          </a:bodyPr>
          <a:lstStyle/>
          <a:p>
            <a:r>
              <a:rPr lang="cs-CZ" sz="4400" dirty="0"/>
              <a:t>B) Mateřské a základní školy </a:t>
            </a:r>
          </a:p>
        </p:txBody>
      </p:sp>
      <p:sp>
        <p:nvSpPr>
          <p:cNvPr id="3" name="Zástupný symbol pro obsah 2"/>
          <p:cNvSpPr>
            <a:spLocks noGrp="1"/>
          </p:cNvSpPr>
          <p:nvPr>
            <p:ph idx="1"/>
          </p:nvPr>
        </p:nvSpPr>
        <p:spPr>
          <a:xfrm>
            <a:off x="1024128" y="1496291"/>
            <a:ext cx="9720073" cy="4813069"/>
          </a:xfrm>
        </p:spPr>
        <p:txBody>
          <a:bodyPr/>
          <a:lstStyle/>
          <a:p>
            <a:r>
              <a:rPr lang="cs-CZ" dirty="0" smtClean="0"/>
              <a:t>Přílohy:</a:t>
            </a:r>
          </a:p>
          <a:p>
            <a:pPr marL="457200" indent="-457200">
              <a:buFont typeface="+mj-lt"/>
              <a:buAutoNum type="arabicPeriod"/>
            </a:pPr>
            <a:r>
              <a:rPr lang="pl-PL" dirty="0" smtClean="0"/>
              <a:t>Prohlášení </a:t>
            </a:r>
            <a:r>
              <a:rPr lang="pl-PL" dirty="0"/>
              <a:t>o realizaci projektu v souladu s plánem/programem rozvoje </a:t>
            </a:r>
            <a:r>
              <a:rPr lang="pl-PL" dirty="0" smtClean="0"/>
              <a:t>obce</a:t>
            </a:r>
          </a:p>
          <a:p>
            <a:pPr marL="457200" indent="-457200">
              <a:buFont typeface="+mj-lt"/>
              <a:buAutoNum type="arabicPeriod"/>
            </a:pPr>
            <a:r>
              <a:rPr lang="cs-CZ" dirty="0" smtClean="0"/>
              <a:t>Informativní </a:t>
            </a:r>
            <a:r>
              <a:rPr lang="cs-CZ" dirty="0"/>
              <a:t>výpis ze školského rejstříku (</a:t>
            </a:r>
            <a:r>
              <a:rPr lang="cs-CZ" dirty="0" smtClean="0"/>
              <a:t>ne starší 30 </a:t>
            </a:r>
            <a:r>
              <a:rPr lang="cs-CZ" dirty="0"/>
              <a:t>kalendářních dní </a:t>
            </a:r>
            <a:r>
              <a:rPr lang="cs-CZ" dirty="0" smtClean="0"/>
              <a:t>před ŽOD)</a:t>
            </a:r>
            <a:endParaRPr lang="cs-CZ" dirty="0"/>
          </a:p>
          <a:p>
            <a:pPr marL="457200" indent="-457200">
              <a:buFont typeface="+mj-lt"/>
              <a:buAutoNum type="arabicPeriod"/>
            </a:pPr>
            <a:r>
              <a:rPr lang="cs-CZ" dirty="0" smtClean="0"/>
              <a:t>Dokument </a:t>
            </a:r>
            <a:r>
              <a:rPr lang="cs-CZ" dirty="0"/>
              <a:t>prokazující soulad s Místním akčním plánem vzdělávání – tabulka projektových záměrů pro PRV jako součást Strategického rámce MAP s vyznačením odpovídajícího projektu – prostá kopie </a:t>
            </a:r>
            <a:endParaRPr lang="cs-CZ" dirty="0" smtClean="0"/>
          </a:p>
          <a:p>
            <a:r>
              <a:rPr lang="cs-CZ" b="1" dirty="0"/>
              <a:t>Indikátory výstupů - </a:t>
            </a:r>
            <a:r>
              <a:rPr lang="cs-CZ" dirty="0"/>
              <a:t>92702 Počet podpořených operací (akcí) </a:t>
            </a:r>
          </a:p>
          <a:p>
            <a:r>
              <a:rPr lang="cs-CZ" b="1" dirty="0"/>
              <a:t>Indikátory výsledků - </a:t>
            </a:r>
            <a:r>
              <a:rPr lang="cs-CZ" dirty="0"/>
              <a:t>94800 Pracovní místa vytvořená v rámci podpořených projektů (Leader) </a:t>
            </a:r>
          </a:p>
          <a:p>
            <a:pPr marL="0" indent="0">
              <a:buNone/>
            </a:pPr>
            <a:endParaRPr lang="pl-PL"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553833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44573"/>
          </a:xfrm>
        </p:spPr>
        <p:txBody>
          <a:bodyPr>
            <a:normAutofit/>
          </a:bodyPr>
          <a:lstStyle/>
          <a:p>
            <a:r>
              <a:rPr lang="cs-CZ" sz="4400" dirty="0" smtClean="0"/>
              <a:t>C) Hasičské </a:t>
            </a:r>
            <a:r>
              <a:rPr lang="cs-CZ" sz="4400" dirty="0"/>
              <a:t>zbrojnice </a:t>
            </a:r>
          </a:p>
        </p:txBody>
      </p:sp>
      <p:sp>
        <p:nvSpPr>
          <p:cNvPr id="3" name="Zástupný symbol pro obsah 2"/>
          <p:cNvSpPr>
            <a:spLocks noGrp="1"/>
          </p:cNvSpPr>
          <p:nvPr>
            <p:ph idx="1"/>
          </p:nvPr>
        </p:nvSpPr>
        <p:spPr>
          <a:xfrm>
            <a:off x="1024128" y="1354975"/>
            <a:ext cx="9720073" cy="4954385"/>
          </a:xfrm>
        </p:spPr>
        <p:txBody>
          <a:bodyPr>
            <a:normAutofit/>
          </a:bodyPr>
          <a:lstStyle/>
          <a:p>
            <a:r>
              <a:rPr lang="cs-CZ" dirty="0"/>
              <a:t>I</a:t>
            </a:r>
            <a:r>
              <a:rPr lang="cs-CZ" dirty="0" smtClean="0"/>
              <a:t>nvestice </a:t>
            </a:r>
            <a:r>
              <a:rPr lang="cs-CZ" dirty="0"/>
              <a:t>do staveb a vybavení hasičských zbrojnic přímo souvisejících s výkonem služby jednotek sboru dobrovolných hasičů </a:t>
            </a:r>
            <a:r>
              <a:rPr lang="cs-CZ" dirty="0" smtClean="0"/>
              <a:t>obce</a:t>
            </a:r>
            <a:r>
              <a:rPr lang="cs-CZ" dirty="0"/>
              <a:t> </a:t>
            </a:r>
            <a:r>
              <a:rPr lang="cs-CZ" b="1" dirty="0" smtClean="0"/>
              <a:t>JPO V</a:t>
            </a:r>
          </a:p>
          <a:p>
            <a:r>
              <a:rPr lang="cs-CZ" dirty="0"/>
              <a:t>Žadatelem – obec, svazek obcí</a:t>
            </a:r>
          </a:p>
          <a:p>
            <a:r>
              <a:rPr lang="cs-CZ" dirty="0"/>
              <a:t>Způsobilé výdaje:</a:t>
            </a:r>
          </a:p>
          <a:p>
            <a:pPr marL="457200" indent="-457200">
              <a:buFont typeface="+mj-lt"/>
              <a:buAutoNum type="arabicPeriod"/>
            </a:pPr>
            <a:r>
              <a:rPr lang="cs-CZ" dirty="0" smtClean="0"/>
              <a:t>Rekonstrukce/obnova/rozšíření </a:t>
            </a:r>
            <a:r>
              <a:rPr lang="cs-CZ" dirty="0"/>
              <a:t>hasičské zbrojnice i příslušného zázemí (šatny, umývárny, toalety) </a:t>
            </a:r>
          </a:p>
          <a:p>
            <a:pPr marL="457200" indent="-457200">
              <a:buFont typeface="+mj-lt"/>
              <a:buAutoNum type="arabicPeriod"/>
            </a:pPr>
            <a:r>
              <a:rPr lang="cs-CZ" dirty="0" smtClean="0"/>
              <a:t>Pořízení </a:t>
            </a:r>
            <a:r>
              <a:rPr lang="cs-CZ" dirty="0"/>
              <a:t>strojů, technologií a dalšího vybavení hasičské zbrojnice </a:t>
            </a:r>
            <a:endParaRPr lang="cs-CZ" dirty="0" smtClean="0"/>
          </a:p>
          <a:p>
            <a:pPr marL="457200" indent="-457200">
              <a:buFont typeface="+mj-lt"/>
              <a:buAutoNum type="arabicPeriod"/>
            </a:pPr>
            <a:r>
              <a:rPr lang="cs-CZ" dirty="0" smtClean="0"/>
              <a:t>Doplňující </a:t>
            </a:r>
            <a:r>
              <a:rPr lang="cs-CZ" dirty="0"/>
              <a:t>výdaje do 30 % projektu (úprava povrchů, </a:t>
            </a:r>
            <a:r>
              <a:rPr lang="cs-CZ" dirty="0" smtClean="0"/>
              <a:t>výstavba </a:t>
            </a:r>
            <a:r>
              <a:rPr lang="cs-CZ" dirty="0"/>
              <a:t>přístupové </a:t>
            </a:r>
            <a:r>
              <a:rPr lang="cs-CZ" dirty="0" smtClean="0"/>
              <a:t>cesty, </a:t>
            </a:r>
            <a:r>
              <a:rPr lang="cs-CZ" dirty="0"/>
              <a:t>odstavných ploch a parkovacích stání, oplocení, venkovní mobiliář, informační tabule, zabezpečovací prvky) </a:t>
            </a:r>
            <a:endParaRPr lang="cs-CZ" dirty="0" smtClean="0"/>
          </a:p>
          <a:p>
            <a:pPr marL="457200" indent="-457200">
              <a:buFont typeface="+mj-lt"/>
              <a:buAutoNum type="arabicPeriod"/>
            </a:pPr>
            <a:r>
              <a:rPr lang="cs-CZ" dirty="0" smtClean="0"/>
              <a:t>Nákup </a:t>
            </a:r>
            <a:r>
              <a:rPr lang="cs-CZ" dirty="0"/>
              <a:t>nemovitosti </a:t>
            </a:r>
          </a:p>
          <a:p>
            <a:pPr marL="457200" indent="-457200">
              <a:buFont typeface="+mj-lt"/>
              <a:buAutoNum type="arabicPeriod"/>
            </a:pPr>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913875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28195"/>
          </a:xfrm>
        </p:spPr>
        <p:txBody>
          <a:bodyPr>
            <a:normAutofit/>
          </a:bodyPr>
          <a:lstStyle/>
          <a:p>
            <a:r>
              <a:rPr lang="cs-CZ" sz="4400" dirty="0"/>
              <a:t>C) Hasičské zbrojnice </a:t>
            </a:r>
          </a:p>
        </p:txBody>
      </p:sp>
      <p:sp>
        <p:nvSpPr>
          <p:cNvPr id="3" name="Zástupný symbol pro obsah 2"/>
          <p:cNvSpPr>
            <a:spLocks noGrp="1"/>
          </p:cNvSpPr>
          <p:nvPr>
            <p:ph idx="1"/>
          </p:nvPr>
        </p:nvSpPr>
        <p:spPr>
          <a:xfrm>
            <a:off x="1024128" y="1371600"/>
            <a:ext cx="9720073" cy="4937760"/>
          </a:xfrm>
        </p:spPr>
        <p:txBody>
          <a:bodyPr>
            <a:normAutofit fontScale="85000" lnSpcReduction="20000"/>
          </a:bodyPr>
          <a:lstStyle/>
          <a:p>
            <a:r>
              <a:rPr lang="cs-CZ" dirty="0"/>
              <a:t>Projekt musí být v souladu  s „Plánem rozvoje obce“ a strategií místního rozvoje </a:t>
            </a:r>
          </a:p>
          <a:p>
            <a:r>
              <a:rPr lang="cs-CZ" dirty="0" smtClean="0"/>
              <a:t>Výdaje </a:t>
            </a:r>
            <a:r>
              <a:rPr lang="cs-CZ" dirty="0"/>
              <a:t>se týkají hasičských zbrojnic, resp. jednotek sboru dobrovolných hasičů obce s místní působností kategorie </a:t>
            </a:r>
            <a:r>
              <a:rPr lang="cs-CZ" b="1" dirty="0"/>
              <a:t>JPO V </a:t>
            </a:r>
            <a:r>
              <a:rPr lang="cs-CZ" dirty="0" smtClean="0"/>
              <a:t>(jednotka, </a:t>
            </a:r>
            <a:r>
              <a:rPr lang="cs-CZ" dirty="0"/>
              <a:t>která zabezpečuje výjezd družstva o zmenšeném početním stavu) </a:t>
            </a:r>
            <a:endParaRPr lang="cs-CZ" dirty="0" smtClean="0"/>
          </a:p>
          <a:p>
            <a:r>
              <a:rPr lang="cs-CZ" dirty="0"/>
              <a:t>Přípustné způsoby uspořádání právních vztahů k nemovitostem, na kterých jsou realizovány stavební výdaje, jsou: </a:t>
            </a:r>
            <a:r>
              <a:rPr lang="cs-CZ" b="1" dirty="0"/>
              <a:t>vlastnictví, spoluvlastnictví s min. 50% spoluvlastnickým podílem, věcné břemeno a právo stavby. </a:t>
            </a:r>
          </a:p>
          <a:p>
            <a:r>
              <a:rPr lang="cs-CZ" dirty="0"/>
              <a:t>Technologie a vybavení: </a:t>
            </a:r>
            <a:r>
              <a:rPr lang="cs-CZ" b="1" dirty="0"/>
              <a:t>vše viz. výše a nájem</a:t>
            </a:r>
          </a:p>
          <a:p>
            <a:r>
              <a:rPr lang="cs-CZ" b="1" dirty="0"/>
              <a:t>Nezpůsobilé </a:t>
            </a:r>
            <a:r>
              <a:rPr lang="cs-CZ" b="1" dirty="0" smtClean="0"/>
              <a:t>– </a:t>
            </a:r>
            <a:r>
              <a:rPr lang="cs-CZ" dirty="0" smtClean="0"/>
              <a:t>vybavení </a:t>
            </a:r>
            <a:r>
              <a:rPr lang="cs-CZ" dirty="0"/>
              <a:t>pro sport, kotle a další vybavení   sloužící pro topení  větrání apod., </a:t>
            </a:r>
          </a:p>
          <a:p>
            <a:r>
              <a:rPr lang="cs-CZ" dirty="0"/>
              <a:t>Výdaje na opláštění  do 200 000 Kč</a:t>
            </a:r>
          </a:p>
          <a:p>
            <a:r>
              <a:rPr lang="cs-CZ" dirty="0" smtClean="0"/>
              <a:t>Předmět </a:t>
            </a:r>
            <a:r>
              <a:rPr lang="cs-CZ" dirty="0"/>
              <a:t>dotace neslouží a ani v rámci lhůty vázanosti projektu na účel nebude sloužit k provozování ekonomické činnosti příjemce podpory (tzn., že předmět dotace slouží pouze k výkonu hasičské záchranné služby, není pronajímán a neslouží k jinému účelu, a to ani k zájmovým činnostem) </a:t>
            </a:r>
            <a:endParaRPr lang="cs-CZ" dirty="0" smtClean="0"/>
          </a:p>
          <a:p>
            <a:r>
              <a:rPr lang="cs-CZ" dirty="0"/>
              <a:t>Přílohy: </a:t>
            </a:r>
            <a:r>
              <a:rPr lang="cs-CZ" dirty="0" smtClean="0"/>
              <a:t>Pokud žádá v režimu </a:t>
            </a:r>
            <a:r>
              <a:rPr lang="cs-CZ" i="1" dirty="0"/>
              <a:t>de </a:t>
            </a:r>
            <a:r>
              <a:rPr lang="cs-CZ" i="1" dirty="0" err="1"/>
              <a:t>minimis</a:t>
            </a:r>
            <a:r>
              <a:rPr lang="cs-CZ" i="1" dirty="0"/>
              <a:t> -  </a:t>
            </a:r>
            <a:r>
              <a:rPr lang="cs-CZ" i="1" dirty="0" smtClean="0"/>
              <a:t>podpora do </a:t>
            </a:r>
            <a:r>
              <a:rPr lang="cs-CZ" i="1" dirty="0"/>
              <a:t>200 000 EUR za tři po sobě jdoucí  jednoletá účetní období</a:t>
            </a:r>
            <a:r>
              <a:rPr lang="cs-CZ" i="1" dirty="0" smtClean="0"/>
              <a:t>. Doloží </a:t>
            </a:r>
            <a:r>
              <a:rPr lang="cs-CZ" dirty="0" smtClean="0"/>
              <a:t>vyplněné </a:t>
            </a:r>
            <a:r>
              <a:rPr lang="cs-CZ" dirty="0"/>
              <a:t>Čestné prohlášení k </a:t>
            </a:r>
            <a:r>
              <a:rPr lang="cs-CZ" i="1" dirty="0"/>
              <a:t>de </a:t>
            </a:r>
            <a:r>
              <a:rPr lang="cs-CZ" i="1" dirty="0" err="1"/>
              <a:t>minimis</a:t>
            </a:r>
            <a:r>
              <a:rPr lang="cs-CZ" i="1" dirty="0"/>
              <a:t> </a:t>
            </a:r>
            <a:endParaRPr lang="cs-CZ" b="1"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269370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69511"/>
          </a:xfrm>
        </p:spPr>
        <p:txBody>
          <a:bodyPr>
            <a:normAutofit/>
          </a:bodyPr>
          <a:lstStyle/>
          <a:p>
            <a:r>
              <a:rPr lang="cs-CZ" sz="4400" dirty="0"/>
              <a:t>f) Kulturní a spolková zařízení včetně knihoven</a:t>
            </a:r>
          </a:p>
        </p:txBody>
      </p:sp>
      <p:sp>
        <p:nvSpPr>
          <p:cNvPr id="3" name="Zástupný symbol pro obsah 2"/>
          <p:cNvSpPr>
            <a:spLocks noGrp="1"/>
          </p:cNvSpPr>
          <p:nvPr>
            <p:ph idx="1"/>
          </p:nvPr>
        </p:nvSpPr>
        <p:spPr>
          <a:xfrm>
            <a:off x="1024128" y="1454727"/>
            <a:ext cx="9720073" cy="4854633"/>
          </a:xfrm>
        </p:spPr>
        <p:txBody>
          <a:bodyPr>
            <a:normAutofit fontScale="92500"/>
          </a:bodyPr>
          <a:lstStyle/>
          <a:p>
            <a:pPr algn="just"/>
            <a:r>
              <a:rPr lang="cs-CZ" b="1" dirty="0"/>
              <a:t>Investice do staveb a vybavení pro kulturní a spolkovou činnost (obecní, kulturní, spolkové a víceúčelové domy, společenské, koncertní a divadelní sály, kina, klubovny, sokolovny a orlovny) včetně obecních knihoven</a:t>
            </a:r>
          </a:p>
          <a:p>
            <a:r>
              <a:rPr lang="cs-CZ" dirty="0"/>
              <a:t>Žadatelem – obec, svazek </a:t>
            </a:r>
            <a:r>
              <a:rPr lang="cs-CZ" dirty="0" smtClean="0"/>
              <a:t>obcí, </a:t>
            </a:r>
            <a:r>
              <a:rPr lang="cs-CZ" dirty="0"/>
              <a:t>příspěvková organizace </a:t>
            </a:r>
            <a:r>
              <a:rPr lang="cs-CZ" dirty="0" smtClean="0"/>
              <a:t>jimi zřízená, NNO – spolek, ústav, OPS, registrovaná  církev …</a:t>
            </a:r>
            <a:endParaRPr lang="cs-CZ" dirty="0"/>
          </a:p>
          <a:p>
            <a:r>
              <a:rPr lang="cs-CZ" dirty="0"/>
              <a:t>Způsobilé výdaje:</a:t>
            </a:r>
          </a:p>
          <a:p>
            <a:pPr marL="342900" indent="-342900" algn="just">
              <a:buFont typeface="+mj-lt"/>
              <a:buAutoNum type="arabicParenR"/>
            </a:pPr>
            <a:r>
              <a:rPr lang="cs-CZ" dirty="0" smtClean="0">
                <a:ea typeface="Verdana"/>
                <a:cs typeface="Verdana"/>
              </a:rPr>
              <a:t>rekonstrukce/obnova/rozšíření </a:t>
            </a:r>
            <a:r>
              <a:rPr lang="cs-CZ" dirty="0">
                <a:ea typeface="Verdana"/>
                <a:cs typeface="Verdana"/>
              </a:rPr>
              <a:t>kulturního a spolkového zařízení i příslušného zázemí (šatny, umývárny, toalety) včetně obecních knihoven;</a:t>
            </a:r>
            <a:endParaRPr lang="cs-CZ" dirty="0"/>
          </a:p>
          <a:p>
            <a:pPr marL="342900" indent="-342900" algn="just">
              <a:buFont typeface="+mj-lt"/>
              <a:buAutoNum type="arabicParenR"/>
            </a:pPr>
            <a:r>
              <a:rPr lang="cs-CZ" dirty="0">
                <a:ea typeface="Verdana"/>
                <a:cs typeface="Verdana"/>
              </a:rPr>
              <a:t>pořízení technologií a dalšího vybavení pro kulturní a spolkovou činnost včetně obecních knihoven;</a:t>
            </a:r>
            <a:endParaRPr lang="cs-CZ" dirty="0"/>
          </a:p>
          <a:p>
            <a:pPr marL="342900" indent="-342900" algn="just">
              <a:buFont typeface="+mj-lt"/>
              <a:buAutoNum type="arabicParenR"/>
            </a:pPr>
            <a:r>
              <a:rPr lang="cs-CZ" dirty="0">
                <a:ea typeface="Verdana"/>
                <a:cs typeface="Verdana"/>
              </a:rPr>
              <a:t>doplňující výdaje jako součást projektu (úprava povrchů, výstavba odstavných ploch a parkovacích stání, oplocení, venkovní mobiliář, informační tabule, zabezpečovací prvky);</a:t>
            </a:r>
            <a:endParaRPr lang="cs-CZ" dirty="0"/>
          </a:p>
          <a:p>
            <a:pPr marL="342900" indent="-342900" algn="just">
              <a:buFont typeface="+mj-lt"/>
              <a:buAutoNum type="arabicParenR"/>
            </a:pPr>
            <a:r>
              <a:rPr lang="cs-CZ" dirty="0">
                <a:ea typeface="Verdana"/>
                <a:cs typeface="Verdana"/>
              </a:rPr>
              <a:t>nákup nemovitosti.</a:t>
            </a:r>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542637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20129"/>
          </a:xfrm>
        </p:spPr>
        <p:txBody>
          <a:bodyPr>
            <a:normAutofit fontScale="90000"/>
          </a:bodyPr>
          <a:lstStyle/>
          <a:p>
            <a:r>
              <a:rPr lang="cs-CZ" sz="4400" dirty="0"/>
              <a:t>f) Kulturní a spolková zařízení včetně knihoven</a:t>
            </a:r>
          </a:p>
        </p:txBody>
      </p:sp>
      <p:sp>
        <p:nvSpPr>
          <p:cNvPr id="3" name="Zástupný symbol pro obsah 2"/>
          <p:cNvSpPr>
            <a:spLocks noGrp="1"/>
          </p:cNvSpPr>
          <p:nvPr>
            <p:ph idx="1"/>
          </p:nvPr>
        </p:nvSpPr>
        <p:spPr>
          <a:xfrm>
            <a:off x="1024128" y="1413164"/>
            <a:ext cx="9720073" cy="4896196"/>
          </a:xfrm>
        </p:spPr>
        <p:txBody>
          <a:bodyPr>
            <a:normAutofit fontScale="92500" lnSpcReduction="10000"/>
          </a:bodyPr>
          <a:lstStyle/>
          <a:p>
            <a:r>
              <a:rPr lang="cs-CZ" dirty="0"/>
              <a:t>Projekt musí být v souladu  s „Plánem rozvoje obce“ a strategií místního rozvoje </a:t>
            </a:r>
            <a:endParaRPr lang="cs-CZ" dirty="0" smtClean="0"/>
          </a:p>
          <a:p>
            <a:pPr marL="0" indent="0">
              <a:buNone/>
            </a:pPr>
            <a:r>
              <a:rPr lang="cs-CZ" dirty="0" smtClean="0"/>
              <a:t>Knihovny </a:t>
            </a:r>
            <a:r>
              <a:rPr lang="cs-CZ" dirty="0"/>
              <a:t>zřízené podle §3 odst. 1 písm. c) zákona č. 257/2001 Sb. o knihovnách a podmínkách provozování veřejných knihovnických a informačních služeb </a:t>
            </a:r>
          </a:p>
          <a:p>
            <a:r>
              <a:rPr lang="cs-CZ" dirty="0" smtClean="0"/>
              <a:t>NNO – musí mít historii činnosti alespoň </a:t>
            </a:r>
            <a:r>
              <a:rPr lang="cs-CZ" dirty="0"/>
              <a:t>dva roky před podáním Žádosti o dotaci na MAS v oblasti, která je předmětem dotace </a:t>
            </a:r>
          </a:p>
          <a:p>
            <a:r>
              <a:rPr lang="cs-CZ" dirty="0"/>
              <a:t>Přípustné způsoby uspořádání právních vztahů k nemovitostem, na kterých jsou realizovány stavební výdaje, jsou: </a:t>
            </a:r>
            <a:r>
              <a:rPr lang="cs-CZ" b="1" dirty="0"/>
              <a:t>vlastnictví, spoluvlastnictví s min. 50% spoluvlastnickým podílem, věcné břemeno a právo stavby. </a:t>
            </a:r>
          </a:p>
          <a:p>
            <a:r>
              <a:rPr lang="cs-CZ" dirty="0"/>
              <a:t>Technologie a vybavení: </a:t>
            </a:r>
            <a:r>
              <a:rPr lang="cs-CZ" b="1" dirty="0"/>
              <a:t>vše viz. výše a nájem</a:t>
            </a:r>
          </a:p>
          <a:p>
            <a:r>
              <a:rPr lang="cs-CZ" b="1" dirty="0"/>
              <a:t>Nezpůsobilé – </a:t>
            </a:r>
            <a:r>
              <a:rPr lang="cs-CZ" dirty="0" smtClean="0"/>
              <a:t>hřiště, prostory a vybavení </a:t>
            </a:r>
            <a:r>
              <a:rPr lang="cs-CZ" dirty="0"/>
              <a:t>pro </a:t>
            </a:r>
            <a:r>
              <a:rPr lang="cs-CZ" dirty="0" smtClean="0"/>
              <a:t>sport…, </a:t>
            </a:r>
            <a:r>
              <a:rPr lang="cs-CZ" dirty="0"/>
              <a:t>kotle a další vybavení   sloužící pro topení  větrání apod., </a:t>
            </a:r>
          </a:p>
          <a:p>
            <a:r>
              <a:rPr lang="cs-CZ" dirty="0"/>
              <a:t>Výdaje na opláštění  do 200 000 Kč</a:t>
            </a:r>
          </a:p>
          <a:p>
            <a:r>
              <a:rPr lang="cs-CZ" dirty="0" smtClean="0"/>
              <a:t>Přílohy</a:t>
            </a:r>
            <a:r>
              <a:rPr lang="cs-CZ" dirty="0"/>
              <a:t>: Pokud žádá v režimu </a:t>
            </a:r>
            <a:r>
              <a:rPr lang="cs-CZ" i="1" dirty="0"/>
              <a:t>de </a:t>
            </a:r>
            <a:r>
              <a:rPr lang="cs-CZ" i="1" dirty="0" err="1"/>
              <a:t>minimis</a:t>
            </a:r>
            <a:r>
              <a:rPr lang="cs-CZ" i="1" dirty="0"/>
              <a:t> -  podpora do 200 000 EUR za tři po sobě jdoucí  jednoletá účetní období. Doloží </a:t>
            </a:r>
            <a:r>
              <a:rPr lang="cs-CZ" dirty="0"/>
              <a:t>vyplněné Čestné prohlášení k </a:t>
            </a:r>
            <a:r>
              <a:rPr lang="cs-CZ" i="1" dirty="0"/>
              <a:t>de </a:t>
            </a:r>
            <a:r>
              <a:rPr lang="cs-CZ" i="1" dirty="0" err="1"/>
              <a:t>minimis</a:t>
            </a:r>
            <a:r>
              <a:rPr lang="cs-CZ" i="1" dirty="0"/>
              <a:t> </a:t>
            </a:r>
            <a:endParaRPr lang="cs-CZ" b="1" dirty="0"/>
          </a:p>
          <a:p>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1661506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1060704"/>
          </a:xfrm>
        </p:spPr>
        <p:txBody>
          <a:bodyPr>
            <a:normAutofit/>
          </a:bodyPr>
          <a:lstStyle/>
          <a:p>
            <a:r>
              <a:rPr lang="cs-CZ" sz="4400" dirty="0"/>
              <a:t>f) Kulturní a spolková zařízení včetně knihoven</a:t>
            </a:r>
          </a:p>
        </p:txBody>
      </p:sp>
      <p:sp>
        <p:nvSpPr>
          <p:cNvPr id="3" name="Zástupný symbol pro obsah 2"/>
          <p:cNvSpPr>
            <a:spLocks noGrp="1"/>
          </p:cNvSpPr>
          <p:nvPr>
            <p:ph idx="1"/>
          </p:nvPr>
        </p:nvSpPr>
        <p:spPr>
          <a:xfrm>
            <a:off x="1024128" y="1820487"/>
            <a:ext cx="9720073" cy="4488873"/>
          </a:xfrm>
        </p:spPr>
        <p:txBody>
          <a:bodyPr/>
          <a:lstStyle/>
          <a:p>
            <a:endParaRPr lang="cs-CZ" dirty="0"/>
          </a:p>
          <a:p>
            <a:r>
              <a:rPr lang="cs-CZ" dirty="0"/>
              <a:t>V případě, že je žadatelem obec nebo svazek obcí, tak provozovatelem spolkové činnosti nemusí být sám žadatel, a to za podmínky, že je předmět dotace využíván pouze k volnočasovým </a:t>
            </a:r>
            <a:r>
              <a:rPr lang="cs-CZ" dirty="0" smtClean="0"/>
              <a:t>aktivitám.</a:t>
            </a:r>
          </a:p>
          <a:p>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078812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69512"/>
          </a:xfrm>
        </p:spPr>
        <p:txBody>
          <a:bodyPr>
            <a:normAutofit/>
          </a:bodyPr>
          <a:lstStyle/>
          <a:p>
            <a:r>
              <a:rPr lang="cs-CZ" sz="4400" dirty="0"/>
              <a:t>Článek </a:t>
            </a:r>
            <a:r>
              <a:rPr lang="cs-CZ" sz="4400" dirty="0" smtClean="0"/>
              <a:t>20</a:t>
            </a:r>
            <a:endParaRPr lang="cs-CZ" sz="4400" dirty="0"/>
          </a:p>
        </p:txBody>
      </p:sp>
      <p:sp>
        <p:nvSpPr>
          <p:cNvPr id="3" name="Zástupný symbol pro obsah 2"/>
          <p:cNvSpPr>
            <a:spLocks noGrp="1"/>
          </p:cNvSpPr>
          <p:nvPr>
            <p:ph idx="1"/>
          </p:nvPr>
        </p:nvSpPr>
        <p:spPr>
          <a:xfrm>
            <a:off x="1024128" y="1379913"/>
            <a:ext cx="9720073" cy="4929447"/>
          </a:xfrm>
        </p:spPr>
        <p:txBody>
          <a:bodyPr>
            <a:normAutofit/>
          </a:bodyPr>
          <a:lstStyle/>
          <a:p>
            <a:pPr marL="285750" indent="-285750" algn="just">
              <a:buFont typeface="Wingdings" panose="05000000000000000000" pitchFamily="2" charset="2"/>
              <a:buChar char="Ø"/>
            </a:pPr>
            <a:endParaRPr lang="cs-CZ" dirty="0"/>
          </a:p>
          <a:p>
            <a:pPr algn="just"/>
            <a:r>
              <a:rPr lang="cs-CZ" b="1" dirty="0"/>
              <a:t>Způsobilé výdaje:</a:t>
            </a:r>
          </a:p>
          <a:p>
            <a:pPr marL="285750" indent="-285750" algn="just">
              <a:buFont typeface="Wingdings" panose="05000000000000000000" pitchFamily="2" charset="2"/>
              <a:buChar char="Ø"/>
            </a:pPr>
            <a:r>
              <a:rPr lang="cs-CZ" dirty="0"/>
              <a:t>investiční výdaje (dle definice v kap. 1 části A Pravidel 19.2.1) </a:t>
            </a:r>
            <a:endParaRPr lang="cs-CZ" dirty="0" smtClean="0"/>
          </a:p>
          <a:p>
            <a:pPr marL="285750" indent="-285750" algn="just">
              <a:buFont typeface="Wingdings" panose="05000000000000000000" pitchFamily="2" charset="2"/>
              <a:buChar char="Ø"/>
            </a:pPr>
            <a:r>
              <a:rPr lang="cs-CZ" dirty="0" smtClean="0"/>
              <a:t>stavby </a:t>
            </a:r>
            <a:r>
              <a:rPr lang="cs-CZ" dirty="0"/>
              <a:t>v oblasti c), </a:t>
            </a:r>
            <a:r>
              <a:rPr lang="cs-CZ" dirty="0" smtClean="0"/>
              <a:t>f) </a:t>
            </a:r>
            <a:r>
              <a:rPr lang="cs-CZ" dirty="0"/>
              <a:t>= obnova v důsledku mimořádné události např. po povodni</a:t>
            </a:r>
          </a:p>
          <a:p>
            <a:pPr marL="0" indent="0" algn="just">
              <a:buNone/>
            </a:pPr>
            <a:endParaRPr lang="cs-CZ" dirty="0"/>
          </a:p>
          <a:p>
            <a:pPr algn="just"/>
            <a:r>
              <a:rPr lang="cs-CZ" b="1" dirty="0"/>
              <a:t>Nezpůsobilé výdaje:</a:t>
            </a:r>
          </a:p>
          <a:p>
            <a:pPr marL="285750" indent="-285750" algn="just">
              <a:buFont typeface="Wingdings" panose="05000000000000000000" pitchFamily="2" charset="2"/>
              <a:buChar char="Ø"/>
            </a:pPr>
            <a:r>
              <a:rPr lang="cs-CZ" dirty="0"/>
              <a:t>nová výstavba </a:t>
            </a:r>
            <a:r>
              <a:rPr lang="cs-CZ" dirty="0" smtClean="0"/>
              <a:t>- oblasti </a:t>
            </a:r>
            <a:r>
              <a:rPr lang="cs-CZ" dirty="0"/>
              <a:t>c), </a:t>
            </a:r>
            <a:r>
              <a:rPr lang="cs-CZ" dirty="0" smtClean="0"/>
              <a:t>f</a:t>
            </a:r>
            <a:r>
              <a:rPr lang="cs-CZ" dirty="0"/>
              <a:t>), </a:t>
            </a:r>
            <a:endParaRPr lang="cs-CZ" dirty="0" smtClean="0"/>
          </a:p>
          <a:p>
            <a:pPr marL="285750" indent="-285750" algn="just">
              <a:buFont typeface="Wingdings" panose="05000000000000000000" pitchFamily="2" charset="2"/>
              <a:buChar char="Ø"/>
            </a:pPr>
            <a:r>
              <a:rPr lang="cs-CZ" dirty="0" smtClean="0"/>
              <a:t>kotle </a:t>
            </a:r>
            <a:r>
              <a:rPr lang="cs-CZ" dirty="0"/>
              <a:t>na uhlí, včetně kombinovaných (uhlí/biomasa), kotle na zemní plyn, tepelná čerpadla, systémy nuceného větrání s rekuperací odpadního tepla a instalace solárně-termických kolektorů</a:t>
            </a:r>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909495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595191"/>
          </a:xfrm>
        </p:spPr>
        <p:txBody>
          <a:bodyPr>
            <a:normAutofit fontScale="90000"/>
          </a:bodyPr>
          <a:lstStyle/>
          <a:p>
            <a:r>
              <a:rPr lang="cs-CZ" sz="4400" dirty="0" smtClean="0"/>
              <a:t>Přílohy kap. 6 Pravidel</a:t>
            </a:r>
            <a:endParaRPr lang="cs-CZ" sz="4400" dirty="0"/>
          </a:p>
        </p:txBody>
      </p:sp>
      <p:sp>
        <p:nvSpPr>
          <p:cNvPr id="3" name="Zástupný symbol pro obsah 2"/>
          <p:cNvSpPr>
            <a:spLocks noGrp="1"/>
          </p:cNvSpPr>
          <p:nvPr>
            <p:ph idx="1"/>
          </p:nvPr>
        </p:nvSpPr>
        <p:spPr>
          <a:xfrm>
            <a:off x="1024128" y="1180407"/>
            <a:ext cx="9720073" cy="5128953"/>
          </a:xfrm>
        </p:spPr>
        <p:txBody>
          <a:bodyPr/>
          <a:lstStyle/>
          <a:p>
            <a:pPr marL="0" indent="0">
              <a:buNone/>
            </a:pPr>
            <a:r>
              <a:rPr lang="cs-CZ" b="1" dirty="0" smtClean="0"/>
              <a:t>K žádosti o dotaci</a:t>
            </a:r>
          </a:p>
          <a:p>
            <a:pPr marL="457200" indent="-457200">
              <a:buFont typeface="+mj-lt"/>
              <a:buAutoNum type="arabicPeriod"/>
            </a:pPr>
            <a:r>
              <a:rPr lang="cs-CZ" dirty="0" smtClean="0"/>
              <a:t>řízení </a:t>
            </a:r>
            <a:r>
              <a:rPr lang="cs-CZ" dirty="0"/>
              <a:t>stavebního úřadu, pak ke dni podání Žádosti o dotaci na MAS platný a nejpozději ke dni registrace na SZIF </a:t>
            </a:r>
            <a:r>
              <a:rPr lang="cs-CZ" dirty="0" smtClean="0"/>
              <a:t>pravomocný…</a:t>
            </a:r>
          </a:p>
          <a:p>
            <a:pPr marL="457200" indent="-457200">
              <a:buFont typeface="+mj-lt"/>
              <a:buAutoNum type="arabicPeriod"/>
            </a:pPr>
            <a:r>
              <a:rPr lang="cs-CZ" dirty="0"/>
              <a:t>stavebním úřadem ověřená projektová dokumentace předkládaná k řízení stavebního úřadu </a:t>
            </a:r>
            <a:r>
              <a:rPr lang="cs-CZ" dirty="0" smtClean="0"/>
              <a:t>…</a:t>
            </a:r>
          </a:p>
          <a:p>
            <a:pPr marL="457200" indent="-457200">
              <a:buFont typeface="+mj-lt"/>
              <a:buAutoNum type="arabicPeriod"/>
            </a:pPr>
            <a:r>
              <a:rPr lang="cs-CZ" dirty="0"/>
              <a:t>Půdorys stavby/půdorys dispozice technologie v odpovídajícím měřítku s vyznačením rozměrů stavby/technologie k </a:t>
            </a:r>
            <a:r>
              <a:rPr lang="cs-CZ" dirty="0" smtClean="0"/>
              <a:t>projektu…</a:t>
            </a:r>
          </a:p>
          <a:p>
            <a:pPr marL="457200" indent="-457200">
              <a:buFont typeface="+mj-lt"/>
              <a:buAutoNum type="arabicPeriod"/>
            </a:pPr>
            <a:r>
              <a:rPr lang="cs-CZ" dirty="0"/>
              <a:t>Katastrální mapa s vyznačením lokalizace předmětu projektu (netýká se mobilních strojů) v odpovídajícím měřítku, ze které budou patrná čísla pozemků, hranice pozemků, název katastrálního území a měřítko mapy </a:t>
            </a:r>
            <a:r>
              <a:rPr lang="cs-CZ" dirty="0" smtClean="0"/>
              <a:t>…</a:t>
            </a:r>
          </a:p>
          <a:p>
            <a:pPr marL="457200" indent="-457200">
              <a:buFont typeface="+mj-lt"/>
              <a:buAutoNum type="arabicPeriod"/>
            </a:pPr>
            <a:r>
              <a:rPr lang="cs-CZ" dirty="0"/>
              <a:t>Fotodokumentace aktuálního stavu místa realizace projektu </a:t>
            </a:r>
            <a:endParaRPr lang="cs-CZ" dirty="0" smtClean="0"/>
          </a:p>
          <a:p>
            <a:pPr marL="457200" indent="-457200">
              <a:buFont typeface="+mj-lt"/>
              <a:buAutoNum type="arabicPeriod"/>
            </a:pPr>
            <a:r>
              <a:rPr lang="cs-CZ" dirty="0"/>
              <a:t>Přílohy stanovené </a:t>
            </a:r>
            <a:r>
              <a:rPr lang="cs-CZ" dirty="0" smtClean="0"/>
              <a:t>MAS sloužící pro kontrolu preferenčních kritérií</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8626675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9759"/>
          </a:xfrm>
        </p:spPr>
        <p:txBody>
          <a:bodyPr>
            <a:normAutofit/>
          </a:bodyPr>
          <a:lstStyle/>
          <a:p>
            <a:r>
              <a:rPr lang="cs-CZ" sz="4400" dirty="0"/>
              <a:t>Přílohy kap. 6 Pravidel</a:t>
            </a:r>
          </a:p>
        </p:txBody>
      </p:sp>
      <p:sp>
        <p:nvSpPr>
          <p:cNvPr id="3" name="Zástupný symbol pro obsah 2"/>
          <p:cNvSpPr>
            <a:spLocks noGrp="1"/>
          </p:cNvSpPr>
          <p:nvPr>
            <p:ph idx="1"/>
          </p:nvPr>
        </p:nvSpPr>
        <p:spPr>
          <a:xfrm>
            <a:off x="1024128" y="1354975"/>
            <a:ext cx="9720073" cy="4954385"/>
          </a:xfrm>
        </p:spPr>
        <p:txBody>
          <a:bodyPr/>
          <a:lstStyle/>
          <a:p>
            <a:r>
              <a:rPr lang="pl-PL" dirty="0" smtClean="0"/>
              <a:t>Předkládané </a:t>
            </a:r>
            <a:r>
              <a:rPr lang="pl-PL" dirty="0"/>
              <a:t>po zaregistrování Žádosti o dotaci na RO </a:t>
            </a:r>
            <a:r>
              <a:rPr lang="pl-PL" dirty="0" smtClean="0"/>
              <a:t>SZIF</a:t>
            </a:r>
          </a:p>
          <a:p>
            <a:pPr marL="457200" indent="-457200">
              <a:buFont typeface="+mj-lt"/>
              <a:buAutoNum type="arabicPeriod"/>
            </a:pPr>
            <a:r>
              <a:rPr lang="cs-CZ" dirty="0"/>
              <a:t>kompletní dokumentace k výběrovému/zadávacímu řízení včetně podepsané smlouvy s vítězným dodavatelem a dokladu o uveřejnění této smlouvy v registru smluv dle zákona č. 340/2015 Sb</a:t>
            </a:r>
            <a:r>
              <a:rPr lang="cs-CZ" dirty="0" smtClean="0"/>
              <a:t>.</a:t>
            </a:r>
          </a:p>
          <a:p>
            <a:pPr marL="457200" indent="-457200">
              <a:buFont typeface="+mj-lt"/>
              <a:buAutoNum type="arabicPeriod"/>
            </a:pPr>
            <a:r>
              <a:rPr lang="cs-CZ" dirty="0"/>
              <a:t>Seznam dokumentace k výběrovému/zadávacímu řízení, je k dispozici na internetových stránkách </a:t>
            </a:r>
            <a:r>
              <a:rPr lang="cs-CZ" dirty="0" smtClean="0">
                <a:hlinkClick r:id="rId2"/>
              </a:rPr>
              <a:t>www.szif.cz</a:t>
            </a:r>
            <a:endParaRPr lang="cs-CZ" dirty="0" smtClean="0"/>
          </a:p>
          <a:p>
            <a:pPr marL="457200" indent="-457200">
              <a:buFont typeface="+mj-lt"/>
              <a:buAutoNum type="arabicPeriod"/>
            </a:pPr>
            <a:r>
              <a:rPr lang="cs-CZ" dirty="0"/>
              <a:t>Cenový marketing či vyhodnocení z elektronického tržiště v případě, že se jedná o zakázku, jejíž předpokládaná hodnota je rovna nebo vyšší než 500 000 Kč bez </a:t>
            </a:r>
            <a:r>
              <a:rPr lang="cs-CZ" dirty="0" smtClean="0"/>
              <a:t>DPH …</a:t>
            </a:r>
          </a:p>
          <a:p>
            <a:pPr marL="457200" indent="-457200">
              <a:buFont typeface="+mj-lt"/>
              <a:buAutoNum type="arabicPeriod"/>
            </a:pPr>
            <a:r>
              <a:rPr lang="cs-CZ" dirty="0"/>
              <a:t>Formulář Žádosti o dotaci aktualizovaný dle výsledku výběrového/zadávacího řízení</a:t>
            </a:r>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5506159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65266"/>
            <a:ext cx="9720072" cy="631768"/>
          </a:xfrm>
        </p:spPr>
        <p:txBody>
          <a:bodyPr>
            <a:normAutofit fontScale="90000"/>
          </a:bodyPr>
          <a:lstStyle/>
          <a:p>
            <a:r>
              <a:rPr lang="cs-CZ" sz="4500" dirty="0"/>
              <a:t>Výběrové řízení</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141666721"/>
              </p:ext>
            </p:extLst>
          </p:nvPr>
        </p:nvGraphicFramePr>
        <p:xfrm>
          <a:off x="1023938" y="1197033"/>
          <a:ext cx="10081868" cy="5552902"/>
        </p:xfrm>
        <a:graphic>
          <a:graphicData uri="http://schemas.openxmlformats.org/drawingml/2006/table">
            <a:tbl>
              <a:tblPr firstRow="1" bandRow="1">
                <a:tableStyleId>{5C22544A-7EE6-4342-B048-85BDC9FD1C3A}</a:tableStyleId>
              </a:tblPr>
              <a:tblGrid>
                <a:gridCol w="2051771">
                  <a:extLst>
                    <a:ext uri="{9D8B030D-6E8A-4147-A177-3AD203B41FA5}">
                      <a16:colId xmlns:a16="http://schemas.microsoft.com/office/drawing/2014/main" val="498678040"/>
                    </a:ext>
                  </a:extLst>
                </a:gridCol>
                <a:gridCol w="2543695">
                  <a:extLst>
                    <a:ext uri="{9D8B030D-6E8A-4147-A177-3AD203B41FA5}">
                      <a16:colId xmlns:a16="http://schemas.microsoft.com/office/drawing/2014/main" val="3047845584"/>
                    </a:ext>
                  </a:extLst>
                </a:gridCol>
                <a:gridCol w="2965935">
                  <a:extLst>
                    <a:ext uri="{9D8B030D-6E8A-4147-A177-3AD203B41FA5}">
                      <a16:colId xmlns:a16="http://schemas.microsoft.com/office/drawing/2014/main" val="704233458"/>
                    </a:ext>
                  </a:extLst>
                </a:gridCol>
                <a:gridCol w="2520467">
                  <a:extLst>
                    <a:ext uri="{9D8B030D-6E8A-4147-A177-3AD203B41FA5}">
                      <a16:colId xmlns:a16="http://schemas.microsoft.com/office/drawing/2014/main" val="4082488327"/>
                    </a:ext>
                  </a:extLst>
                </a:gridCol>
              </a:tblGrid>
              <a:tr h="377081">
                <a:tc>
                  <a:txBody>
                    <a:bodyPr/>
                    <a:lstStyle/>
                    <a:p>
                      <a:r>
                        <a:rPr lang="cs-CZ" dirty="0" smtClean="0"/>
                        <a:t>Typ řešení zakázky</a:t>
                      </a:r>
                      <a:endParaRPr lang="cs-CZ" dirty="0"/>
                    </a:p>
                  </a:txBody>
                  <a:tcPr/>
                </a:tc>
                <a:tc gridSpan="3">
                  <a:txBody>
                    <a:bodyPr/>
                    <a:lstStyle/>
                    <a:p>
                      <a:r>
                        <a:rPr lang="cs-CZ" dirty="0" smtClean="0"/>
                        <a:t>výběr režimu zakázky již nelze po zaregistrování Žádosti o dotaci změnit</a:t>
                      </a:r>
                      <a:endParaRPr lang="cs-CZ" dirty="0"/>
                    </a:p>
                  </a:txBody>
                  <a:tcPr/>
                </a:tc>
                <a:tc hMerge="1">
                  <a:txBody>
                    <a:bodyPr/>
                    <a:lstStyle/>
                    <a:p>
                      <a:endParaRPr lang="cs-CZ" dirty="0" smtClean="0"/>
                    </a:p>
                  </a:txBody>
                  <a:tcPr/>
                </a:tc>
                <a:tc hMerge="1">
                  <a:txBody>
                    <a:bodyPr/>
                    <a:lstStyle/>
                    <a:p>
                      <a:endParaRPr lang="cs-CZ" dirty="0" smtClean="0"/>
                    </a:p>
                  </a:txBody>
                  <a:tcPr/>
                </a:tc>
                <a:extLst>
                  <a:ext uri="{0D108BD9-81ED-4DB2-BD59-A6C34878D82A}">
                    <a16:rowId xmlns:a16="http://schemas.microsoft.com/office/drawing/2014/main" val="1609421638"/>
                  </a:ext>
                </a:extLst>
              </a:tr>
              <a:tr h="6508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Malého  rozsahu</a:t>
                      </a:r>
                    </a:p>
                  </a:txBody>
                  <a:tcPr/>
                </a:tc>
                <a:tc>
                  <a:txBody>
                    <a:bodyPr/>
                    <a:lstStyle/>
                    <a:p>
                      <a:r>
                        <a:rPr lang="cs-CZ" dirty="0" smtClean="0"/>
                        <a:t>Do 499 999 Kč včetně</a:t>
                      </a:r>
                    </a:p>
                    <a:p>
                      <a:r>
                        <a:rPr lang="cs-CZ" dirty="0" smtClean="0"/>
                        <a:t>bez DPH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Marketing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Doloží k  žádosti  o proplacení</a:t>
                      </a:r>
                    </a:p>
                  </a:txBody>
                  <a:tcPr/>
                </a:tc>
                <a:extLst>
                  <a:ext uri="{0D108BD9-81ED-4DB2-BD59-A6C34878D82A}">
                    <a16:rowId xmlns:a16="http://schemas.microsoft.com/office/drawing/2014/main" val="1597282695"/>
                  </a:ext>
                </a:extLst>
              </a:tr>
              <a:tr h="24174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Malého  rozsahu</a:t>
                      </a:r>
                    </a:p>
                  </a:txBody>
                  <a:tcPr/>
                </a:tc>
                <a:tc>
                  <a:txBody>
                    <a:bodyPr/>
                    <a:lstStyle/>
                    <a:p>
                      <a:r>
                        <a:rPr lang="cs-CZ" dirty="0" smtClean="0"/>
                        <a:t>Od 500 000 Kč bez DPH</a:t>
                      </a:r>
                    </a:p>
                    <a:p>
                      <a:r>
                        <a:rPr lang="cs-CZ" b="1" dirty="0" smtClean="0"/>
                        <a:t>do 2 000 000</a:t>
                      </a:r>
                      <a:r>
                        <a:rPr lang="cs-CZ" dirty="0" smtClean="0"/>
                        <a:t> Kč bez DPH v případě zakázky na dodávky a/nebo služby </a:t>
                      </a:r>
                    </a:p>
                    <a:p>
                      <a:pPr marL="0" marR="0" lvl="0" indent="0" algn="l" defTabSz="914400" rtl="0" eaLnBrk="1" fontAlgn="auto" latinLnBrk="0" hangingPunct="1">
                        <a:lnSpc>
                          <a:spcPct val="100000"/>
                        </a:lnSpc>
                        <a:spcBef>
                          <a:spcPts val="0"/>
                        </a:spcBef>
                        <a:spcAft>
                          <a:spcPts val="0"/>
                        </a:spcAft>
                        <a:buClrTx/>
                        <a:buSzTx/>
                        <a:buFontTx/>
                        <a:buNone/>
                        <a:tabLst/>
                        <a:defRPr/>
                      </a:pPr>
                      <a:r>
                        <a:rPr lang="cs-CZ" b="1" dirty="0" smtClean="0"/>
                        <a:t>do 6 000 000</a:t>
                      </a:r>
                      <a:r>
                        <a:rPr lang="cs-CZ" dirty="0" smtClean="0"/>
                        <a:t> Kč bez DPH v případě zakázky na stavební práce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Marketing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Doloží k žádosti o dotaci</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smtClean="0"/>
                        <a:t>(před termínem pro doložení příloh k Žádosti o dotaci na RO SZIF dle kapitoly 4.6</a:t>
                      </a:r>
                      <a:r>
                        <a:rPr lang="cs-CZ" dirty="0" smtClean="0"/>
                        <a:t>)</a:t>
                      </a:r>
                    </a:p>
                    <a:p>
                      <a:endParaRPr lang="cs-CZ" dirty="0"/>
                    </a:p>
                  </a:txBody>
                  <a:tcPr/>
                </a:tc>
                <a:extLst>
                  <a:ext uri="{0D108BD9-81ED-4DB2-BD59-A6C34878D82A}">
                    <a16:rowId xmlns:a16="http://schemas.microsoft.com/office/drawing/2014/main" val="321566123"/>
                  </a:ext>
                </a:extLst>
              </a:tr>
              <a:tr h="21075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Vyšší hodnoty</a:t>
                      </a:r>
                    </a:p>
                  </a:txBody>
                  <a:tcPr/>
                </a:tc>
                <a:tc>
                  <a:txBody>
                    <a:bodyPr/>
                    <a:lstStyle/>
                    <a:p>
                      <a:r>
                        <a:rPr lang="cs-CZ" dirty="0" smtClean="0"/>
                        <a:t>Od 2 mil. dodávky/</a:t>
                      </a:r>
                    </a:p>
                    <a:p>
                      <a:r>
                        <a:rPr lang="cs-CZ" dirty="0" smtClean="0"/>
                        <a:t>Od 6 mil. stavební práce</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bez DPH</a:t>
                      </a:r>
                    </a:p>
                    <a:p>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Výběrové řízení</a:t>
                      </a:r>
                      <a:r>
                        <a:rPr lang="cs-CZ" baseline="0" dirty="0" smtClean="0"/>
                        <a:t> </a:t>
                      </a:r>
                      <a:endParaRPr lang="cs-CZ" dirty="0" smtClean="0"/>
                    </a:p>
                    <a:p>
                      <a:r>
                        <a:rPr lang="cs-CZ" dirty="0" smtClean="0"/>
                        <a:t>Veřejný</a:t>
                      </a:r>
                      <a:r>
                        <a:rPr lang="cs-CZ" baseline="0" dirty="0" smtClean="0"/>
                        <a:t> a dotovaný zadavatel postupuje dle příslušného zákona  o zadávání veřejných zakázek</a:t>
                      </a:r>
                    </a:p>
                    <a:p>
                      <a:r>
                        <a:rPr lang="cs-CZ" baseline="0" dirty="0" smtClean="0"/>
                        <a:t>Ostatní postupují  dle kapitoly 3 Příručky PRV</a:t>
                      </a:r>
                      <a:endParaRPr lang="cs-CZ"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smtClean="0"/>
                        <a:t>Doloží k žádosti o dotaci</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600" dirty="0" smtClean="0"/>
                        <a:t>(před termínem pro doložení příloh k Žádosti o dotaci na RO SZIF dle kapitoly 4.6)</a:t>
                      </a:r>
                    </a:p>
                  </a:txBody>
                  <a:tcPr/>
                </a:tc>
                <a:extLst>
                  <a:ext uri="{0D108BD9-81ED-4DB2-BD59-A6C34878D82A}">
                    <a16:rowId xmlns:a16="http://schemas.microsoft.com/office/drawing/2014/main" val="3954490653"/>
                  </a:ext>
                </a:extLst>
              </a:tr>
            </a:tbl>
          </a:graphicData>
        </a:graphic>
      </p:graphicFrame>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38" y="6237872"/>
            <a:ext cx="3121152" cy="512064"/>
          </a:xfrm>
          <a:prstGeom prst="rect">
            <a:avLst/>
          </a:prstGeom>
        </p:spPr>
      </p:pic>
    </p:spTree>
    <p:extLst>
      <p:ext uri="{BB962C8B-B14F-4D97-AF65-F5344CB8AC3E}">
        <p14:creationId xmlns:p14="http://schemas.microsoft.com/office/powerpoint/2010/main" val="2196579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9759"/>
          </a:xfrm>
        </p:spPr>
        <p:txBody>
          <a:bodyPr>
            <a:normAutofit/>
          </a:bodyPr>
          <a:lstStyle/>
          <a:p>
            <a:r>
              <a:rPr lang="cs-CZ" dirty="0" smtClean="0"/>
              <a:t>Dokumenty</a:t>
            </a:r>
            <a:endParaRPr lang="cs-CZ" dirty="0"/>
          </a:p>
        </p:txBody>
      </p:sp>
      <p:sp>
        <p:nvSpPr>
          <p:cNvPr id="3" name="Zástupný symbol pro obsah 2"/>
          <p:cNvSpPr>
            <a:spLocks noGrp="1"/>
          </p:cNvSpPr>
          <p:nvPr>
            <p:ph idx="1"/>
          </p:nvPr>
        </p:nvSpPr>
        <p:spPr>
          <a:xfrm>
            <a:off x="1024128" y="1354975"/>
            <a:ext cx="9720073" cy="4954385"/>
          </a:xfrm>
        </p:spPr>
        <p:txBody>
          <a:bodyPr>
            <a:normAutofit fontScale="85000" lnSpcReduction="20000"/>
          </a:bodyPr>
          <a:lstStyle/>
          <a:p>
            <a:pPr marL="0" indent="0">
              <a:buNone/>
            </a:pPr>
            <a:r>
              <a:rPr lang="cs-CZ" dirty="0" smtClean="0"/>
              <a:t>Řídícím orgánem je  </a:t>
            </a:r>
            <a:r>
              <a:rPr lang="cs-CZ" dirty="0" err="1" smtClean="0"/>
              <a:t>MZe</a:t>
            </a:r>
            <a:r>
              <a:rPr lang="cs-CZ" dirty="0" smtClean="0"/>
              <a:t>,  platební agenturou je SZIF – má i kontrolní pravomoc, projekt  se podává přes Portál farmáře na MAS – místní akční skupinu  Prostějov venkov o.p.s.</a:t>
            </a:r>
          </a:p>
          <a:p>
            <a:pPr marL="0" indent="0">
              <a:buNone/>
            </a:pPr>
            <a:r>
              <a:rPr lang="cs-CZ" dirty="0" smtClean="0"/>
              <a:t>Dokumenty k výzvě </a:t>
            </a:r>
            <a:r>
              <a:rPr lang="cs-CZ" dirty="0"/>
              <a:t>naleznete na </a:t>
            </a:r>
            <a:r>
              <a:rPr lang="cs-CZ" dirty="0">
                <a:hlinkClick r:id="rId2"/>
              </a:rPr>
              <a:t>http://www.maspvvenkov.cz/sclld/p-ramec-prv/vyzvy-prv-2020</a:t>
            </a:r>
            <a:r>
              <a:rPr lang="cs-CZ" dirty="0" smtClean="0">
                <a:hlinkClick r:id="rId2"/>
              </a:rPr>
              <a:t>/</a:t>
            </a:r>
            <a:r>
              <a:rPr lang="cs-CZ" dirty="0" smtClean="0"/>
              <a:t> a pravidla na www.szif.cz</a:t>
            </a:r>
          </a:p>
          <a:p>
            <a:pPr marL="0" indent="0">
              <a:buNone/>
            </a:pPr>
            <a:endParaRPr lang="cs-CZ" dirty="0" smtClean="0"/>
          </a:p>
          <a:p>
            <a:pPr marL="0" indent="0">
              <a:buNone/>
            </a:pPr>
            <a:r>
              <a:rPr lang="cs-CZ" b="1" dirty="0" smtClean="0"/>
              <a:t>Žadatel se řídí:</a:t>
            </a:r>
          </a:p>
          <a:p>
            <a:pPr>
              <a:buFont typeface="Arial" panose="020B0604020202020204" pitchFamily="34" charset="0"/>
              <a:buChar char="•"/>
            </a:pPr>
            <a:r>
              <a:rPr lang="cs-CZ" dirty="0" smtClean="0"/>
              <a:t>Výzvou MAS příjem od 3.2. </a:t>
            </a:r>
            <a:r>
              <a:rPr lang="cs-CZ" smtClean="0"/>
              <a:t>do 2.3.2020</a:t>
            </a:r>
            <a:endParaRPr lang="cs-CZ" dirty="0" smtClean="0"/>
          </a:p>
          <a:p>
            <a:pPr>
              <a:buFont typeface="Arial" panose="020B0604020202020204" pitchFamily="34" charset="0"/>
              <a:buChar char="•"/>
            </a:pPr>
            <a:r>
              <a:rPr lang="cs-CZ" dirty="0" err="1" smtClean="0"/>
              <a:t>Fichí</a:t>
            </a:r>
            <a:endParaRPr lang="cs-CZ" dirty="0" smtClean="0"/>
          </a:p>
          <a:p>
            <a:pPr>
              <a:buFont typeface="Arial" panose="020B0604020202020204" pitchFamily="34" charset="0"/>
              <a:buChar char="•"/>
            </a:pPr>
            <a:r>
              <a:rPr lang="cs-CZ" dirty="0" smtClean="0"/>
              <a:t>Pravidly PRV v aktuálním znění</a:t>
            </a:r>
          </a:p>
          <a:p>
            <a:pPr>
              <a:buFont typeface="Arial" panose="020B0604020202020204" pitchFamily="34" charset="0"/>
              <a:buChar char="•"/>
            </a:pPr>
            <a:r>
              <a:rPr lang="it-IT" dirty="0"/>
              <a:t>Příručky pro publicitu PRV 2014-2020</a:t>
            </a:r>
          </a:p>
          <a:p>
            <a:pPr>
              <a:buFont typeface="Arial" panose="020B0604020202020204" pitchFamily="34" charset="0"/>
              <a:buChar char="•"/>
            </a:pPr>
            <a:r>
              <a:rPr lang="cs-CZ" dirty="0"/>
              <a:t>Příručky pro zadávání veřejných </a:t>
            </a:r>
            <a:r>
              <a:rPr lang="cs-CZ" dirty="0" smtClean="0"/>
              <a:t>zakázek</a:t>
            </a:r>
          </a:p>
          <a:p>
            <a:pPr marL="0" indent="0">
              <a:buNone/>
            </a:pPr>
            <a:r>
              <a:rPr lang="cs-CZ" dirty="0" smtClean="0"/>
              <a:t>Pravidla mají obecnou část, která je závazná pro všechny žadatele a specifickou část, platnou pro konkrétní záměr dle  příslušnosti k článku PRV.  </a:t>
            </a:r>
          </a:p>
          <a:p>
            <a:pPr marL="0" indent="0">
              <a:buNone/>
            </a:pPr>
            <a:r>
              <a:rPr lang="cs-CZ" dirty="0" smtClean="0"/>
              <a:t>Všechny projekty  4. výzvy se řídí článkem 20. </a:t>
            </a:r>
          </a:p>
          <a:p>
            <a:endParaRPr lang="cs-CZ" dirty="0"/>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0423027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86137"/>
          </a:xfrm>
        </p:spPr>
        <p:txBody>
          <a:bodyPr>
            <a:normAutofit/>
          </a:bodyPr>
          <a:lstStyle/>
          <a:p>
            <a:r>
              <a:rPr lang="cs-CZ" sz="4400" dirty="0"/>
              <a:t>Výběrové řízení</a:t>
            </a:r>
          </a:p>
        </p:txBody>
      </p:sp>
      <p:sp>
        <p:nvSpPr>
          <p:cNvPr id="3" name="Zástupný symbol pro obsah 2"/>
          <p:cNvSpPr>
            <a:spLocks noGrp="1"/>
          </p:cNvSpPr>
          <p:nvPr>
            <p:ph idx="1"/>
          </p:nvPr>
        </p:nvSpPr>
        <p:spPr>
          <a:xfrm>
            <a:off x="1024128" y="1471353"/>
            <a:ext cx="9720073" cy="4838007"/>
          </a:xfrm>
        </p:spPr>
        <p:txBody>
          <a:bodyPr>
            <a:normAutofit lnSpcReduction="10000"/>
          </a:bodyPr>
          <a:lstStyle/>
          <a:p>
            <a:r>
              <a:rPr lang="cs-CZ" dirty="0" smtClean="0"/>
              <a:t>Podmínky určuje - PŘÍRUČKA </a:t>
            </a:r>
            <a:r>
              <a:rPr lang="cs-CZ" dirty="0"/>
              <a:t>PRO ZADÁVÁNÍ ZAKÁZEK PROGRAMU ROZVOJE VENKOVA NA OBDOBÍ 2014–2020 VERZE 5 červenec </a:t>
            </a:r>
            <a:r>
              <a:rPr lang="cs-CZ" dirty="0" smtClean="0"/>
              <a:t>2019</a:t>
            </a:r>
          </a:p>
          <a:p>
            <a:endParaRPr lang="cs-CZ" dirty="0"/>
          </a:p>
          <a:p>
            <a:r>
              <a:rPr lang="cs-CZ" dirty="0" smtClean="0"/>
              <a:t>Pozor:</a:t>
            </a:r>
          </a:p>
          <a:p>
            <a:pPr>
              <a:buFont typeface="Wingdings" panose="05000000000000000000" pitchFamily="2" charset="2"/>
              <a:buChar char="§"/>
            </a:pPr>
            <a:r>
              <a:rPr lang="cs-CZ" dirty="0"/>
              <a:t>Zakázka je realizována na základě písemné smlouvy/objednávky</a:t>
            </a:r>
          </a:p>
          <a:p>
            <a:pPr>
              <a:buFont typeface="Wingdings" panose="05000000000000000000" pitchFamily="2" charset="2"/>
              <a:buChar char="§"/>
            </a:pPr>
            <a:r>
              <a:rPr lang="cs-CZ" dirty="0" smtClean="0"/>
              <a:t>střet zájmů a provázanost žadatele a dodavatele</a:t>
            </a:r>
          </a:p>
          <a:p>
            <a:pPr>
              <a:buFont typeface="Wingdings" panose="05000000000000000000" pitchFamily="2" charset="2"/>
              <a:buChar char="§"/>
            </a:pPr>
            <a:r>
              <a:rPr lang="cs-CZ" dirty="0" smtClean="0"/>
              <a:t>Provázanost personální  a majetkovou mezi dodavateli</a:t>
            </a:r>
          </a:p>
          <a:p>
            <a:pPr>
              <a:buFont typeface="Wingdings" panose="05000000000000000000" pitchFamily="2" charset="2"/>
              <a:buChar char="§"/>
            </a:pPr>
            <a:r>
              <a:rPr lang="cs-CZ" dirty="0" smtClean="0"/>
              <a:t>Rozdělení  zakázek a tím nastavení chybného typu řešení zakázek</a:t>
            </a:r>
          </a:p>
          <a:p>
            <a:pPr>
              <a:buFont typeface="Wingdings" panose="05000000000000000000" pitchFamily="2" charset="2"/>
              <a:buChar char="§"/>
            </a:pPr>
            <a:r>
              <a:rPr lang="cs-CZ" dirty="0" smtClean="0"/>
              <a:t>Termíny (včetně dodacích lhůt) a údaje v zadávacích podmínkách, doručených nabídkách, smlouvách a objednávkách, dodacích listech a fakturách se nesmí lišit. Došlo by k porušení podmínek zadávacího řízení  - sankce 100 %</a:t>
            </a:r>
          </a:p>
          <a:p>
            <a:pPr>
              <a:buFont typeface="Wingdings" panose="05000000000000000000" pitchFamily="2" charset="2"/>
              <a:buChar char="§"/>
            </a:pPr>
            <a:r>
              <a:rPr lang="cs-CZ" dirty="0" smtClean="0"/>
              <a:t>Pozor na sjednané podmínky – zálohové platby</a:t>
            </a:r>
          </a:p>
          <a:p>
            <a:pPr>
              <a:buFont typeface="Wingdings" panose="05000000000000000000" pitchFamily="2" charset="2"/>
              <a:buChar char="§"/>
            </a:pPr>
            <a:endParaRPr lang="cs-CZ" dirty="0" smtClean="0"/>
          </a:p>
          <a:p>
            <a:pPr>
              <a:buFont typeface="Wingdings" panose="05000000000000000000" pitchFamily="2" charset="2"/>
              <a:buChar char="§"/>
            </a:pPr>
            <a:endParaRPr lang="cs-CZ" dirty="0" smtClean="0"/>
          </a:p>
          <a:p>
            <a:endParaRPr lang="cs-CZ" dirty="0" smtClean="0"/>
          </a:p>
          <a:p>
            <a:endParaRPr lang="cs-CZ" dirty="0" smtClean="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678510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53133"/>
          </a:xfrm>
        </p:spPr>
        <p:txBody>
          <a:bodyPr>
            <a:normAutofit/>
          </a:bodyPr>
          <a:lstStyle/>
          <a:p>
            <a:r>
              <a:rPr lang="cs-CZ" sz="4400" dirty="0" smtClean="0"/>
              <a:t>Marketing</a:t>
            </a:r>
            <a:endParaRPr lang="cs-CZ" sz="4400" dirty="0"/>
          </a:p>
        </p:txBody>
      </p:sp>
      <p:sp>
        <p:nvSpPr>
          <p:cNvPr id="3" name="Zástupný symbol pro obsah 2"/>
          <p:cNvSpPr>
            <a:spLocks noGrp="1"/>
          </p:cNvSpPr>
          <p:nvPr>
            <p:ph idx="1"/>
          </p:nvPr>
        </p:nvSpPr>
        <p:spPr>
          <a:xfrm>
            <a:off x="1024128" y="1255222"/>
            <a:ext cx="9720073" cy="5054138"/>
          </a:xfrm>
        </p:spPr>
        <p:txBody>
          <a:bodyPr>
            <a:normAutofit fontScale="85000" lnSpcReduction="20000"/>
          </a:bodyPr>
          <a:lstStyle/>
          <a:p>
            <a:r>
              <a:rPr lang="cs-CZ" dirty="0"/>
              <a:t>V případě </a:t>
            </a:r>
            <a:r>
              <a:rPr lang="cs-CZ" b="1" dirty="0"/>
              <a:t>zakázky malého rozsahu </a:t>
            </a:r>
            <a:r>
              <a:rPr lang="cs-CZ" dirty="0"/>
              <a:t>je zadavatel </a:t>
            </a:r>
            <a:r>
              <a:rPr lang="cs-CZ" dirty="0" smtClean="0"/>
              <a:t>povinen </a:t>
            </a:r>
            <a:r>
              <a:rPr lang="cs-CZ" dirty="0"/>
              <a:t>postupovat transparentně a nediskriminačně. Za průkazný způsob lze považovat záznam - tabulku s uvedením </a:t>
            </a:r>
            <a:r>
              <a:rPr lang="cs-CZ" b="1" dirty="0"/>
              <a:t>alespoň 3 dodavatelů</a:t>
            </a:r>
            <a:r>
              <a:rPr lang="cs-CZ" dirty="0"/>
              <a:t>, která srozumitelně poskytne srovnatelný cenový přehled (tzv. </a:t>
            </a:r>
            <a:r>
              <a:rPr lang="cs-CZ" b="1" dirty="0"/>
              <a:t>cenový marketing</a:t>
            </a:r>
            <a:r>
              <a:rPr lang="cs-CZ" dirty="0"/>
              <a:t>) nebo automatický průzkum trhu prostřednictvím Elektronického tržiště (</a:t>
            </a:r>
            <a:r>
              <a:rPr lang="cs-CZ" b="1" dirty="0"/>
              <a:t>zakázku není možné zadat napřímo</a:t>
            </a:r>
            <a:r>
              <a:rPr lang="cs-CZ" dirty="0"/>
              <a:t>). </a:t>
            </a:r>
            <a:endParaRPr lang="cs-CZ" dirty="0" smtClean="0"/>
          </a:p>
          <a:p>
            <a:r>
              <a:rPr lang="cs-CZ" b="1" dirty="0" smtClean="0"/>
              <a:t>Zadavatel vždy zadá </a:t>
            </a:r>
            <a:r>
              <a:rPr lang="cs-CZ" b="1" dirty="0"/>
              <a:t>zakázku nejnižší cenové nabídce </a:t>
            </a:r>
            <a:r>
              <a:rPr lang="cs-CZ" dirty="0"/>
              <a:t>vyplývající z cenového marketingu nebo Elektronického tržiště. Tabulka cenového marketingu bude obsahovat seznam dodavatelů a cen. </a:t>
            </a:r>
            <a:r>
              <a:rPr lang="cs-CZ" b="1" dirty="0"/>
              <a:t>Údaje </a:t>
            </a:r>
            <a:r>
              <a:rPr lang="cs-CZ" b="1" dirty="0" smtClean="0"/>
              <a:t>musí </a:t>
            </a:r>
            <a:r>
              <a:rPr lang="cs-CZ" b="1" dirty="0"/>
              <a:t>být vždy podloženy písemnou nebo e-mailovou nabídkou dodavatele, nebo vytištěným údajem z internetové nabídky firmy.</a:t>
            </a:r>
            <a:r>
              <a:rPr lang="cs-CZ" dirty="0"/>
              <a:t> </a:t>
            </a:r>
            <a:endParaRPr lang="cs-CZ" dirty="0" smtClean="0"/>
          </a:p>
          <a:p>
            <a:r>
              <a:rPr lang="cs-CZ" dirty="0" smtClean="0"/>
              <a:t>V </a:t>
            </a:r>
            <a:r>
              <a:rPr lang="cs-CZ" dirty="0"/>
              <a:t>případě, že předpokládaná hodnota zakázky je </a:t>
            </a:r>
            <a:r>
              <a:rPr lang="cs-CZ" b="1" dirty="0"/>
              <a:t>500 000 Kč bez DPH nebo </a:t>
            </a:r>
            <a:r>
              <a:rPr lang="cs-CZ" b="1" dirty="0" smtClean="0"/>
              <a:t>vyšší </a:t>
            </a:r>
            <a:r>
              <a:rPr lang="cs-CZ" dirty="0" smtClean="0"/>
              <a:t>dokládá žadatel marketing </a:t>
            </a:r>
            <a:r>
              <a:rPr lang="cs-CZ" dirty="0"/>
              <a:t>a jeho podklady </a:t>
            </a:r>
            <a:r>
              <a:rPr lang="cs-CZ" dirty="0" smtClean="0"/>
              <a:t>jako </a:t>
            </a:r>
            <a:r>
              <a:rPr lang="cs-CZ" dirty="0"/>
              <a:t>součást příloh </a:t>
            </a:r>
            <a:r>
              <a:rPr lang="cs-CZ" b="1" dirty="0"/>
              <a:t>k Žádosti o </a:t>
            </a:r>
            <a:r>
              <a:rPr lang="cs-CZ" b="1" dirty="0" smtClean="0"/>
              <a:t>dotaci</a:t>
            </a:r>
            <a:r>
              <a:rPr lang="cs-CZ" dirty="0" smtClean="0"/>
              <a:t>. </a:t>
            </a:r>
            <a:endParaRPr lang="cs-CZ" dirty="0"/>
          </a:p>
          <a:p>
            <a:r>
              <a:rPr lang="cs-CZ" dirty="0" smtClean="0"/>
              <a:t> </a:t>
            </a:r>
            <a:r>
              <a:rPr lang="cs-CZ" dirty="0"/>
              <a:t>V případě, že předpokládaná hodnota zakázky </a:t>
            </a:r>
            <a:r>
              <a:rPr lang="cs-CZ" b="1" dirty="0"/>
              <a:t>nedosáhne 500 000 Kč bez DPH</a:t>
            </a:r>
            <a:r>
              <a:rPr lang="cs-CZ" dirty="0"/>
              <a:t>, jsou </a:t>
            </a:r>
            <a:r>
              <a:rPr lang="cs-CZ" dirty="0" smtClean="0"/>
              <a:t>marketing a nabídkové </a:t>
            </a:r>
            <a:r>
              <a:rPr lang="cs-CZ" dirty="0"/>
              <a:t>podklady </a:t>
            </a:r>
            <a:r>
              <a:rPr lang="cs-CZ" dirty="0" smtClean="0"/>
              <a:t>dokládány </a:t>
            </a:r>
            <a:r>
              <a:rPr lang="cs-CZ" dirty="0"/>
              <a:t>jako součást příloh </a:t>
            </a:r>
            <a:r>
              <a:rPr lang="cs-CZ" b="1" dirty="0"/>
              <a:t>k Žádosti o platbu</a:t>
            </a:r>
            <a:r>
              <a:rPr lang="cs-CZ" dirty="0"/>
              <a:t>. </a:t>
            </a:r>
            <a:endParaRPr lang="cs-CZ" dirty="0" smtClean="0"/>
          </a:p>
          <a:p>
            <a:r>
              <a:rPr lang="cs-CZ" dirty="0" smtClean="0"/>
              <a:t>Nejedná </a:t>
            </a:r>
            <a:r>
              <a:rPr lang="cs-CZ" dirty="0"/>
              <a:t>se o výběrové/zadávací řízení a žadatel/příjemce dotace tak nemá povinnost postupovat dle kapitoly 3 a následujících této Příručky. </a:t>
            </a:r>
            <a:endParaRPr lang="cs-CZ" dirty="0" smtClean="0"/>
          </a:p>
          <a:p>
            <a:r>
              <a:rPr lang="cs-CZ" dirty="0" smtClean="0"/>
              <a:t>POZOR – žadatel může mít  vnitřní směrnice upravující výběr  dodavatele přísněji!</a:t>
            </a:r>
          </a:p>
          <a:p>
            <a:r>
              <a:rPr lang="cs-CZ" dirty="0"/>
              <a:t>POZOR- Pokud nastane situace, že zadavatel </a:t>
            </a:r>
            <a:r>
              <a:rPr lang="cs-CZ" dirty="0" smtClean="0"/>
              <a:t>nemůže </a:t>
            </a:r>
            <a:r>
              <a:rPr lang="cs-CZ" dirty="0"/>
              <a:t>doložit výběr minimálně ze 3 dodavatelů, a současně nezveřejnil zakázku v otevřené výzvě, musí v těchto případech realizovat výběrové řízení v otevřené </a:t>
            </a:r>
            <a:r>
              <a:rPr lang="cs-CZ" dirty="0" smtClean="0"/>
              <a:t>výzvě,  a to  </a:t>
            </a:r>
            <a:r>
              <a:rPr lang="cs-CZ" b="1" dirty="0" smtClean="0"/>
              <a:t>včas,  aby doložil přílohy k žádosti o dotaci</a:t>
            </a:r>
            <a:r>
              <a:rPr lang="cs-CZ" dirty="0" smtClean="0"/>
              <a:t>. </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15622009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4" name="Zástupný symbol pro obsah 3"/>
          <p:cNvPicPr>
            <a:picLocks noGrp="1" noChangeAspect="1"/>
          </p:cNvPicPr>
          <p:nvPr>
            <p:ph idx="1"/>
          </p:nvPr>
        </p:nvPicPr>
        <p:blipFill rotWithShape="1">
          <a:blip r:embed="rId2"/>
          <a:srcRect t="33224"/>
          <a:stretch/>
        </p:blipFill>
        <p:spPr>
          <a:xfrm>
            <a:off x="681645" y="643627"/>
            <a:ext cx="10413126" cy="5782528"/>
          </a:xfrm>
          <a:prstGeom prst="rect">
            <a:avLst/>
          </a:prstGeo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5909586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obecnými </a:t>
            </a:r>
            <a:r>
              <a:rPr lang="cs-CZ" sz="4400" dirty="0"/>
              <a:t>podmínkami</a:t>
            </a:r>
            <a:r>
              <a:rPr lang="cs-CZ" dirty="0"/>
              <a:t> Pravidel </a:t>
            </a:r>
            <a:br>
              <a:rPr lang="cs-CZ" dirty="0"/>
            </a:br>
            <a:endParaRPr lang="cs-CZ" dirty="0"/>
          </a:p>
        </p:txBody>
      </p:sp>
      <p:sp>
        <p:nvSpPr>
          <p:cNvPr id="3" name="Zástupný symbol pro obsah 2"/>
          <p:cNvSpPr>
            <a:spLocks noGrp="1"/>
          </p:cNvSpPr>
          <p:nvPr>
            <p:ph idx="1"/>
          </p:nvPr>
        </p:nvSpPr>
        <p:spPr>
          <a:xfrm>
            <a:off x="1024128" y="1604356"/>
            <a:ext cx="9720073" cy="4705004"/>
          </a:xfrm>
        </p:spPr>
        <p:txBody>
          <a:bodyPr/>
          <a:lstStyle/>
          <a:p>
            <a:r>
              <a:rPr lang="cs-CZ" dirty="0"/>
              <a:t>Základním komunikačním nástrojem je </a:t>
            </a:r>
            <a:r>
              <a:rPr lang="cs-CZ" b="1" dirty="0"/>
              <a:t>Portál farmáře</a:t>
            </a:r>
            <a:r>
              <a:rPr lang="cs-CZ" dirty="0"/>
              <a:t>. Prostřednictvím vlastního účtu na Portálu farmáře žadatel podává zejména Žádost o dotaci a Žádost o platbu. Ze strany SZIF jsou žadateli/příjemci dotace do schránky na Portál farmáře zasílány informace o průběhu administrace podaných žádostí (Potvrzení o zaregistrování žádosti o dotaci, Žádost o doplnění neúplné dokumentace, Zvací dopis k podpisu Dohody, Oznámení o schválení platby PRV, atd.). </a:t>
            </a:r>
            <a:endParaRPr lang="cs-CZ" dirty="0" smtClean="0"/>
          </a:p>
          <a:p>
            <a:r>
              <a:rPr lang="cs-CZ" dirty="0" smtClean="0"/>
              <a:t>Tyto </a:t>
            </a:r>
            <a:r>
              <a:rPr lang="cs-CZ" dirty="0"/>
              <a:t>dokumenty se považují za doručené okamžikem, kdy se žadatel/příjemce dotace do svého účtu na Portálu farmáře přihlásí. Nepřihlásí-li se žadatel/příjemce dotace do svého účtu ve lhůtě 10 dnů ode dne, kdy byl dokument na Portálu farmáře zveřejněn, považuje se tento dokument za doručený posledním dnem této lhůty</a:t>
            </a:r>
            <a:r>
              <a:rPr lang="cs-CZ" dirty="0" smtClean="0"/>
              <a:t>.</a:t>
            </a:r>
          </a:p>
          <a:p>
            <a:r>
              <a:rPr lang="cs-CZ" dirty="0" smtClean="0"/>
              <a:t>Registrace v Portálu Farmáře - osobním </a:t>
            </a:r>
            <a:r>
              <a:rPr lang="cs-CZ" dirty="0"/>
              <a:t>podáním žádosti na místně příslušném RO SZIF nebo na CP SZIF – bližší informace a podmínky jsou uvedeny na internetových stránkách www.eagri.cz/prv a www.szif.cz.</a:t>
            </a:r>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40896346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78071"/>
          </a:xfrm>
        </p:spPr>
        <p:txBody>
          <a:bodyPr>
            <a:normAutofit/>
          </a:bodyPr>
          <a:lstStyle/>
          <a:p>
            <a:r>
              <a:rPr lang="cs-CZ" sz="4400" dirty="0"/>
              <a:t>obecnými podmínkami Pravidel</a:t>
            </a:r>
          </a:p>
        </p:txBody>
      </p:sp>
      <p:sp>
        <p:nvSpPr>
          <p:cNvPr id="3" name="Zástupný symbol pro obsah 2"/>
          <p:cNvSpPr>
            <a:spLocks noGrp="1"/>
          </p:cNvSpPr>
          <p:nvPr>
            <p:ph idx="1"/>
          </p:nvPr>
        </p:nvSpPr>
        <p:spPr>
          <a:xfrm>
            <a:off x="1024128" y="1271847"/>
            <a:ext cx="9720073" cy="5037513"/>
          </a:xfrm>
        </p:spPr>
        <p:txBody>
          <a:bodyPr>
            <a:normAutofit lnSpcReduction="10000"/>
          </a:bodyPr>
          <a:lstStyle/>
          <a:p>
            <a:pPr>
              <a:buFont typeface="Wingdings" panose="05000000000000000000" pitchFamily="2" charset="2"/>
              <a:buChar char="§"/>
            </a:pPr>
            <a:r>
              <a:rPr lang="cs-CZ" dirty="0"/>
              <a:t>příjemce dotace je povinen </a:t>
            </a:r>
            <a:r>
              <a:rPr lang="cs-CZ" b="1" dirty="0"/>
              <a:t>uchovávat veškeré doklady </a:t>
            </a:r>
            <a:r>
              <a:rPr lang="cs-CZ" dirty="0"/>
              <a:t>týkající se poskytnuté dotace, a to po dobu nejméně </a:t>
            </a:r>
            <a:r>
              <a:rPr lang="cs-CZ" b="1" dirty="0"/>
              <a:t>10 let od proplacení </a:t>
            </a:r>
            <a:r>
              <a:rPr lang="cs-CZ" b="1" dirty="0" smtClean="0"/>
              <a:t>dotace</a:t>
            </a:r>
            <a:r>
              <a:rPr lang="cs-CZ" dirty="0" smtClean="0"/>
              <a:t>, současně odpovídá ve lhůtě od ŽOD </a:t>
            </a:r>
            <a:r>
              <a:rPr lang="cs-CZ" dirty="0"/>
              <a:t>po dobu nejméně 10 let od proplacení dotace</a:t>
            </a:r>
            <a:r>
              <a:rPr lang="cs-CZ" dirty="0" smtClean="0"/>
              <a:t>, že </a:t>
            </a:r>
            <a:r>
              <a:rPr lang="cs-CZ" dirty="0"/>
              <a:t>všechny jím uvedené údaje o projektu ve lhůtě vázanosti projektu na účel vůči poskytovateli dotace jsou úplné</a:t>
            </a:r>
            <a:r>
              <a:rPr lang="cs-CZ" dirty="0" smtClean="0"/>
              <a:t>, </a:t>
            </a:r>
          </a:p>
          <a:p>
            <a:pPr>
              <a:buFont typeface="Wingdings" panose="05000000000000000000" pitchFamily="2" charset="2"/>
              <a:buChar char="§"/>
            </a:pPr>
            <a:r>
              <a:rPr lang="cs-CZ" dirty="0" smtClean="0"/>
              <a:t>projekt </a:t>
            </a:r>
            <a:r>
              <a:rPr lang="cs-CZ" dirty="0"/>
              <a:t>musí splňovat popis, účel a rozsah </a:t>
            </a:r>
            <a:r>
              <a:rPr lang="cs-CZ" dirty="0" err="1" smtClean="0"/>
              <a:t>Fiche</a:t>
            </a:r>
            <a:endParaRPr lang="cs-CZ" dirty="0" smtClean="0"/>
          </a:p>
          <a:p>
            <a:pPr>
              <a:buFont typeface="Wingdings" panose="05000000000000000000" pitchFamily="2" charset="2"/>
              <a:buChar char="§"/>
            </a:pPr>
            <a:r>
              <a:rPr lang="cs-CZ" dirty="0" smtClean="0"/>
              <a:t>dotaci </a:t>
            </a:r>
            <a:r>
              <a:rPr lang="cs-CZ" dirty="0"/>
              <a:t>je možné poskytnout pouze na projekt, který bude ke dni podání Žádosti o platbu a dále po </a:t>
            </a:r>
            <a:r>
              <a:rPr lang="cs-CZ" dirty="0" smtClean="0"/>
              <a:t>dobu </a:t>
            </a:r>
            <a:r>
              <a:rPr lang="cs-CZ" dirty="0"/>
              <a:t>lhůty vázanosti projektu na účel </a:t>
            </a:r>
            <a:r>
              <a:rPr lang="cs-CZ" b="1" dirty="0"/>
              <a:t>funkčním </a:t>
            </a:r>
            <a:r>
              <a:rPr lang="cs-CZ" b="1" dirty="0" smtClean="0"/>
              <a:t>celkem</a:t>
            </a:r>
          </a:p>
          <a:p>
            <a:pPr>
              <a:buFont typeface="Wingdings" panose="05000000000000000000" pitchFamily="2" charset="2"/>
              <a:buChar char="§"/>
            </a:pPr>
            <a:r>
              <a:rPr lang="cs-CZ" dirty="0"/>
              <a:t>stavbu/část stavby, která je součástí projektu, lze užívat jen k </a:t>
            </a:r>
            <a:r>
              <a:rPr lang="cs-CZ" b="1" dirty="0"/>
              <a:t>účelu</a:t>
            </a:r>
            <a:r>
              <a:rPr lang="cs-CZ" dirty="0"/>
              <a:t> vymezenému zejména </a:t>
            </a:r>
            <a:r>
              <a:rPr lang="cs-CZ" b="1" dirty="0"/>
              <a:t>v kolaudačním rozhodnutí</a:t>
            </a:r>
            <a:r>
              <a:rPr lang="cs-CZ" dirty="0"/>
              <a:t>, v ohlášení </a:t>
            </a:r>
            <a:r>
              <a:rPr lang="cs-CZ" dirty="0" smtClean="0"/>
              <a:t>stavby atd.</a:t>
            </a:r>
          </a:p>
          <a:p>
            <a:pPr>
              <a:buFont typeface="Wingdings" panose="05000000000000000000" pitchFamily="2" charset="2"/>
              <a:buChar char="§"/>
            </a:pPr>
            <a:r>
              <a:rPr lang="cs-CZ" b="1" dirty="0"/>
              <a:t>výdaje financované z PRV nesmějí být současně financovány z jiných </a:t>
            </a:r>
            <a:r>
              <a:rPr lang="cs-CZ" dirty="0"/>
              <a:t>projektů PRV</a:t>
            </a:r>
            <a:r>
              <a:rPr lang="cs-CZ" b="1" dirty="0"/>
              <a:t> </a:t>
            </a:r>
            <a:r>
              <a:rPr lang="cs-CZ" dirty="0"/>
              <a:t>ani formou příspěvků ze strukturálních fondů, z Fondu soudržnosti nebo jiného finančního nástroje </a:t>
            </a:r>
            <a:r>
              <a:rPr lang="cs-CZ" dirty="0" smtClean="0"/>
              <a:t>Unie</a:t>
            </a:r>
          </a:p>
          <a:p>
            <a:pPr>
              <a:buFont typeface="Wingdings" panose="05000000000000000000" pitchFamily="2" charset="2"/>
              <a:buChar char="§"/>
            </a:pPr>
            <a:r>
              <a:rPr lang="pl-PL" dirty="0"/>
              <a:t>žadatel/příjemce dotace je povinen zajistit </a:t>
            </a:r>
            <a:r>
              <a:rPr lang="pl-PL" b="1" dirty="0"/>
              <a:t>realizaci projektu do 24 měsíců </a:t>
            </a:r>
            <a:r>
              <a:rPr lang="pl-PL" dirty="0"/>
              <a:t>od podpisu </a:t>
            </a:r>
            <a:r>
              <a:rPr lang="pl-PL" dirty="0" smtClean="0"/>
              <a:t>Dohody, pokud nebyl preferován za zkrácenou dobu realizace </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4481073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61693"/>
          </a:xfrm>
        </p:spPr>
        <p:txBody>
          <a:bodyPr>
            <a:normAutofit/>
          </a:bodyPr>
          <a:lstStyle/>
          <a:p>
            <a:r>
              <a:rPr lang="cs-CZ" sz="4400" dirty="0"/>
              <a:t>obecnými podmínkami Pravidel</a:t>
            </a:r>
          </a:p>
        </p:txBody>
      </p:sp>
      <p:sp>
        <p:nvSpPr>
          <p:cNvPr id="3" name="Zástupný symbol pro obsah 2"/>
          <p:cNvSpPr>
            <a:spLocks noGrp="1"/>
          </p:cNvSpPr>
          <p:nvPr>
            <p:ph idx="1"/>
          </p:nvPr>
        </p:nvSpPr>
        <p:spPr>
          <a:xfrm>
            <a:off x="1024128" y="1313411"/>
            <a:ext cx="9720073" cy="4995949"/>
          </a:xfrm>
        </p:spPr>
        <p:txBody>
          <a:bodyPr>
            <a:normAutofit fontScale="92500" lnSpcReduction="10000"/>
          </a:bodyPr>
          <a:lstStyle/>
          <a:p>
            <a:pPr>
              <a:buFont typeface="Wingdings" panose="05000000000000000000" pitchFamily="2" charset="2"/>
              <a:buChar char="§"/>
            </a:pPr>
            <a:r>
              <a:rPr lang="cs-CZ" dirty="0"/>
              <a:t>žadatel/příjemce dotace je povinen zajistit </a:t>
            </a:r>
            <a:r>
              <a:rPr lang="cs-CZ" b="1" dirty="0"/>
              <a:t>úhradu výdaj</a:t>
            </a:r>
            <a:r>
              <a:rPr lang="cs-CZ" dirty="0"/>
              <a:t>ů, na které je požadována dotace, do data předložení Žádosti o platbu na </a:t>
            </a:r>
            <a:r>
              <a:rPr lang="cs-CZ" dirty="0" smtClean="0"/>
              <a:t>MAS, a to </a:t>
            </a:r>
            <a:r>
              <a:rPr lang="cs-CZ" b="1" dirty="0" smtClean="0"/>
              <a:t>z účtu ve vlastnictví žadatele</a:t>
            </a:r>
          </a:p>
          <a:p>
            <a:pPr>
              <a:buFont typeface="Wingdings" panose="05000000000000000000" pitchFamily="2" charset="2"/>
              <a:buChar char="§"/>
            </a:pPr>
            <a:r>
              <a:rPr lang="cs-CZ" dirty="0" smtClean="0"/>
              <a:t>Žadatel nesmí být v likvidaci</a:t>
            </a:r>
          </a:p>
          <a:p>
            <a:pPr>
              <a:buFont typeface="Wingdings" panose="05000000000000000000" pitchFamily="2" charset="2"/>
              <a:buChar char="§"/>
            </a:pPr>
            <a:r>
              <a:rPr lang="cs-CZ" dirty="0"/>
              <a:t>předmět projektu musí být provozován výhradně </a:t>
            </a:r>
            <a:r>
              <a:rPr lang="cs-CZ" dirty="0" smtClean="0"/>
              <a:t>žadatelem (u obcí i právnickou osobou zřízenou obcí)</a:t>
            </a:r>
          </a:p>
          <a:p>
            <a:pPr>
              <a:buFont typeface="Wingdings" panose="05000000000000000000" pitchFamily="2" charset="2"/>
              <a:buChar char="§"/>
            </a:pPr>
            <a:r>
              <a:rPr lang="cs-CZ" dirty="0"/>
              <a:t>předmět dotace musí být ve vlastnictví </a:t>
            </a:r>
            <a:r>
              <a:rPr lang="cs-CZ" dirty="0" smtClean="0"/>
              <a:t>žadatele od pořízení do uplynutí lhůty vázanosti a nesmí být zatížen právy třetích osob</a:t>
            </a:r>
          </a:p>
          <a:p>
            <a:pPr>
              <a:buFont typeface="Wingdings" panose="05000000000000000000" pitchFamily="2" charset="2"/>
              <a:buChar char="§"/>
            </a:pPr>
            <a:r>
              <a:rPr lang="cs-CZ" dirty="0"/>
              <a:t>žadatel/příjemce dotace musí mít </a:t>
            </a:r>
            <a:r>
              <a:rPr lang="cs-CZ" b="1" dirty="0"/>
              <a:t>uspořádány právní vztahy k nemovitostem</a:t>
            </a:r>
            <a:r>
              <a:rPr lang="cs-CZ" dirty="0"/>
              <a:t>, na kterých jsou realizovány </a:t>
            </a:r>
            <a:r>
              <a:rPr lang="cs-CZ" b="1" dirty="0"/>
              <a:t>stavební výdaje </a:t>
            </a:r>
            <a:r>
              <a:rPr lang="cs-CZ" dirty="0"/>
              <a:t>(vztahuje se </a:t>
            </a:r>
            <a:r>
              <a:rPr lang="cs-CZ" b="1" dirty="0"/>
              <a:t>na stavbu i pozemek pod stavbou</a:t>
            </a:r>
            <a:r>
              <a:rPr lang="cs-CZ" dirty="0"/>
              <a:t>), nebo do kterých budou umístěny podpořené stroje, technologie nebo vybavení (vztahuje se pouze na stavbu) </a:t>
            </a:r>
            <a:endParaRPr lang="cs-CZ" dirty="0" smtClean="0"/>
          </a:p>
          <a:p>
            <a:pPr>
              <a:buFont typeface="Wingdings" panose="05000000000000000000" pitchFamily="2" charset="2"/>
              <a:buChar char="§"/>
            </a:pPr>
            <a:r>
              <a:rPr lang="cs-CZ" dirty="0"/>
              <a:t> v případě, že </a:t>
            </a:r>
            <a:r>
              <a:rPr lang="cs-CZ" dirty="0" smtClean="0"/>
              <a:t>projekt </a:t>
            </a:r>
            <a:r>
              <a:rPr lang="cs-CZ" dirty="0"/>
              <a:t>podléhá řízení stavebního úřadu, musí být odpovídající správní akt stavebního </a:t>
            </a:r>
            <a:r>
              <a:rPr lang="cs-CZ" dirty="0" smtClean="0"/>
              <a:t>úřadu, </a:t>
            </a:r>
            <a:r>
              <a:rPr lang="cs-CZ" b="1" dirty="0"/>
              <a:t>platný ke dni podání Žádosti o dotaci na MAS</a:t>
            </a:r>
            <a:r>
              <a:rPr lang="cs-CZ" dirty="0"/>
              <a:t> a pravomocný (v případě veřejnoprávní smlouvy účinný) ke dni předložení </a:t>
            </a:r>
            <a:r>
              <a:rPr lang="cs-CZ" dirty="0" smtClean="0"/>
              <a:t>přílohy – tj. </a:t>
            </a:r>
            <a:r>
              <a:rPr lang="cs-CZ" b="1" dirty="0" smtClean="0"/>
              <a:t>nejpozději </a:t>
            </a:r>
            <a:r>
              <a:rPr lang="cs-CZ" b="1" dirty="0"/>
              <a:t>ke dni registrace na SZIF </a:t>
            </a:r>
            <a:r>
              <a:rPr lang="cs-CZ" b="1" dirty="0" smtClean="0"/>
              <a:t>pravomocný</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9955479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61693"/>
          </a:xfrm>
        </p:spPr>
        <p:txBody>
          <a:bodyPr>
            <a:normAutofit/>
          </a:bodyPr>
          <a:lstStyle/>
          <a:p>
            <a:r>
              <a:rPr lang="cs-CZ" sz="4400" dirty="0" smtClean="0"/>
              <a:t>Žádost o dotaci</a:t>
            </a:r>
            <a:endParaRPr lang="cs-CZ" sz="4400" dirty="0"/>
          </a:p>
        </p:txBody>
      </p:sp>
      <p:sp>
        <p:nvSpPr>
          <p:cNvPr id="3" name="Zástupný symbol pro obsah 2"/>
          <p:cNvSpPr>
            <a:spLocks noGrp="1"/>
          </p:cNvSpPr>
          <p:nvPr>
            <p:ph idx="1"/>
          </p:nvPr>
        </p:nvSpPr>
        <p:spPr>
          <a:xfrm>
            <a:off x="1024128" y="1246909"/>
            <a:ext cx="9720073" cy="5062451"/>
          </a:xfrm>
        </p:spPr>
        <p:txBody>
          <a:bodyPr>
            <a:normAutofit fontScale="85000" lnSpcReduction="20000"/>
          </a:bodyPr>
          <a:lstStyle/>
          <a:p>
            <a:pPr>
              <a:buFont typeface="Wingdings" panose="05000000000000000000" pitchFamily="2" charset="2"/>
              <a:buChar char="§"/>
            </a:pPr>
            <a:r>
              <a:rPr lang="cs-CZ" dirty="0" smtClean="0"/>
              <a:t>Ve výzvě je možné podat pouze jednu žádost na stejný předmět</a:t>
            </a:r>
          </a:p>
          <a:p>
            <a:pPr>
              <a:buFont typeface="Wingdings" panose="05000000000000000000" pitchFamily="2" charset="2"/>
              <a:buChar char="§"/>
            </a:pPr>
            <a:r>
              <a:rPr lang="cs-CZ" dirty="0" smtClean="0"/>
              <a:t>V </a:t>
            </a:r>
            <a:r>
              <a:rPr lang="cs-CZ" dirty="0"/>
              <a:t>případě článku 20 bude možné v dané výzvě MAS </a:t>
            </a:r>
            <a:r>
              <a:rPr lang="cs-CZ" dirty="0" smtClean="0"/>
              <a:t>odeslat pouze </a:t>
            </a:r>
            <a:r>
              <a:rPr lang="cs-CZ" dirty="0"/>
              <a:t>jednu Žádost o dotaci konkrétního žadatele v rámci jednoho režimu </a:t>
            </a:r>
            <a:r>
              <a:rPr lang="cs-CZ" dirty="0" smtClean="0"/>
              <a:t>podpory (režim podpory nelze kombinovat ani změnit)</a:t>
            </a:r>
          </a:p>
          <a:p>
            <a:pPr>
              <a:buFont typeface="Wingdings" panose="05000000000000000000" pitchFamily="2" charset="2"/>
              <a:buChar char="§"/>
            </a:pPr>
            <a:r>
              <a:rPr lang="cs-CZ" dirty="0" smtClean="0"/>
              <a:t>Žadatelem </a:t>
            </a:r>
            <a:r>
              <a:rPr lang="cs-CZ" dirty="0"/>
              <a:t>požadované bodové hodnocení v Žádosti o dotaci nemůže být ze strany žadatele/příjemce dotace po podání Žádosti o dotaci na MAS jakkoliv měněno </a:t>
            </a:r>
            <a:endParaRPr lang="cs-CZ" dirty="0" smtClean="0"/>
          </a:p>
          <a:p>
            <a:pPr>
              <a:buFont typeface="Wingdings" panose="05000000000000000000" pitchFamily="2" charset="2"/>
              <a:buChar char="§"/>
            </a:pPr>
            <a:r>
              <a:rPr lang="cs-CZ" dirty="0" smtClean="0"/>
              <a:t>Žádost se generuje z Portálu farmáře přímo z účtu  žadatele</a:t>
            </a:r>
          </a:p>
          <a:p>
            <a:pPr>
              <a:buFont typeface="Wingdings" panose="05000000000000000000" pitchFamily="2" charset="2"/>
              <a:buChar char="§"/>
            </a:pPr>
            <a:r>
              <a:rPr lang="cs-CZ" dirty="0" smtClean="0"/>
              <a:t>Podání žádosti na MAS probíhá přes Portál farmáře současně s přílohami</a:t>
            </a:r>
          </a:p>
          <a:p>
            <a:pPr>
              <a:buFont typeface="Wingdings" panose="05000000000000000000" pitchFamily="2" charset="2"/>
              <a:buChar char="§"/>
            </a:pPr>
            <a:r>
              <a:rPr lang="cs-CZ" dirty="0" smtClean="0"/>
              <a:t>Administrativní kontrola – MAS může vyzvat žadatele k opravě max. 2 x, v případě nedoplnění do termínu ve výzvě MAS, bude projekt ukončen</a:t>
            </a:r>
          </a:p>
          <a:p>
            <a:pPr>
              <a:buFont typeface="Wingdings" panose="05000000000000000000" pitchFamily="2" charset="2"/>
              <a:buChar char="§"/>
            </a:pPr>
            <a:r>
              <a:rPr lang="cs-CZ" dirty="0" smtClean="0"/>
              <a:t>Hodnocení projektů – provádí výběrový orgán MAS dle preferenčních kritérií uvedených ve </a:t>
            </a:r>
            <a:r>
              <a:rPr lang="cs-CZ" dirty="0" err="1" smtClean="0"/>
              <a:t>Fichi</a:t>
            </a:r>
            <a:r>
              <a:rPr lang="cs-CZ" dirty="0" smtClean="0"/>
              <a:t>. Sestaví seznam hodnocených projektů</a:t>
            </a:r>
          </a:p>
          <a:p>
            <a:pPr>
              <a:buFont typeface="Wingdings" panose="05000000000000000000" pitchFamily="2" charset="2"/>
              <a:buChar char="§"/>
            </a:pPr>
            <a:r>
              <a:rPr lang="cs-CZ" dirty="0" smtClean="0"/>
              <a:t>Schválení projektů k podpoření – provede rozhodovací orgán MAS do 20 </a:t>
            </a:r>
            <a:r>
              <a:rPr lang="cs-CZ" dirty="0" err="1" smtClean="0"/>
              <a:t>prac</a:t>
            </a:r>
            <a:r>
              <a:rPr lang="cs-CZ" dirty="0" smtClean="0"/>
              <a:t>. dnů od hodnocení.  MAS informuje žadatele současně o výši přidělených bodů  a  zda byl ne/podpořen. Výsledek  zaznamená do žádosti o dotaci, žádosti opatří elektronickým podpisem  a předá žadateli přes </a:t>
            </a:r>
            <a:r>
              <a:rPr lang="cs-CZ" dirty="0"/>
              <a:t>P</a:t>
            </a:r>
            <a:r>
              <a:rPr lang="cs-CZ" dirty="0" smtClean="0"/>
              <a:t>ortál farmáře min. 3 </a:t>
            </a:r>
            <a:r>
              <a:rPr lang="cs-CZ" dirty="0" err="1" smtClean="0"/>
              <a:t>prac</a:t>
            </a:r>
            <a:r>
              <a:rPr lang="cs-CZ" dirty="0" smtClean="0"/>
              <a:t>. dny před registrací na SZIF. </a:t>
            </a:r>
          </a:p>
          <a:p>
            <a:pPr>
              <a:buFont typeface="Wingdings" panose="05000000000000000000" pitchFamily="2" charset="2"/>
              <a:buChar char="§"/>
            </a:pPr>
            <a:r>
              <a:rPr lang="cs-CZ" dirty="0" smtClean="0"/>
              <a:t>Podání na SZIF – žadatel  žádost včetně příloh zkontroluje a podá přes Portál farmáře na SZIF</a:t>
            </a:r>
          </a:p>
          <a:p>
            <a:pPr>
              <a:buFont typeface="Wingdings" panose="05000000000000000000" pitchFamily="2" charset="2"/>
              <a:buChar char="§"/>
            </a:pP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9047051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03009"/>
          </a:xfrm>
        </p:spPr>
        <p:txBody>
          <a:bodyPr>
            <a:normAutofit/>
          </a:bodyPr>
          <a:lstStyle/>
          <a:p>
            <a:r>
              <a:rPr lang="cs-CZ" sz="4400" dirty="0"/>
              <a:t>Administrace na RO SZIF</a:t>
            </a:r>
          </a:p>
        </p:txBody>
      </p:sp>
      <p:sp>
        <p:nvSpPr>
          <p:cNvPr id="3" name="Zástupný symbol pro obsah 2"/>
          <p:cNvSpPr>
            <a:spLocks noGrp="1"/>
          </p:cNvSpPr>
          <p:nvPr>
            <p:ph idx="1"/>
          </p:nvPr>
        </p:nvSpPr>
        <p:spPr>
          <a:xfrm>
            <a:off x="1024128" y="1388225"/>
            <a:ext cx="9720073" cy="4921135"/>
          </a:xfrm>
        </p:spPr>
        <p:txBody>
          <a:bodyPr>
            <a:normAutofit fontScale="92500" lnSpcReduction="20000"/>
          </a:bodyPr>
          <a:lstStyle/>
          <a:p>
            <a:pPr>
              <a:buFont typeface="Wingdings" panose="05000000000000000000" pitchFamily="2" charset="2"/>
              <a:buChar char="§"/>
            </a:pPr>
            <a:r>
              <a:rPr lang="cs-CZ" dirty="0"/>
              <a:t>Žádosti o dotaci včetně příloh prostřednictvím Portálu farmáře ze strany žadatele může být v uvedené lhůtě provedeno pouze </a:t>
            </a:r>
            <a:r>
              <a:rPr lang="cs-CZ" dirty="0" smtClean="0"/>
              <a:t>jednou</a:t>
            </a:r>
          </a:p>
          <a:p>
            <a:pPr>
              <a:buFont typeface="Wingdings" panose="05000000000000000000" pitchFamily="2" charset="2"/>
              <a:buChar char="§"/>
            </a:pPr>
            <a:r>
              <a:rPr lang="cs-CZ" dirty="0"/>
              <a:t>RO SZIF provede registraci Žádosti o </a:t>
            </a:r>
            <a:r>
              <a:rPr lang="cs-CZ" dirty="0" smtClean="0"/>
              <a:t>dotaci, </a:t>
            </a:r>
            <a:r>
              <a:rPr lang="cs-CZ" dirty="0"/>
              <a:t>za datum registrace Žádosti o dotaci na RO SZIF je považováno datum finální registrace na RO SZIF stanovené ve výzvě MAS, </a:t>
            </a:r>
            <a:endParaRPr lang="cs-CZ" dirty="0" smtClean="0"/>
          </a:p>
          <a:p>
            <a:pPr>
              <a:buFont typeface="Wingdings" panose="05000000000000000000" pitchFamily="2" charset="2"/>
              <a:buChar char="§"/>
            </a:pPr>
            <a:r>
              <a:rPr lang="cs-CZ" dirty="0" smtClean="0"/>
              <a:t>O </a:t>
            </a:r>
            <a:r>
              <a:rPr lang="cs-CZ" dirty="0"/>
              <a:t>zaregistrování Žádosti o dotaci na SZIF bude žadatel informován prostřednictvím Portálu farmáře SZIF nejpozději do 14 kalendářních dnů od finálního termínu registrace na RO SZIF stanoveného ve výzvě MAS, </a:t>
            </a:r>
            <a:endParaRPr lang="cs-CZ" dirty="0" smtClean="0"/>
          </a:p>
          <a:p>
            <a:pPr>
              <a:buFont typeface="Wingdings" panose="05000000000000000000" pitchFamily="2" charset="2"/>
              <a:buChar char="§"/>
            </a:pPr>
            <a:r>
              <a:rPr lang="cs-CZ" dirty="0"/>
              <a:t>Žadatelé předloží kompletní dokumentaci k zrealizovanému cenovému marketingu/výběrovému/zadávacímu řízení včetně aktualizovaného formuláře Žádosti o dotaci nejdříve </a:t>
            </a:r>
            <a:r>
              <a:rPr lang="cs-CZ" b="1" dirty="0"/>
              <a:t>na MAS </a:t>
            </a:r>
            <a:r>
              <a:rPr lang="cs-CZ" dirty="0"/>
              <a:t>(mimo Portál farmáře) v termínu </a:t>
            </a:r>
            <a:r>
              <a:rPr lang="cs-CZ" b="1" dirty="0"/>
              <a:t>do 63. kalendářního </a:t>
            </a:r>
            <a:r>
              <a:rPr lang="cs-CZ" dirty="0"/>
              <a:t>dne od finálního data zaregistrování Žádosti o dotaci na RO SZIF uvedeného ve výzvě MAS, a to elektronicky, případně vybrané přílohy v listinné podobě</a:t>
            </a:r>
            <a:r>
              <a:rPr lang="cs-CZ" dirty="0" smtClean="0"/>
              <a:t>, MAS provede kontrolu úprav žádosti, </a:t>
            </a:r>
            <a:r>
              <a:rPr lang="cs-CZ" dirty="0" err="1" smtClean="0"/>
              <a:t>poř</a:t>
            </a:r>
            <a:r>
              <a:rPr lang="cs-CZ" dirty="0" smtClean="0"/>
              <a:t>. Vyzve žadatele k doplnění  a podepsanou žádost předá žadateli.</a:t>
            </a:r>
          </a:p>
          <a:p>
            <a:pPr>
              <a:buFont typeface="Wingdings" panose="05000000000000000000" pitchFamily="2" charset="2"/>
              <a:buChar char="§"/>
            </a:pPr>
            <a:r>
              <a:rPr lang="cs-CZ" dirty="0"/>
              <a:t>žadatel předloží </a:t>
            </a:r>
            <a:r>
              <a:rPr lang="cs-CZ" b="1" dirty="0"/>
              <a:t>na RO SZIF </a:t>
            </a:r>
            <a:r>
              <a:rPr lang="cs-CZ" dirty="0"/>
              <a:t>v termínu </a:t>
            </a:r>
            <a:r>
              <a:rPr lang="cs-CZ" b="1" dirty="0"/>
              <a:t>do 70. kalendářního </a:t>
            </a:r>
            <a:r>
              <a:rPr lang="cs-CZ" dirty="0"/>
              <a:t>dne od finálního data zaregistrování Žádosti o dotaci na RO SZIF uvedeného ve výzvě MAS ke kontrole elektronicky podepsanou Žádost o dotaci a kompletní dokumentaci k zrealizovanému výběrovému/zadávacímu řízení dle Seznamu dokumentace z výběrového/zadávacího </a:t>
            </a:r>
            <a:r>
              <a:rPr lang="cs-CZ" dirty="0" smtClean="0"/>
              <a:t>řízení</a:t>
            </a:r>
          </a:p>
          <a:p>
            <a:pPr>
              <a:buFont typeface="Wingdings" panose="05000000000000000000" pitchFamily="2" charset="2"/>
              <a:buChar char="§"/>
            </a:pPr>
            <a:r>
              <a:rPr lang="cs-CZ" dirty="0" smtClean="0"/>
              <a:t>SZIF provede administrativní kontrolu žádostí</a:t>
            </a:r>
            <a:endParaRPr lang="cs-CZ" dirty="0"/>
          </a:p>
          <a:p>
            <a:pPr>
              <a:buFont typeface="Wingdings" panose="05000000000000000000" pitchFamily="2" charset="2"/>
              <a:buChar char="§"/>
            </a:pPr>
            <a:endParaRPr lang="cs-CZ" dirty="0" smtClean="0"/>
          </a:p>
          <a:p>
            <a:pPr>
              <a:buFont typeface="Wingdings" panose="05000000000000000000" pitchFamily="2" charset="2"/>
              <a:buChar char="§"/>
            </a:pPr>
            <a:endParaRPr lang="cs-CZ" dirty="0" smtClean="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2873997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94944"/>
          </a:xfrm>
        </p:spPr>
        <p:txBody>
          <a:bodyPr>
            <a:normAutofit/>
          </a:bodyPr>
          <a:lstStyle/>
          <a:p>
            <a:r>
              <a:rPr lang="cs-CZ" sz="4400" dirty="0"/>
              <a:t>Administrace na RO SZIF</a:t>
            </a:r>
          </a:p>
        </p:txBody>
      </p:sp>
      <p:sp>
        <p:nvSpPr>
          <p:cNvPr id="3" name="Zástupný symbol pro obsah 2"/>
          <p:cNvSpPr>
            <a:spLocks noGrp="1"/>
          </p:cNvSpPr>
          <p:nvPr>
            <p:ph idx="1"/>
          </p:nvPr>
        </p:nvSpPr>
        <p:spPr>
          <a:xfrm>
            <a:off x="1024128" y="1280160"/>
            <a:ext cx="9720073" cy="5029200"/>
          </a:xfrm>
        </p:spPr>
        <p:txBody>
          <a:bodyPr>
            <a:normAutofit fontScale="92500" lnSpcReduction="10000"/>
          </a:bodyPr>
          <a:lstStyle/>
          <a:p>
            <a:pPr marL="0" indent="0">
              <a:buNone/>
            </a:pPr>
            <a:r>
              <a:rPr lang="cs-CZ" dirty="0" smtClean="0"/>
              <a:t>V </a:t>
            </a:r>
            <a:r>
              <a:rPr lang="cs-CZ" dirty="0"/>
              <a:t>případě zjištěných odstranitelných nedostatků vyzve RO SZIF žadatele prostřednictvím Portálu farmáře </a:t>
            </a:r>
            <a:r>
              <a:rPr lang="cs-CZ" dirty="0" smtClean="0"/>
              <a:t>k </a:t>
            </a:r>
            <a:r>
              <a:rPr lang="cs-CZ" dirty="0"/>
              <a:t>odstranění konkrétních nedostatků </a:t>
            </a:r>
            <a:r>
              <a:rPr lang="cs-CZ" dirty="0" smtClean="0"/>
              <a:t>nejpozději: </a:t>
            </a:r>
          </a:p>
          <a:p>
            <a:pPr>
              <a:buFont typeface="Wingdings" panose="05000000000000000000" pitchFamily="2" charset="2"/>
              <a:buChar char="§"/>
            </a:pPr>
            <a:r>
              <a:rPr lang="cs-CZ" dirty="0" smtClean="0"/>
              <a:t>do </a:t>
            </a:r>
            <a:r>
              <a:rPr lang="cs-CZ" dirty="0"/>
              <a:t>70 kalendářních dnů u Žádostí o dotaci pouze s výběrem varianty </a:t>
            </a:r>
            <a:r>
              <a:rPr lang="cs-CZ" b="1" dirty="0"/>
              <a:t>cenový marketing </a:t>
            </a:r>
            <a:r>
              <a:rPr lang="cs-CZ" dirty="0"/>
              <a:t>s předpokládanou hodnotou zakázky, která je nižší než 500 000 Kč bez DPH, </a:t>
            </a:r>
            <a:endParaRPr lang="cs-CZ" dirty="0" smtClean="0"/>
          </a:p>
          <a:p>
            <a:pPr>
              <a:buFont typeface="Wingdings" panose="05000000000000000000" pitchFamily="2" charset="2"/>
              <a:buChar char="§"/>
            </a:pPr>
            <a:r>
              <a:rPr lang="cs-CZ" dirty="0" smtClean="0"/>
              <a:t>do </a:t>
            </a:r>
            <a:r>
              <a:rPr lang="cs-CZ" dirty="0"/>
              <a:t>140 kalendářních dnů u Žádostí o dotaci s výběrovým/zadávacím řízením/cenovým marketingem s předpokládanou hodnotou zakázky, která je rovna nebo vyšší než 500 000 Kč bez DPH, od finálního data registrace Žádosti o dotaci na RO SZIF uvedeného ve výzvě MAS; </a:t>
            </a:r>
            <a:endParaRPr lang="cs-CZ" dirty="0" smtClean="0"/>
          </a:p>
          <a:p>
            <a:pPr marL="0" indent="0">
              <a:buNone/>
            </a:pPr>
            <a:r>
              <a:rPr lang="cs-CZ" dirty="0" smtClean="0"/>
              <a:t>V případě zjištění neodstranitelných  nedostatků je Žádosti </a:t>
            </a:r>
            <a:r>
              <a:rPr lang="cs-CZ" dirty="0"/>
              <a:t>o dotaci ukončena </a:t>
            </a:r>
            <a:r>
              <a:rPr lang="cs-CZ" dirty="0" smtClean="0"/>
              <a:t>administrace.</a:t>
            </a:r>
          </a:p>
          <a:p>
            <a:pPr marL="0" indent="0">
              <a:buNone/>
            </a:pPr>
            <a:r>
              <a:rPr lang="cs-CZ" b="1" dirty="0" smtClean="0"/>
              <a:t>Doplnění</a:t>
            </a:r>
            <a:r>
              <a:rPr lang="cs-CZ" dirty="0" smtClean="0"/>
              <a:t> </a:t>
            </a:r>
            <a:r>
              <a:rPr lang="cs-CZ" dirty="0"/>
              <a:t>neúplné dokumentace </a:t>
            </a:r>
            <a:r>
              <a:rPr lang="cs-CZ" dirty="0" smtClean="0"/>
              <a:t>- žadatel </a:t>
            </a:r>
            <a:r>
              <a:rPr lang="cs-CZ" dirty="0"/>
              <a:t>předá doplněnou dokumentaci včetně doplněné Žádosti o dotaci na příslušnou </a:t>
            </a:r>
            <a:r>
              <a:rPr lang="cs-CZ" dirty="0" smtClean="0"/>
              <a:t>MAS (elektronicky </a:t>
            </a:r>
            <a:r>
              <a:rPr lang="cs-CZ" b="1" dirty="0" smtClean="0"/>
              <a:t>mimo Portál farmáře</a:t>
            </a:r>
            <a:r>
              <a:rPr lang="cs-CZ" dirty="0" smtClean="0"/>
              <a:t>), </a:t>
            </a:r>
            <a:r>
              <a:rPr lang="cs-CZ" dirty="0"/>
              <a:t>která provede kontrolu doplněné dokumentace; P</a:t>
            </a:r>
            <a:r>
              <a:rPr lang="cs-CZ" dirty="0" smtClean="0"/>
              <a:t>okud je nutné </a:t>
            </a:r>
            <a:r>
              <a:rPr lang="cs-CZ" dirty="0"/>
              <a:t>opravit </a:t>
            </a:r>
            <a:r>
              <a:rPr lang="cs-CZ" dirty="0" smtClean="0"/>
              <a:t>doplnění žadatele, MAS jej vyzve, ale je nutné vše vyřídit do termínu určeného  SZIF (cca do 21 kal. </a:t>
            </a:r>
            <a:r>
              <a:rPr lang="cs-CZ" dirty="0"/>
              <a:t>d</a:t>
            </a:r>
            <a:r>
              <a:rPr lang="cs-CZ" dirty="0" smtClean="0"/>
              <a:t>nů).</a:t>
            </a:r>
            <a:endParaRPr lang="cs-CZ" dirty="0"/>
          </a:p>
          <a:p>
            <a:pPr marL="0" indent="0">
              <a:buNone/>
            </a:pPr>
            <a:r>
              <a:rPr lang="cs-CZ" dirty="0"/>
              <a:t>MAS zkontrolované doplněné Žádosti o dotaci elektronicky podepíše a společně s přílohami předá </a:t>
            </a:r>
            <a:r>
              <a:rPr lang="cs-CZ" dirty="0" smtClean="0"/>
              <a:t>žadateli, který je odesílá přes Portál farmáře na SZIF. Doplnění na SZIF je možné odeslat pouze jednou! Pokud nebude  doplnění kompletní SZIF ukončí administraci projektu. </a:t>
            </a:r>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19978336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70006"/>
          </a:xfrm>
        </p:spPr>
        <p:txBody>
          <a:bodyPr>
            <a:normAutofit/>
          </a:bodyPr>
          <a:lstStyle/>
          <a:p>
            <a:r>
              <a:rPr lang="cs-CZ" sz="4400" dirty="0"/>
              <a:t>Dohoda o poskytnutí dotace</a:t>
            </a:r>
          </a:p>
        </p:txBody>
      </p:sp>
      <p:sp>
        <p:nvSpPr>
          <p:cNvPr id="3" name="Zástupný symbol pro obsah 2"/>
          <p:cNvSpPr>
            <a:spLocks noGrp="1"/>
          </p:cNvSpPr>
          <p:nvPr>
            <p:ph idx="1"/>
          </p:nvPr>
        </p:nvSpPr>
        <p:spPr>
          <a:xfrm>
            <a:off x="1024128" y="1330036"/>
            <a:ext cx="9720073" cy="4979324"/>
          </a:xfrm>
        </p:spPr>
        <p:txBody>
          <a:bodyPr/>
          <a:lstStyle/>
          <a:p>
            <a:r>
              <a:rPr lang="cs-CZ" dirty="0" smtClean="0"/>
              <a:t>Schvalování </a:t>
            </a:r>
            <a:r>
              <a:rPr lang="cs-CZ" dirty="0"/>
              <a:t>Žádostí o dotaci </a:t>
            </a:r>
            <a:r>
              <a:rPr lang="cs-CZ" dirty="0" smtClean="0"/>
              <a:t>provádí SZIF u projektů, které prošly kladně jeho  kontrolou  a to ve dvou vlnách </a:t>
            </a:r>
            <a:r>
              <a:rPr lang="cs-CZ" dirty="0"/>
              <a:t>za každou </a:t>
            </a:r>
            <a:r>
              <a:rPr lang="cs-CZ" dirty="0" smtClean="0"/>
              <a:t>MAS. Nejdříve </a:t>
            </a:r>
            <a:r>
              <a:rPr lang="cs-CZ" dirty="0"/>
              <a:t>jsou schvalovány Žádosti o </a:t>
            </a:r>
            <a:r>
              <a:rPr lang="cs-CZ" dirty="0" smtClean="0"/>
              <a:t>dotaci do 500 000 Kč, </a:t>
            </a:r>
            <a:r>
              <a:rPr lang="cs-CZ" dirty="0"/>
              <a:t>následně Žádosti o dotaci s výběrovým/zadávacím </a:t>
            </a:r>
            <a:r>
              <a:rPr lang="cs-CZ" dirty="0" smtClean="0"/>
              <a:t>řízením.</a:t>
            </a:r>
          </a:p>
          <a:p>
            <a:r>
              <a:rPr lang="cs-CZ" dirty="0" smtClean="0"/>
              <a:t>Schválené žádosti  zveřejňují v seznamu na </a:t>
            </a:r>
            <a:r>
              <a:rPr lang="cs-CZ" dirty="0" smtClean="0">
                <a:hlinkClick r:id="rId2"/>
              </a:rPr>
              <a:t>www.szif.cz</a:t>
            </a:r>
            <a:endParaRPr lang="cs-CZ" dirty="0" smtClean="0"/>
          </a:p>
          <a:p>
            <a:r>
              <a:rPr lang="cs-CZ" dirty="0" smtClean="0"/>
              <a:t>Po schválení je žadatel  prostřednictvím Portálu farmáře vyzván k předložení příloh k podpisu  Dohody.</a:t>
            </a:r>
          </a:p>
          <a:p>
            <a:r>
              <a:rPr lang="cs-CZ" dirty="0" smtClean="0"/>
              <a:t>Dohodu podepisuje osobně na RO SZIF.  Schůzku musí sjednat telefonicky předem. </a:t>
            </a:r>
            <a:endParaRPr lang="cs-CZ" dirty="0"/>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1945678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51579" y="804519"/>
            <a:ext cx="9603275" cy="475641"/>
          </a:xfrm>
        </p:spPr>
        <p:txBody>
          <a:bodyPr>
            <a:normAutofit fontScale="90000"/>
          </a:bodyPr>
          <a:lstStyle/>
          <a:p>
            <a:r>
              <a:rPr lang="cs-CZ" dirty="0" smtClean="0"/>
              <a:t>Důležité informace</a:t>
            </a:r>
            <a:endParaRPr lang="cs-CZ" dirty="0"/>
          </a:p>
        </p:txBody>
      </p:sp>
      <p:sp>
        <p:nvSpPr>
          <p:cNvPr id="3" name="Zástupný symbol pro obsah 2"/>
          <p:cNvSpPr>
            <a:spLocks noGrp="1"/>
          </p:cNvSpPr>
          <p:nvPr>
            <p:ph idx="1"/>
          </p:nvPr>
        </p:nvSpPr>
        <p:spPr>
          <a:xfrm>
            <a:off x="901337" y="1280160"/>
            <a:ext cx="10633166" cy="4833257"/>
          </a:xfrm>
        </p:spPr>
        <p:txBody>
          <a:bodyPr>
            <a:normAutofit/>
          </a:bodyPr>
          <a:lstStyle/>
          <a:p>
            <a:endParaRPr lang="cs-CZ" b="1" dirty="0"/>
          </a:p>
          <a:p>
            <a:r>
              <a:rPr lang="cs-CZ" b="1" dirty="0"/>
              <a:t>AML:</a:t>
            </a:r>
          </a:p>
          <a:p>
            <a:pPr marL="285750" indent="-285750" algn="just">
              <a:buFont typeface="Wingdings" panose="05000000000000000000" pitchFamily="2" charset="2"/>
              <a:buChar char="Ø"/>
            </a:pPr>
            <a:r>
              <a:rPr lang="cs-CZ" dirty="0"/>
              <a:t>žadatel, který není FO nebo PO veřejného práva nebo PO registrovanou mimo režim veřejných rejstříků podle zákona č. 304/2013 Sb., o veřejných rejstřících, musí být </a:t>
            </a:r>
            <a:r>
              <a:rPr lang="cs-CZ" b="1" dirty="0"/>
              <a:t>zapsán v Evidenci údajů o skutečných majitelích </a:t>
            </a:r>
            <a:r>
              <a:rPr lang="cs-CZ" dirty="0"/>
              <a:t>dle § 118b a násl. zákona o veřejných rejstřících</a:t>
            </a:r>
          </a:p>
          <a:p>
            <a:endParaRPr lang="cs-CZ" b="1" dirty="0"/>
          </a:p>
          <a:p>
            <a:r>
              <a:rPr lang="cs-CZ" b="1" dirty="0"/>
              <a:t>Přílohy </a:t>
            </a:r>
            <a:r>
              <a:rPr lang="cs-CZ" b="1" dirty="0" err="1"/>
              <a:t>ŽoD</a:t>
            </a:r>
            <a:r>
              <a:rPr lang="cs-CZ" b="1" dirty="0"/>
              <a:t>:</a:t>
            </a:r>
          </a:p>
          <a:p>
            <a:pPr marL="285750" indent="-285750" algn="just">
              <a:buFont typeface="Wingdings" panose="05000000000000000000" pitchFamily="2" charset="2"/>
              <a:buChar char="Ø"/>
            </a:pPr>
            <a:r>
              <a:rPr lang="cs-CZ" dirty="0"/>
              <a:t>správní akt stavebního úřadu ke dni podání Žádosti o dotaci na MAS platný a </a:t>
            </a:r>
            <a:r>
              <a:rPr lang="cs-CZ" b="1" dirty="0"/>
              <a:t>nejpozději ke dni registrace na SZIF pravomocný </a:t>
            </a:r>
            <a:r>
              <a:rPr lang="cs-CZ" dirty="0"/>
              <a:t>(v případě veřejnoprávní smlouvy účinný)</a:t>
            </a:r>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73929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944326"/>
          </a:xfrm>
        </p:spPr>
        <p:txBody>
          <a:bodyPr>
            <a:normAutofit/>
          </a:bodyPr>
          <a:lstStyle/>
          <a:p>
            <a:r>
              <a:rPr lang="cs-CZ" sz="4400" dirty="0" smtClean="0"/>
              <a:t>Investice</a:t>
            </a:r>
            <a:endParaRPr lang="cs-CZ" sz="4400" dirty="0"/>
          </a:p>
        </p:txBody>
      </p:sp>
      <p:sp>
        <p:nvSpPr>
          <p:cNvPr id="3" name="Zástupný symbol pro obsah 2"/>
          <p:cNvSpPr>
            <a:spLocks noGrp="1"/>
          </p:cNvSpPr>
          <p:nvPr>
            <p:ph idx="1"/>
          </p:nvPr>
        </p:nvSpPr>
        <p:spPr>
          <a:xfrm>
            <a:off x="1024128" y="1529542"/>
            <a:ext cx="9720073" cy="4779818"/>
          </a:xfrm>
        </p:spPr>
        <p:txBody>
          <a:bodyPr>
            <a:normAutofit fontScale="92500"/>
          </a:bodyPr>
          <a:lstStyle/>
          <a:p>
            <a:r>
              <a:rPr lang="cs-CZ" dirty="0" smtClean="0"/>
              <a:t>„</a:t>
            </a:r>
            <a:r>
              <a:rPr lang="cs-CZ" b="1" dirty="0"/>
              <a:t>investičním výdajem</a:t>
            </a:r>
            <a:r>
              <a:rPr lang="cs-CZ" dirty="0"/>
              <a:t>“ – výdaj, který musí splňovat podmínky pro klasifikaci hmotného a nehmotného majetku dle § 26 a 32a) zákona č. 586/1992 Sb., o daních z příjmů, ve znění pozdějších předpisů (dále jen „zákon o daních z příjmů“). Žadatel/příjemce dotace, který je účetní jednotkou, může využít vlastní klasifikaci hmotného a nehmotného majetku v případě, kdy to umožňuje zákon č. 563/1991 Sb., o účetnictví, ve znění pozdějších předpisů (dále jen „zákon o účetnictví“), a jeho prováděcí vyhlášky. Toto je podmíněno doložením příslušného dokumentu vymezujícího tuto hranici v souladu s platnou legislativou, a to při kontrole na místě. V případě nedoložení tohoto dokumentu bude hmotný a nehmotný majetek klasifikován v souladu se zákonem č. 586/1992 Sb., o daních z příjmů. Za investiční výdaj je dále považován nákup </a:t>
            </a:r>
            <a:r>
              <a:rPr lang="cs-CZ" dirty="0" smtClean="0"/>
              <a:t>pozemků. </a:t>
            </a:r>
          </a:p>
          <a:p>
            <a:r>
              <a:rPr lang="cs-CZ" dirty="0" smtClean="0"/>
              <a:t>Hmotný  nad 40 000 Kč</a:t>
            </a:r>
          </a:p>
          <a:p>
            <a:r>
              <a:rPr lang="cs-CZ" dirty="0" smtClean="0"/>
              <a:t>Nehmotný nad 60 000 Kč</a:t>
            </a:r>
          </a:p>
          <a:p>
            <a:r>
              <a:rPr lang="cs-CZ" dirty="0" smtClean="0"/>
              <a:t>„</a:t>
            </a:r>
            <a:r>
              <a:rPr lang="cs-CZ" b="1" dirty="0"/>
              <a:t>prostým nahrazením investice</a:t>
            </a:r>
            <a:r>
              <a:rPr lang="cs-CZ" dirty="0"/>
              <a:t>“ – taková investice, která nepředstavuje zhodnocení, tzn. lepší užitné hodnoty (ve smyslu technických a jakostních vlastností jako vyšší výkonnosti, rozsahu funkcí, úspory energie apod.) nebo technické zhodnocení, </a:t>
            </a:r>
          </a:p>
          <a:p>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5815255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553628"/>
          </a:xfrm>
        </p:spPr>
        <p:txBody>
          <a:bodyPr>
            <a:normAutofit fontScale="90000"/>
          </a:bodyPr>
          <a:lstStyle/>
          <a:p>
            <a:r>
              <a:rPr lang="cs-CZ" sz="4400" dirty="0" smtClean="0"/>
              <a:t>Způsobilé výdaje</a:t>
            </a:r>
            <a:endParaRPr lang="cs-CZ" sz="4400" dirty="0"/>
          </a:p>
        </p:txBody>
      </p:sp>
      <p:sp>
        <p:nvSpPr>
          <p:cNvPr id="3" name="Zástupný symbol pro obsah 2"/>
          <p:cNvSpPr>
            <a:spLocks noGrp="1"/>
          </p:cNvSpPr>
          <p:nvPr>
            <p:ph idx="1"/>
          </p:nvPr>
        </p:nvSpPr>
        <p:spPr>
          <a:xfrm>
            <a:off x="1024128" y="1138844"/>
            <a:ext cx="9720073" cy="5170516"/>
          </a:xfrm>
        </p:spPr>
        <p:txBody>
          <a:bodyPr>
            <a:normAutofit lnSpcReduction="10000"/>
          </a:bodyPr>
          <a:lstStyle/>
          <a:p>
            <a:pPr marL="0" indent="0">
              <a:buNone/>
            </a:pPr>
            <a:r>
              <a:rPr lang="cs-CZ" dirty="0" smtClean="0"/>
              <a:t>Musí být  v souladu  s principy hospodárnosti</a:t>
            </a:r>
          </a:p>
          <a:p>
            <a:pPr marL="0" indent="0">
              <a:buNone/>
            </a:pPr>
            <a:r>
              <a:rPr lang="cs-CZ" dirty="0" smtClean="0"/>
              <a:t>Vznikly </a:t>
            </a:r>
            <a:r>
              <a:rPr lang="cs-CZ" dirty="0"/>
              <a:t>nejdříve ke dni podání Žádosti o dotaci na MAS a byly skutečně uhrazeny nejpozději do data předložení Žádosti o platbu na MAS. Za vznik výdaje je považováno datum vystavení objednávky nebo uzavření </a:t>
            </a:r>
            <a:r>
              <a:rPr lang="cs-CZ" dirty="0" smtClean="0"/>
              <a:t>smlouvy.</a:t>
            </a:r>
          </a:p>
          <a:p>
            <a:pPr marL="0" indent="0">
              <a:buNone/>
            </a:pPr>
            <a:r>
              <a:rPr lang="cs-CZ" dirty="0" smtClean="0"/>
              <a:t>Jsou  uhrazeny:</a:t>
            </a:r>
          </a:p>
          <a:p>
            <a:pPr>
              <a:lnSpc>
                <a:spcPct val="100000"/>
              </a:lnSpc>
              <a:spcBef>
                <a:spcPts val="600"/>
              </a:spcBef>
              <a:buFont typeface="Arial" panose="020B0604020202020204" pitchFamily="34" charset="0"/>
              <a:buChar char="•"/>
            </a:pPr>
            <a:r>
              <a:rPr lang="cs-CZ" dirty="0" smtClean="0"/>
              <a:t>Bezhotovostní  platbou z  bankovního  účtu  ve vlastnictví žadatele</a:t>
            </a:r>
          </a:p>
          <a:p>
            <a:pPr>
              <a:lnSpc>
                <a:spcPct val="100000"/>
              </a:lnSpc>
              <a:spcBef>
                <a:spcPts val="600"/>
              </a:spcBef>
              <a:buFont typeface="Arial" panose="020B0604020202020204" pitchFamily="34" charset="0"/>
              <a:buChar char="•"/>
            </a:pPr>
            <a:r>
              <a:rPr lang="cs-CZ" dirty="0" smtClean="0"/>
              <a:t>Hotovostní platbou -  na jeden projekt  v součtu  max. 100 000 Kč, nedoporučujeme  platební kartou</a:t>
            </a:r>
          </a:p>
          <a:p>
            <a:pPr marL="0" indent="0">
              <a:buNone/>
            </a:pPr>
            <a:r>
              <a:rPr lang="cs-CZ" dirty="0" smtClean="0"/>
              <a:t>Stavební: do výše cen stavebních prací </a:t>
            </a:r>
            <a:r>
              <a:rPr lang="cs-CZ" dirty="0"/>
              <a:t>a materiálu dle ÚRS Praha a.s., RTS, a.s. </a:t>
            </a:r>
            <a:r>
              <a:rPr lang="cs-CZ" dirty="0" smtClean="0"/>
              <a:t>nebo </a:t>
            </a:r>
            <a:r>
              <a:rPr lang="cs-CZ" dirty="0" err="1" smtClean="0"/>
              <a:t>Callida</a:t>
            </a:r>
            <a:r>
              <a:rPr lang="cs-CZ" dirty="0" smtClean="0"/>
              <a:t>, s.r.o.</a:t>
            </a:r>
          </a:p>
          <a:p>
            <a:pPr marL="0" indent="0">
              <a:buNone/>
            </a:pPr>
            <a:r>
              <a:rPr lang="cs-CZ" dirty="0" smtClean="0"/>
              <a:t>Pokud limit stavební práce překročí</a:t>
            </a:r>
            <a:r>
              <a:rPr lang="cs-CZ" dirty="0"/>
              <a:t>, lze takovou položku/y uznat jako způsobilou v celé výši, pokud dojde k plné kompenzaci snížením u jiné/jiných položek rozpočtu. V případě, že se příslušná položka v katalogu stavebních prací nevyskytuje, musí cena odpovídat ceně obvyklé v daném místě a čase. </a:t>
            </a:r>
            <a:endParaRPr lang="cs-CZ" dirty="0" smtClean="0"/>
          </a:p>
          <a:p>
            <a:pPr>
              <a:buFont typeface="Arial" panose="020B0604020202020204" pitchFamily="34" charset="0"/>
              <a:buChar char="•"/>
            </a:pP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5255963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36508"/>
          </a:xfrm>
        </p:spPr>
        <p:txBody>
          <a:bodyPr>
            <a:normAutofit/>
          </a:bodyPr>
          <a:lstStyle/>
          <a:p>
            <a:r>
              <a:rPr lang="cs-CZ" sz="4400" dirty="0"/>
              <a:t>Způsob účtování </a:t>
            </a:r>
          </a:p>
        </p:txBody>
      </p:sp>
      <p:sp>
        <p:nvSpPr>
          <p:cNvPr id="3" name="Zástupný symbol pro obsah 2"/>
          <p:cNvSpPr>
            <a:spLocks noGrp="1"/>
          </p:cNvSpPr>
          <p:nvPr>
            <p:ph idx="1"/>
          </p:nvPr>
        </p:nvSpPr>
        <p:spPr>
          <a:xfrm>
            <a:off x="1024128" y="1255222"/>
            <a:ext cx="9720073" cy="5054138"/>
          </a:xfrm>
        </p:spPr>
        <p:txBody>
          <a:bodyPr/>
          <a:lstStyle/>
          <a:p>
            <a:r>
              <a:rPr lang="cs-CZ" dirty="0" smtClean="0"/>
              <a:t>Příjemce </a:t>
            </a:r>
            <a:r>
              <a:rPr lang="cs-CZ" dirty="0"/>
              <a:t>dotace vede o realizaci projektu (o veškerých výdajích skutečně vynaložených na projekt) samostatnou analytickou účetní evidenci, případně si zřídí pro tuto účetní evidenci samostatné středisko (pokud je účetní jednotkou) nebo samostatnou podrobnou evidenci (pokud není účetní jednotkou)</a:t>
            </a:r>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5197582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28442"/>
          </a:xfrm>
        </p:spPr>
        <p:txBody>
          <a:bodyPr>
            <a:normAutofit/>
          </a:bodyPr>
          <a:lstStyle/>
          <a:p>
            <a:r>
              <a:rPr lang="cs-CZ" sz="4400" dirty="0"/>
              <a:t>podmínky </a:t>
            </a:r>
            <a:r>
              <a:rPr lang="cs-CZ" sz="4400" dirty="0" smtClean="0"/>
              <a:t>obecné</a:t>
            </a:r>
            <a:endParaRPr lang="cs-CZ" sz="4400" dirty="0"/>
          </a:p>
        </p:txBody>
      </p:sp>
      <p:sp>
        <p:nvSpPr>
          <p:cNvPr id="3" name="Zástupný symbol pro obsah 2"/>
          <p:cNvSpPr>
            <a:spLocks noGrp="1"/>
          </p:cNvSpPr>
          <p:nvPr>
            <p:ph idx="1"/>
          </p:nvPr>
        </p:nvSpPr>
        <p:spPr>
          <a:xfrm>
            <a:off x="1024128" y="1271847"/>
            <a:ext cx="9720073" cy="5037513"/>
          </a:xfrm>
        </p:spPr>
        <p:txBody>
          <a:bodyPr>
            <a:normAutofit lnSpcReduction="10000"/>
          </a:bodyPr>
          <a:lstStyle/>
          <a:p>
            <a:pPr>
              <a:spcBef>
                <a:spcPts val="400"/>
              </a:spcBef>
            </a:pPr>
            <a:r>
              <a:rPr lang="cs-CZ" dirty="0"/>
              <a:t>Projekt lze realizovat na území příslušné </a:t>
            </a:r>
            <a:r>
              <a:rPr lang="cs-CZ" dirty="0" smtClean="0"/>
              <a:t>MAS</a:t>
            </a:r>
          </a:p>
          <a:p>
            <a:pPr>
              <a:spcBef>
                <a:spcPts val="400"/>
              </a:spcBef>
            </a:pPr>
            <a:r>
              <a:rPr lang="cs-CZ" dirty="0"/>
              <a:t>Projekt je v souladu s SCLLD příslušné </a:t>
            </a:r>
            <a:r>
              <a:rPr lang="cs-CZ" dirty="0" smtClean="0"/>
              <a:t>MAS</a:t>
            </a:r>
          </a:p>
          <a:p>
            <a:pPr>
              <a:spcBef>
                <a:spcPts val="400"/>
              </a:spcBef>
            </a:pPr>
            <a:r>
              <a:rPr lang="cs-CZ" dirty="0" smtClean="0"/>
              <a:t>Žádost obdrží min počet bodů uvedený ve </a:t>
            </a:r>
            <a:r>
              <a:rPr lang="cs-CZ" dirty="0" err="1" smtClean="0"/>
              <a:t>Fichi</a:t>
            </a:r>
            <a:r>
              <a:rPr lang="cs-CZ" dirty="0"/>
              <a:t> </a:t>
            </a:r>
            <a:r>
              <a:rPr lang="cs-CZ" dirty="0" smtClean="0"/>
              <a:t>(kritéria jsou závazná po celou dobu vázanosti)</a:t>
            </a:r>
          </a:p>
          <a:p>
            <a:pPr>
              <a:spcBef>
                <a:spcPts val="400"/>
              </a:spcBef>
            </a:pPr>
            <a:r>
              <a:rPr lang="cs-CZ" dirty="0"/>
              <a:t>Lhůta vázanosti projektu na účel trvá 5 let od data převedení dotace na účet příjemce </a:t>
            </a:r>
            <a:endParaRPr lang="cs-CZ" dirty="0" smtClean="0"/>
          </a:p>
          <a:p>
            <a:pPr>
              <a:spcBef>
                <a:spcPts val="400"/>
              </a:spcBef>
            </a:pPr>
            <a:r>
              <a:rPr lang="cs-CZ" dirty="0"/>
              <a:t>Místem realizace se rozumí místo/pozemky, kde jsou umístěny všechny nemovitosti/technologie </a:t>
            </a:r>
            <a:endParaRPr lang="cs-CZ" dirty="0" smtClean="0"/>
          </a:p>
          <a:p>
            <a:pPr>
              <a:spcBef>
                <a:spcPts val="400"/>
              </a:spcBef>
            </a:pPr>
            <a:r>
              <a:rPr lang="cs-CZ" dirty="0"/>
              <a:t>Přípustné způsoby uspořádání právních vztahů k nemovitostem, na kterých jsou realizovány stavební </a:t>
            </a:r>
            <a:r>
              <a:rPr lang="cs-CZ" dirty="0" smtClean="0"/>
              <a:t>výdaje:</a:t>
            </a:r>
          </a:p>
          <a:p>
            <a:pPr>
              <a:spcBef>
                <a:spcPts val="400"/>
              </a:spcBef>
              <a:buFont typeface="Wingdings" panose="05000000000000000000" pitchFamily="2" charset="2"/>
              <a:buChar char="§"/>
            </a:pPr>
            <a:r>
              <a:rPr lang="cs-CZ" dirty="0" smtClean="0"/>
              <a:t>Vlastník, spoluvlastník (doloží souhlas ostatních  vlastníků s projektem), věcné břemeno, právo stavby</a:t>
            </a:r>
          </a:p>
          <a:p>
            <a:pPr>
              <a:spcBef>
                <a:spcPts val="400"/>
              </a:spcBef>
              <a:buFont typeface="Wingdings" panose="05000000000000000000" pitchFamily="2" charset="2"/>
              <a:buChar char="§"/>
            </a:pPr>
            <a:r>
              <a:rPr lang="cs-CZ" dirty="0" smtClean="0"/>
              <a:t>Nájem/pacht/výpůjčka na dobu neurčitou s výpovědní lhůtou 5 let</a:t>
            </a:r>
          </a:p>
          <a:p>
            <a:pPr>
              <a:spcBef>
                <a:spcPts val="400"/>
              </a:spcBef>
              <a:buFont typeface="Wingdings" panose="05000000000000000000" pitchFamily="2" charset="2"/>
              <a:buChar char="§"/>
            </a:pPr>
            <a:r>
              <a:rPr lang="cs-CZ" dirty="0" smtClean="0"/>
              <a:t>V </a:t>
            </a:r>
            <a:r>
              <a:rPr lang="cs-CZ" dirty="0"/>
              <a:t>případě, že je předmětem dotace majetek svěřený do správy příspěvkové organizace, prokazuje tuto skutečnost zřizovací listinou</a:t>
            </a:r>
            <a:endParaRPr lang="cs-CZ" dirty="0" smtClean="0"/>
          </a:p>
          <a:p>
            <a:pPr>
              <a:spcBef>
                <a:spcPts val="400"/>
              </a:spcBef>
            </a:pPr>
            <a:endParaRPr lang="cs-CZ" dirty="0" smtClean="0"/>
          </a:p>
          <a:p>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15153711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03009"/>
          </a:xfrm>
        </p:spPr>
        <p:txBody>
          <a:bodyPr/>
          <a:lstStyle/>
          <a:p>
            <a:r>
              <a:rPr lang="cs-CZ" sz="4400" dirty="0" smtClean="0"/>
              <a:t>Publicita</a:t>
            </a:r>
            <a:endParaRPr lang="cs-CZ" sz="4400" dirty="0"/>
          </a:p>
        </p:txBody>
      </p:sp>
      <p:sp>
        <p:nvSpPr>
          <p:cNvPr id="3" name="Zástupný symbol pro obsah 2"/>
          <p:cNvSpPr>
            <a:spLocks noGrp="1"/>
          </p:cNvSpPr>
          <p:nvPr>
            <p:ph idx="1"/>
          </p:nvPr>
        </p:nvSpPr>
        <p:spPr>
          <a:xfrm>
            <a:off x="1024128" y="1454727"/>
            <a:ext cx="9720073" cy="4854633"/>
          </a:xfrm>
        </p:spPr>
        <p:txBody>
          <a:bodyPr/>
          <a:lstStyle/>
          <a:p>
            <a:r>
              <a:rPr lang="cs-CZ" dirty="0"/>
              <a:t>V průběhu realizace projektu zajistí žadatel/příjemce dotace povinnou </a:t>
            </a:r>
            <a:r>
              <a:rPr lang="cs-CZ" dirty="0" smtClean="0"/>
              <a:t>dle Příručky pro publicitu PRV. </a:t>
            </a:r>
          </a:p>
          <a:p>
            <a:r>
              <a:rPr lang="cs-CZ" dirty="0" smtClean="0"/>
              <a:t>Jedná </a:t>
            </a:r>
            <a:r>
              <a:rPr lang="cs-CZ" dirty="0"/>
              <a:t>se o následující nástroje: </a:t>
            </a:r>
            <a:endParaRPr lang="cs-CZ" dirty="0" smtClean="0"/>
          </a:p>
          <a:p>
            <a:pPr>
              <a:lnSpc>
                <a:spcPct val="100000"/>
              </a:lnSpc>
              <a:spcBef>
                <a:spcPts val="600"/>
              </a:spcBef>
              <a:buFont typeface="Wingdings" panose="05000000000000000000" pitchFamily="2" charset="2"/>
              <a:buChar char="§"/>
            </a:pPr>
            <a:r>
              <a:rPr lang="cs-CZ" dirty="0" smtClean="0"/>
              <a:t>Internetové </a:t>
            </a:r>
            <a:r>
              <a:rPr lang="cs-CZ" dirty="0"/>
              <a:t>stránky příjemce dotace </a:t>
            </a:r>
            <a:r>
              <a:rPr lang="cs-CZ" dirty="0" smtClean="0"/>
              <a:t>-  všichni, není limit</a:t>
            </a:r>
          </a:p>
          <a:p>
            <a:pPr>
              <a:lnSpc>
                <a:spcPct val="100000"/>
              </a:lnSpc>
              <a:spcBef>
                <a:spcPts val="600"/>
              </a:spcBef>
              <a:buFont typeface="Wingdings" panose="05000000000000000000" pitchFamily="2" charset="2"/>
              <a:buChar char="§"/>
            </a:pPr>
            <a:r>
              <a:rPr lang="cs-CZ" dirty="0" smtClean="0"/>
              <a:t>Plakát </a:t>
            </a:r>
            <a:r>
              <a:rPr lang="cs-CZ" dirty="0"/>
              <a:t>A3 nebo informační deska </a:t>
            </a:r>
            <a:r>
              <a:rPr lang="cs-CZ" dirty="0" smtClean="0"/>
              <a:t>– celková výše dotace na projekt v Dohodě  přesáhne  50 000 EUR (cca 1,5 mil. Kč).</a:t>
            </a:r>
          </a:p>
          <a:p>
            <a:pPr>
              <a:lnSpc>
                <a:spcPct val="100000"/>
              </a:lnSpc>
              <a:spcBef>
                <a:spcPts val="600"/>
              </a:spcBef>
              <a:buFont typeface="Wingdings" panose="05000000000000000000" pitchFamily="2" charset="2"/>
              <a:buChar char="§"/>
            </a:pPr>
            <a:r>
              <a:rPr lang="cs-CZ" dirty="0" smtClean="0"/>
              <a:t>Dočasný </a:t>
            </a:r>
            <a:r>
              <a:rPr lang="cs-CZ" dirty="0"/>
              <a:t>billboard Informační nástroje spadající do kapitoly </a:t>
            </a:r>
            <a:endParaRPr lang="cs-CZ" dirty="0" smtClean="0"/>
          </a:p>
          <a:p>
            <a:r>
              <a:rPr lang="cs-CZ" dirty="0" smtClean="0"/>
              <a:t>Jsou </a:t>
            </a:r>
            <a:r>
              <a:rPr lang="cs-CZ" dirty="0"/>
              <a:t>používány po celou dobu realizace projektu, tudíž </a:t>
            </a:r>
            <a:r>
              <a:rPr lang="cs-CZ" b="1" dirty="0"/>
              <a:t>od podpisu Dohody </a:t>
            </a:r>
            <a:r>
              <a:rPr lang="cs-CZ" dirty="0"/>
              <a:t>o poskytnutí dotace po celou dobu lhůty vázanosti projektu na účel, je-li tato lhůta příslušnými Pravidly pro žadatele stanovena. Plnění podmínek povinné publicity dokládá příjemce dotace při kontrole projektu na místě. </a:t>
            </a:r>
            <a:endParaRPr lang="cs-CZ" dirty="0" smtClean="0"/>
          </a:p>
          <a:p>
            <a:r>
              <a:rPr lang="pl-PL" dirty="0"/>
              <a:t>Přepočítává se kurzem ECB ke dni podpisu Dohody.</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087433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03504"/>
          </a:xfrm>
        </p:spPr>
        <p:txBody>
          <a:bodyPr>
            <a:normAutofit fontScale="90000"/>
          </a:bodyPr>
          <a:lstStyle/>
          <a:p>
            <a:r>
              <a:rPr lang="cs-CZ" sz="4400" dirty="0"/>
              <a:t>ČLÁNEK 20</a:t>
            </a:r>
          </a:p>
        </p:txBody>
      </p:sp>
      <p:sp>
        <p:nvSpPr>
          <p:cNvPr id="3" name="Zástupný symbol pro obsah 2"/>
          <p:cNvSpPr>
            <a:spLocks noGrp="1"/>
          </p:cNvSpPr>
          <p:nvPr>
            <p:ph idx="1"/>
          </p:nvPr>
        </p:nvSpPr>
        <p:spPr>
          <a:xfrm>
            <a:off x="1024128" y="1313411"/>
            <a:ext cx="9720073" cy="4995949"/>
          </a:xfrm>
        </p:spPr>
        <p:txBody>
          <a:bodyPr/>
          <a:lstStyle/>
          <a:p>
            <a:pPr algn="just"/>
            <a:r>
              <a:rPr lang="cs-CZ" b="1" dirty="0"/>
              <a:t>Míra podpory:</a:t>
            </a:r>
          </a:p>
          <a:p>
            <a:pPr marL="285750" indent="-285750" algn="just">
              <a:buFont typeface="Wingdings" panose="05000000000000000000" pitchFamily="2" charset="2"/>
              <a:buChar char="Ø"/>
            </a:pPr>
            <a:r>
              <a:rPr lang="cs-CZ" dirty="0"/>
              <a:t>80 %</a:t>
            </a:r>
          </a:p>
          <a:p>
            <a:pPr algn="just"/>
            <a:r>
              <a:rPr lang="cs-CZ" b="1" dirty="0"/>
              <a:t>Další podmínky:</a:t>
            </a:r>
          </a:p>
          <a:p>
            <a:pPr marL="285750" indent="-285750" algn="just">
              <a:buFont typeface="Wingdings" panose="05000000000000000000" pitchFamily="2" charset="2"/>
              <a:buChar char="Ø"/>
            </a:pPr>
            <a:r>
              <a:rPr lang="cs-CZ" dirty="0">
                <a:latin typeface="Verdana"/>
                <a:ea typeface="Verdana"/>
                <a:cs typeface="Verdana"/>
              </a:rPr>
              <a:t>projekt musí být v souladu s plánem rozvoje obce a v souladu s příslušnou strategií (Příloha 21 Pravidel). I v případě svazku obcí se musí dokládat soulad s plánem rozvoje všech obcí dotčených realizací projektu. </a:t>
            </a:r>
            <a:endParaRPr lang="cs-CZ" dirty="0"/>
          </a:p>
          <a:p>
            <a:pPr marL="285750" indent="-285750" algn="just">
              <a:buFont typeface="Wingdings" panose="05000000000000000000" pitchFamily="2" charset="2"/>
              <a:buChar char="Ø"/>
            </a:pPr>
            <a:r>
              <a:rPr lang="cs-CZ" dirty="0"/>
              <a:t>limit pro doplňující výdaje ve výši 30 %</a:t>
            </a:r>
          </a:p>
          <a:p>
            <a:pPr marL="285750" indent="-285750" algn="just">
              <a:buFont typeface="Wingdings" panose="05000000000000000000" pitchFamily="2" charset="2"/>
              <a:buChar char="Ø"/>
            </a:pPr>
            <a:r>
              <a:rPr lang="cs-CZ" dirty="0"/>
              <a:t>stavební a technologické úpravy opláštění budovy nesmí přesáhnout výši 200 000 Kč </a:t>
            </a:r>
          </a:p>
          <a:p>
            <a:pPr marL="742950" lvl="1" indent="-285750" algn="just">
              <a:buFont typeface="Wingdings" panose="05000000000000000000" pitchFamily="2" charset="2"/>
              <a:buChar char="Ø"/>
            </a:pPr>
            <a:r>
              <a:rPr lang="cs-CZ" sz="1500" dirty="0">
                <a:solidFill>
                  <a:srgbClr val="F36523"/>
                </a:solidFill>
                <a:latin typeface="Verdana" panose="020B0604030504040204" pitchFamily="34" charset="0"/>
                <a:ea typeface="Verdana" panose="020B0604030504040204" pitchFamily="34" charset="0"/>
              </a:rPr>
              <a:t>POZOR! Nejedná se o „limit“! </a:t>
            </a:r>
            <a:r>
              <a:rPr lang="cs-CZ" sz="1500" b="1" dirty="0">
                <a:solidFill>
                  <a:srgbClr val="F36523"/>
                </a:solidFill>
                <a:latin typeface="Verdana" panose="020B0604030504040204" pitchFamily="34" charset="0"/>
                <a:ea typeface="Verdana" panose="020B0604030504040204" pitchFamily="34" charset="0"/>
              </a:rPr>
              <a:t>Celkové výdaje </a:t>
            </a:r>
            <a:r>
              <a:rPr lang="cs-CZ" sz="1500" dirty="0">
                <a:solidFill>
                  <a:srgbClr val="F36523"/>
                </a:solidFill>
                <a:latin typeface="Verdana" panose="020B0604030504040204" pitchFamily="34" charset="0"/>
                <a:ea typeface="Verdana" panose="020B0604030504040204" pitchFamily="34" charset="0"/>
              </a:rPr>
              <a:t>na opláštění budovy (např. zateplení, fasáda, střecha, okna, vstupní dveře) v projektu nesmí být vyšší než 200 000 Kč. Pokud by byly vyšší, bude žadatel vyzván k</a:t>
            </a:r>
            <a:r>
              <a:rPr lang="cs-CZ" sz="1500" dirty="0">
                <a:latin typeface="Verdana" panose="020B0604030504040204" pitchFamily="34" charset="0"/>
                <a:ea typeface="Verdana" panose="020B0604030504040204" pitchFamily="34" charset="0"/>
              </a:rPr>
              <a:t> </a:t>
            </a:r>
            <a:r>
              <a:rPr lang="cs-CZ" sz="1500" dirty="0">
                <a:solidFill>
                  <a:srgbClr val="F36523"/>
                </a:solidFill>
                <a:latin typeface="Verdana" panose="020B0604030504040204" pitchFamily="34" charset="0"/>
                <a:ea typeface="Verdana" panose="020B0604030504040204" pitchFamily="34" charset="0"/>
              </a:rPr>
              <a:t>jejich odstranění z žádosti, příp. bude udělena 100% korekce na veškeré výdaje týkající se opláštění</a:t>
            </a:r>
            <a:r>
              <a:rPr lang="cs-CZ" sz="1600" dirty="0">
                <a:solidFill>
                  <a:srgbClr val="F36523"/>
                </a:solidFill>
              </a:rPr>
              <a:t>. </a:t>
            </a:r>
            <a:endParaRPr lang="cs-CZ" sz="1600"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40078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620129"/>
          </a:xfrm>
        </p:spPr>
        <p:txBody>
          <a:bodyPr>
            <a:normAutofit fontScale="90000"/>
          </a:bodyPr>
          <a:lstStyle/>
          <a:p>
            <a:r>
              <a:rPr lang="cs-CZ" sz="4400" dirty="0" smtClean="0"/>
              <a:t>ČLÁNEK 20</a:t>
            </a:r>
            <a:endParaRPr lang="cs-CZ" sz="4400"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939220095"/>
              </p:ext>
            </p:extLst>
          </p:nvPr>
        </p:nvGraphicFramePr>
        <p:xfrm>
          <a:off x="1023938" y="1204913"/>
          <a:ext cx="9720262" cy="1854200"/>
        </p:xfrm>
        <a:graphic>
          <a:graphicData uri="http://schemas.openxmlformats.org/drawingml/2006/table">
            <a:tbl>
              <a:tblPr firstRow="1" bandRow="1">
                <a:tableStyleId>{5C22544A-7EE6-4342-B048-85BDC9FD1C3A}</a:tableStyleId>
              </a:tblPr>
              <a:tblGrid>
                <a:gridCol w="4860131">
                  <a:extLst>
                    <a:ext uri="{9D8B030D-6E8A-4147-A177-3AD203B41FA5}">
                      <a16:colId xmlns:a16="http://schemas.microsoft.com/office/drawing/2014/main" val="1537770900"/>
                    </a:ext>
                  </a:extLst>
                </a:gridCol>
                <a:gridCol w="4860131">
                  <a:extLst>
                    <a:ext uri="{9D8B030D-6E8A-4147-A177-3AD203B41FA5}">
                      <a16:colId xmlns:a16="http://schemas.microsoft.com/office/drawing/2014/main" val="809640063"/>
                    </a:ext>
                  </a:extLst>
                </a:gridCol>
              </a:tblGrid>
              <a:tr h="370840">
                <a:tc>
                  <a:txBody>
                    <a:bodyPr/>
                    <a:lstStyle/>
                    <a:p>
                      <a:r>
                        <a:rPr lang="cs-CZ" dirty="0" smtClean="0"/>
                        <a:t>Oblasti podpory</a:t>
                      </a:r>
                      <a:endParaRPr lang="cs-CZ" dirty="0"/>
                    </a:p>
                  </a:txBody>
                  <a:tcPr/>
                </a:tc>
                <a:tc>
                  <a:txBody>
                    <a:bodyPr/>
                    <a:lstStyle/>
                    <a:p>
                      <a:r>
                        <a:rPr lang="cs-CZ" dirty="0" smtClean="0"/>
                        <a:t>Podpora</a:t>
                      </a:r>
                      <a:endParaRPr lang="cs-CZ" dirty="0"/>
                    </a:p>
                  </a:txBody>
                  <a:tcPr/>
                </a:tc>
                <a:extLst>
                  <a:ext uri="{0D108BD9-81ED-4DB2-BD59-A6C34878D82A}">
                    <a16:rowId xmlns:a16="http://schemas.microsoft.com/office/drawing/2014/main" val="2432168236"/>
                  </a:ext>
                </a:extLst>
              </a:tr>
              <a:tr h="370840">
                <a:tc>
                  <a:txBody>
                    <a:bodyPr/>
                    <a:lstStyle/>
                    <a:p>
                      <a:pPr marL="0" indent="0">
                        <a:buFont typeface="+mj-lt"/>
                        <a:buNone/>
                      </a:pPr>
                      <a:r>
                        <a:rPr lang="cs-CZ" b="0" noProof="0" dirty="0"/>
                        <a:t>a) Veřejná prostranství v obcích</a:t>
                      </a:r>
                    </a:p>
                  </a:txBody>
                  <a:tcPr/>
                </a:tc>
                <a:tc>
                  <a:txBody>
                    <a:bodyPr/>
                    <a:lstStyle/>
                    <a:p>
                      <a:r>
                        <a:rPr lang="cs-CZ" b="0" dirty="0"/>
                        <a:t>nezakládá VP</a:t>
                      </a:r>
                      <a:endParaRPr lang="en-US" b="0" dirty="0"/>
                    </a:p>
                  </a:txBody>
                  <a:tcPr/>
                </a:tc>
                <a:extLst>
                  <a:ext uri="{0D108BD9-81ED-4DB2-BD59-A6C34878D82A}">
                    <a16:rowId xmlns:a16="http://schemas.microsoft.com/office/drawing/2014/main" val="208156331"/>
                  </a:ext>
                </a:extLst>
              </a:tr>
              <a:tr h="370840">
                <a:tc>
                  <a:txBody>
                    <a:bodyPr/>
                    <a:lstStyle/>
                    <a:p>
                      <a:pPr marL="0" indent="0">
                        <a:buFont typeface="+mj-lt"/>
                        <a:buNone/>
                      </a:pPr>
                      <a:r>
                        <a:rPr lang="cs-CZ" b="0" noProof="0" dirty="0"/>
                        <a:t>b) Mateřské a základní školy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nezakládá VP/de </a:t>
                      </a:r>
                      <a:r>
                        <a:rPr lang="cs-CZ" b="0" dirty="0" err="1"/>
                        <a:t>minimis</a:t>
                      </a:r>
                      <a:endParaRPr lang="en-US" b="0" dirty="0"/>
                    </a:p>
                  </a:txBody>
                  <a:tcPr/>
                </a:tc>
                <a:extLst>
                  <a:ext uri="{0D108BD9-81ED-4DB2-BD59-A6C34878D82A}">
                    <a16:rowId xmlns:a16="http://schemas.microsoft.com/office/drawing/2014/main" val="3090324665"/>
                  </a:ext>
                </a:extLst>
              </a:tr>
              <a:tr h="370840">
                <a:tc>
                  <a:txBody>
                    <a:bodyPr/>
                    <a:lstStyle/>
                    <a:p>
                      <a:pPr marL="0" indent="0">
                        <a:buFont typeface="+mj-lt"/>
                        <a:buNone/>
                      </a:pPr>
                      <a:r>
                        <a:rPr lang="cs-CZ" b="0" noProof="0" dirty="0"/>
                        <a:t>c) Hasičské zbrojnice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b="0" dirty="0"/>
                        <a:t>nezakládá VP/de </a:t>
                      </a:r>
                      <a:r>
                        <a:rPr lang="cs-CZ" b="0" dirty="0" err="1"/>
                        <a:t>minimis</a:t>
                      </a:r>
                      <a:endParaRPr lang="en-US" b="0" dirty="0"/>
                    </a:p>
                  </a:txBody>
                  <a:tcPr/>
                </a:tc>
                <a:extLst>
                  <a:ext uri="{0D108BD9-81ED-4DB2-BD59-A6C34878D82A}">
                    <a16:rowId xmlns:a16="http://schemas.microsoft.com/office/drawing/2014/main" val="416116437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cs-CZ" b="0" noProof="0" dirty="0"/>
                        <a:t>f) Kulturní a spolková zařízení včetně knihoven</a:t>
                      </a:r>
                    </a:p>
                  </a:txBody>
                  <a:tcPr/>
                </a:tc>
                <a:tc>
                  <a:txBody>
                    <a:bodyPr/>
                    <a:lstStyle/>
                    <a:p>
                      <a:r>
                        <a:rPr lang="cs-CZ" b="0" dirty="0"/>
                        <a:t>de </a:t>
                      </a:r>
                      <a:r>
                        <a:rPr lang="cs-CZ" b="0" dirty="0" err="1"/>
                        <a:t>minimis</a:t>
                      </a:r>
                      <a:endParaRPr lang="en-US" b="0" dirty="0"/>
                    </a:p>
                  </a:txBody>
                  <a:tcPr/>
                </a:tc>
                <a:extLst>
                  <a:ext uri="{0D108BD9-81ED-4DB2-BD59-A6C34878D82A}">
                    <a16:rowId xmlns:a16="http://schemas.microsoft.com/office/drawing/2014/main" val="2592768349"/>
                  </a:ext>
                </a:extLst>
              </a:tr>
            </a:tbl>
          </a:graphicData>
        </a:graphic>
      </p:graphicFrame>
      <p:sp>
        <p:nvSpPr>
          <p:cNvPr id="5" name="Obdélník 4"/>
          <p:cNvSpPr/>
          <p:nvPr/>
        </p:nvSpPr>
        <p:spPr>
          <a:xfrm>
            <a:off x="944880" y="3280678"/>
            <a:ext cx="9799320" cy="2031325"/>
          </a:xfrm>
          <a:prstGeom prst="rect">
            <a:avLst/>
          </a:prstGeom>
        </p:spPr>
        <p:txBody>
          <a:bodyPr wrap="square">
            <a:spAutoFit/>
          </a:bodyPr>
          <a:lstStyle/>
          <a:p>
            <a:pPr algn="just"/>
            <a:r>
              <a:rPr lang="cs-CZ" dirty="0">
                <a:latin typeface="Verdana"/>
                <a:ea typeface="Verdana"/>
                <a:cs typeface="Verdana"/>
              </a:rPr>
              <a:t>Žadatel podat </a:t>
            </a:r>
            <a:r>
              <a:rPr lang="cs-CZ" b="1" dirty="0">
                <a:latin typeface="Verdana"/>
                <a:ea typeface="Verdana"/>
                <a:cs typeface="Verdana"/>
              </a:rPr>
              <a:t>jednu žádost na různé oblasti podpory </a:t>
            </a:r>
            <a:r>
              <a:rPr lang="cs-CZ" dirty="0">
                <a:latin typeface="Verdana"/>
                <a:ea typeface="Verdana"/>
                <a:cs typeface="Verdana"/>
              </a:rPr>
              <a:t>za podmínky splnění definice žadatele a všech odpovídajících podmínek dle oblastí podpory, a to pouze ve stejném režimu podpory (režim nezakládající veřejnou podporu/režim „de </a:t>
            </a:r>
            <a:r>
              <a:rPr lang="cs-CZ" dirty="0" err="1">
                <a:latin typeface="Verdana"/>
                <a:ea typeface="Verdana"/>
                <a:cs typeface="Verdana"/>
              </a:rPr>
              <a:t>minimis</a:t>
            </a:r>
            <a:r>
              <a:rPr lang="cs-CZ" dirty="0" smtClean="0">
                <a:latin typeface="Verdana"/>
                <a:ea typeface="Verdana"/>
                <a:cs typeface="Verdana"/>
              </a:rPr>
              <a:t>“).</a:t>
            </a:r>
          </a:p>
          <a:p>
            <a:pPr algn="just"/>
            <a:endParaRPr lang="cs-CZ" dirty="0">
              <a:latin typeface="Verdana"/>
              <a:ea typeface="Verdana"/>
              <a:cs typeface="Verdana"/>
            </a:endParaRPr>
          </a:p>
          <a:p>
            <a:pPr algn="just"/>
            <a:r>
              <a:rPr lang="cs-CZ" b="1" dirty="0">
                <a:latin typeface="Verdana"/>
                <a:ea typeface="Verdana"/>
                <a:cs typeface="Verdana"/>
              </a:rPr>
              <a:t>Žadatel může v jedné výzvě MAS podat max. 2 žádosti – každou v jiném režimu podpory.</a:t>
            </a:r>
            <a:endParaRPr lang="cs-CZ" dirty="0">
              <a:latin typeface="Verdana"/>
              <a:ea typeface="Verdana"/>
              <a:cs typeface="Verdana"/>
            </a:endParaRP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4063219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03009"/>
          </a:xfrm>
        </p:spPr>
        <p:txBody>
          <a:bodyPr>
            <a:normAutofit/>
          </a:bodyPr>
          <a:lstStyle/>
          <a:p>
            <a:r>
              <a:rPr lang="cs-CZ" sz="4400" dirty="0" smtClean="0"/>
              <a:t>A) Veřejná </a:t>
            </a:r>
            <a:r>
              <a:rPr lang="cs-CZ" sz="4400" dirty="0"/>
              <a:t>prostranství v obcích </a:t>
            </a:r>
          </a:p>
        </p:txBody>
      </p:sp>
      <p:sp>
        <p:nvSpPr>
          <p:cNvPr id="3" name="Zástupný symbol pro obsah 2"/>
          <p:cNvSpPr>
            <a:spLocks noGrp="1"/>
          </p:cNvSpPr>
          <p:nvPr>
            <p:ph idx="1"/>
          </p:nvPr>
        </p:nvSpPr>
        <p:spPr>
          <a:xfrm>
            <a:off x="1024128" y="1313411"/>
            <a:ext cx="9720073" cy="4995949"/>
          </a:xfrm>
        </p:spPr>
        <p:txBody>
          <a:bodyPr>
            <a:normAutofit/>
          </a:bodyPr>
          <a:lstStyle/>
          <a:p>
            <a:r>
              <a:rPr lang="cs-CZ" dirty="0"/>
              <a:t>Veřejným prostranstvím se pro účely těchto Pravidel rozumí veřejné prostranství definované v § 34 zákona č. 128/2000 Sb. o obcích </a:t>
            </a:r>
            <a:endParaRPr lang="cs-CZ" dirty="0" smtClean="0"/>
          </a:p>
          <a:p>
            <a:r>
              <a:rPr lang="cs-CZ" dirty="0" smtClean="0"/>
              <a:t>Žadatelem – obec, svazek obcí</a:t>
            </a:r>
          </a:p>
          <a:p>
            <a:r>
              <a:rPr lang="cs-CZ" dirty="0" smtClean="0"/>
              <a:t>Způsobilé výdaje:</a:t>
            </a:r>
          </a:p>
          <a:p>
            <a:pPr marL="457200" indent="-457200">
              <a:buFont typeface="+mj-lt"/>
              <a:buAutoNum type="arabicPeriod"/>
            </a:pPr>
            <a:r>
              <a:rPr lang="cs-CZ" dirty="0" smtClean="0"/>
              <a:t>vytváření/rekonstrukce </a:t>
            </a:r>
            <a:r>
              <a:rPr lang="cs-CZ" dirty="0"/>
              <a:t>veřejných prostranství obce zejména úprava povrchů (včetně zatravnění), osvětlení, oplocení a venkovní </a:t>
            </a:r>
            <a:r>
              <a:rPr lang="cs-CZ" dirty="0" smtClean="0"/>
              <a:t>mobiliář</a:t>
            </a:r>
          </a:p>
          <a:p>
            <a:pPr marL="457200" indent="-457200">
              <a:buFont typeface="+mj-lt"/>
              <a:buAutoNum type="arabicPeriod"/>
            </a:pPr>
            <a:r>
              <a:rPr lang="cs-CZ" dirty="0" smtClean="0"/>
              <a:t>vytváření/doplnění </a:t>
            </a:r>
            <a:r>
              <a:rPr lang="cs-CZ" dirty="0"/>
              <a:t>solitérních prvků sloužících k dotvoření celkového charakteru veřejného prostranství - herní a vodní prvky </a:t>
            </a:r>
          </a:p>
          <a:p>
            <a:pPr marL="457200" indent="-457200">
              <a:buFont typeface="+mj-lt"/>
              <a:buAutoNum type="arabicPeriod"/>
            </a:pPr>
            <a:r>
              <a:rPr lang="cs-CZ" dirty="0" smtClean="0"/>
              <a:t>doplňující </a:t>
            </a:r>
            <a:r>
              <a:rPr lang="cs-CZ" dirty="0"/>
              <a:t>výdaje </a:t>
            </a:r>
            <a:r>
              <a:rPr lang="cs-CZ" dirty="0" smtClean="0"/>
              <a:t>do </a:t>
            </a:r>
            <a:r>
              <a:rPr lang="cs-CZ" dirty="0"/>
              <a:t>30% projektu (parkoviště, odstavné a manipulační plochy</a:t>
            </a:r>
            <a:r>
              <a:rPr lang="cs-CZ" dirty="0" smtClean="0"/>
              <a:t>)</a:t>
            </a:r>
          </a:p>
          <a:p>
            <a:pPr marL="0" indent="0">
              <a:buNone/>
            </a:pPr>
            <a:r>
              <a:rPr lang="cs-CZ" dirty="0" smtClean="0"/>
              <a:t>Projekt musí být v souladu  s „Plánem rozvoje obce“</a:t>
            </a:r>
          </a:p>
          <a:p>
            <a:pPr marL="0" indent="0">
              <a:buNone/>
            </a:pPr>
            <a:r>
              <a:rPr lang="cs-CZ" dirty="0" smtClean="0"/>
              <a:t>Veřejné prostranství musí být v </a:t>
            </a:r>
            <a:r>
              <a:rPr lang="cs-CZ" dirty="0" err="1" smtClean="0"/>
              <a:t>intravilánu</a:t>
            </a:r>
            <a:endParaRPr lang="cs-CZ" dirty="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570724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877824"/>
          </a:xfrm>
        </p:spPr>
        <p:txBody>
          <a:bodyPr>
            <a:normAutofit/>
          </a:bodyPr>
          <a:lstStyle/>
          <a:p>
            <a:r>
              <a:rPr lang="cs-CZ" sz="4400" dirty="0"/>
              <a:t>A) Veřejná prostranství v obcích </a:t>
            </a:r>
          </a:p>
        </p:txBody>
      </p:sp>
      <p:sp>
        <p:nvSpPr>
          <p:cNvPr id="3" name="Zástupný symbol pro obsah 2"/>
          <p:cNvSpPr>
            <a:spLocks noGrp="1"/>
          </p:cNvSpPr>
          <p:nvPr>
            <p:ph idx="1"/>
          </p:nvPr>
        </p:nvSpPr>
        <p:spPr>
          <a:xfrm>
            <a:off x="1024128" y="1712422"/>
            <a:ext cx="9720073" cy="4596938"/>
          </a:xfrm>
        </p:spPr>
        <p:txBody>
          <a:bodyPr>
            <a:normAutofit/>
          </a:bodyPr>
          <a:lstStyle/>
          <a:p>
            <a:r>
              <a:rPr lang="cs-CZ" dirty="0" smtClean="0"/>
              <a:t>Nezpůsobilými </a:t>
            </a:r>
            <a:r>
              <a:rPr lang="cs-CZ" dirty="0"/>
              <a:t>výdaji jsou nástupiště zastávek veřejné dopravy, nákup/výsadba a ošetřování dřevin a nová výstavba pomníků; D jinak K. </a:t>
            </a:r>
          </a:p>
          <a:p>
            <a:r>
              <a:rPr lang="cs-CZ" dirty="0" smtClean="0"/>
              <a:t>Přípustné </a:t>
            </a:r>
            <a:r>
              <a:rPr lang="cs-CZ" dirty="0"/>
              <a:t>způsoby uspořádání právních vztahů k nemovitostem, na kterých jsou realizovány stavební výdaje, jsou: </a:t>
            </a:r>
            <a:r>
              <a:rPr lang="cs-CZ" b="1" dirty="0"/>
              <a:t>vlastnictví, spoluvlastnictví s min. 50% spoluvlastnickým podílem, věcné břemeno a právo stavby. </a:t>
            </a:r>
          </a:p>
          <a:p>
            <a:r>
              <a:rPr lang="cs-CZ" i="1" dirty="0" smtClean="0"/>
              <a:t>Přílohy </a:t>
            </a:r>
            <a:r>
              <a:rPr lang="cs-CZ" i="1" dirty="0"/>
              <a:t>předkládané při podání Žádosti o dotaci na MAS: </a:t>
            </a:r>
            <a:endParaRPr lang="cs-CZ" dirty="0"/>
          </a:p>
          <a:p>
            <a:r>
              <a:rPr lang="cs-CZ" dirty="0"/>
              <a:t>1) Prohlášení o realizaci projektu v souladu s plánem/programem rozvoje obce </a:t>
            </a:r>
            <a:r>
              <a:rPr lang="cs-CZ" dirty="0" smtClean="0"/>
              <a:t>(</a:t>
            </a:r>
            <a:r>
              <a:rPr lang="cs-CZ" dirty="0"/>
              <a:t>viz Příloha 21</a:t>
            </a:r>
            <a:r>
              <a:rPr lang="cs-CZ" dirty="0" smtClean="0"/>
              <a:t>)</a:t>
            </a:r>
            <a:endParaRPr lang="cs-CZ" dirty="0"/>
          </a:p>
          <a:p>
            <a:r>
              <a:rPr lang="cs-CZ" b="1" dirty="0" smtClean="0"/>
              <a:t>Indikátory </a:t>
            </a:r>
            <a:r>
              <a:rPr lang="cs-CZ" b="1" dirty="0"/>
              <a:t>výstupů </a:t>
            </a:r>
            <a:r>
              <a:rPr lang="cs-CZ" b="1" dirty="0" smtClean="0"/>
              <a:t>- </a:t>
            </a:r>
            <a:r>
              <a:rPr lang="cs-CZ" dirty="0" smtClean="0"/>
              <a:t>92702 </a:t>
            </a:r>
            <a:r>
              <a:rPr lang="cs-CZ" dirty="0"/>
              <a:t>Počet podpořených operací (akcí) </a:t>
            </a:r>
          </a:p>
          <a:p>
            <a:r>
              <a:rPr lang="cs-CZ" b="1" dirty="0" smtClean="0"/>
              <a:t>Indikátory </a:t>
            </a:r>
            <a:r>
              <a:rPr lang="cs-CZ" b="1" dirty="0"/>
              <a:t>výsledků </a:t>
            </a:r>
            <a:r>
              <a:rPr lang="cs-CZ" b="1" dirty="0" smtClean="0"/>
              <a:t>- </a:t>
            </a:r>
            <a:r>
              <a:rPr lang="cs-CZ" dirty="0" smtClean="0"/>
              <a:t>94800 </a:t>
            </a:r>
            <a:r>
              <a:rPr lang="cs-CZ" dirty="0"/>
              <a:t>Pracovní místa vytvořená v rámci podpořených projektů (Leader) </a:t>
            </a:r>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3764580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19882"/>
          </a:xfrm>
        </p:spPr>
        <p:txBody>
          <a:bodyPr>
            <a:normAutofit/>
          </a:bodyPr>
          <a:lstStyle/>
          <a:p>
            <a:r>
              <a:rPr lang="cs-CZ" sz="4400" dirty="0" smtClean="0"/>
              <a:t>B) Mateřské </a:t>
            </a:r>
            <a:r>
              <a:rPr lang="cs-CZ" sz="4400" dirty="0"/>
              <a:t>a základní školy </a:t>
            </a:r>
          </a:p>
        </p:txBody>
      </p:sp>
      <p:sp>
        <p:nvSpPr>
          <p:cNvPr id="3" name="Zástupný symbol pro obsah 2"/>
          <p:cNvSpPr>
            <a:spLocks noGrp="1"/>
          </p:cNvSpPr>
          <p:nvPr>
            <p:ph idx="1"/>
          </p:nvPr>
        </p:nvSpPr>
        <p:spPr>
          <a:xfrm>
            <a:off x="1024128" y="1305098"/>
            <a:ext cx="9720073" cy="5004262"/>
          </a:xfrm>
        </p:spPr>
        <p:txBody>
          <a:bodyPr>
            <a:normAutofit/>
          </a:bodyPr>
          <a:lstStyle/>
          <a:p>
            <a:r>
              <a:rPr lang="cs-CZ" dirty="0" smtClean="0"/>
              <a:t>Investice </a:t>
            </a:r>
            <a:r>
              <a:rPr lang="cs-CZ" dirty="0"/>
              <a:t>do mateřských a základních škol nenavyšující kapacitu zařízení. </a:t>
            </a:r>
            <a:endParaRPr lang="cs-CZ" dirty="0" smtClean="0"/>
          </a:p>
          <a:p>
            <a:r>
              <a:rPr lang="cs-CZ" dirty="0"/>
              <a:t>Žadatelem – obec, svazek </a:t>
            </a:r>
            <a:r>
              <a:rPr lang="cs-CZ" dirty="0" smtClean="0"/>
              <a:t>obcí, </a:t>
            </a:r>
            <a:r>
              <a:rPr lang="cs-CZ" dirty="0"/>
              <a:t>příspěvková organizace zřízená obcí nebo svazkem obcí, </a:t>
            </a:r>
            <a:r>
              <a:rPr lang="cs-CZ" dirty="0" smtClean="0"/>
              <a:t>školské PO zapsané v rejstříku škol  nezřízené krajem  či státem</a:t>
            </a:r>
            <a:endParaRPr lang="cs-CZ" dirty="0"/>
          </a:p>
          <a:p>
            <a:r>
              <a:rPr lang="cs-CZ" dirty="0"/>
              <a:t>Způsobilé výdaje:</a:t>
            </a:r>
          </a:p>
          <a:p>
            <a:pPr marL="457200" indent="-457200">
              <a:buAutoNum type="arabicParenR"/>
            </a:pPr>
            <a:r>
              <a:rPr lang="cs-CZ" dirty="0" smtClean="0"/>
              <a:t>Rekonstrukce MŠ, ZŠ i zázemí </a:t>
            </a:r>
            <a:r>
              <a:rPr lang="cs-CZ" dirty="0"/>
              <a:t>a doprovodného stravovacího a hygienického zařízení; </a:t>
            </a:r>
            <a:r>
              <a:rPr lang="cs-CZ" dirty="0" smtClean="0"/>
              <a:t>MŠ i venkovní </a:t>
            </a:r>
            <a:r>
              <a:rPr lang="cs-CZ" dirty="0"/>
              <a:t>mobiliář a herní prvky </a:t>
            </a:r>
            <a:endParaRPr lang="cs-CZ" dirty="0" smtClean="0"/>
          </a:p>
          <a:p>
            <a:pPr marL="457200" indent="-457200">
              <a:buAutoNum type="arabicParenR"/>
            </a:pPr>
            <a:r>
              <a:rPr lang="cs-CZ" dirty="0" smtClean="0"/>
              <a:t>Pořízení </a:t>
            </a:r>
            <a:r>
              <a:rPr lang="cs-CZ" dirty="0"/>
              <a:t>technologií a dalšího vybavení mateřské/základní školy či doprovodného stravovacího </a:t>
            </a:r>
            <a:r>
              <a:rPr lang="cs-CZ" dirty="0" smtClean="0"/>
              <a:t>zařízení</a:t>
            </a:r>
            <a:endParaRPr lang="cs-CZ" dirty="0"/>
          </a:p>
          <a:p>
            <a:pPr marL="457200" indent="-457200">
              <a:buAutoNum type="arabicParenR"/>
            </a:pPr>
            <a:r>
              <a:rPr lang="cs-CZ" dirty="0" smtClean="0"/>
              <a:t>Doplňující </a:t>
            </a:r>
            <a:r>
              <a:rPr lang="cs-CZ" dirty="0"/>
              <a:t>výdaje </a:t>
            </a:r>
            <a:r>
              <a:rPr lang="cs-CZ" dirty="0" smtClean="0"/>
              <a:t>do 30 % projektu (úprava </a:t>
            </a:r>
            <a:r>
              <a:rPr lang="cs-CZ" dirty="0"/>
              <a:t>povrchů, výstavba odstavných ploch a parkovacích stání, výstavba přístupové cesty v areálu školy, oplocení; venkovní mobiliář a herní prvky v případě </a:t>
            </a:r>
            <a:r>
              <a:rPr lang="cs-CZ" dirty="0" smtClean="0"/>
              <a:t>ZŠ) </a:t>
            </a:r>
          </a:p>
          <a:p>
            <a:pPr marL="457200" indent="-457200">
              <a:buAutoNum type="arabicParenR"/>
            </a:pPr>
            <a:r>
              <a:rPr lang="cs-CZ" dirty="0" smtClean="0"/>
              <a:t>Nákup </a:t>
            </a:r>
            <a:r>
              <a:rPr lang="cs-CZ" dirty="0"/>
              <a:t>nemovitosti </a:t>
            </a:r>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193675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24128" y="585216"/>
            <a:ext cx="9720072" cy="761446"/>
          </a:xfrm>
        </p:spPr>
        <p:txBody>
          <a:bodyPr/>
          <a:lstStyle/>
          <a:p>
            <a:r>
              <a:rPr lang="cs-CZ" sz="4400" dirty="0"/>
              <a:t>B) Mateřské a základní školy </a:t>
            </a:r>
          </a:p>
        </p:txBody>
      </p:sp>
      <p:sp>
        <p:nvSpPr>
          <p:cNvPr id="3" name="Zástupný symbol pro obsah 2"/>
          <p:cNvSpPr>
            <a:spLocks noGrp="1"/>
          </p:cNvSpPr>
          <p:nvPr>
            <p:ph idx="1"/>
          </p:nvPr>
        </p:nvSpPr>
        <p:spPr>
          <a:xfrm>
            <a:off x="1024128" y="1438101"/>
            <a:ext cx="9720073" cy="4995949"/>
          </a:xfrm>
        </p:spPr>
        <p:txBody>
          <a:bodyPr>
            <a:normAutofit fontScale="85000" lnSpcReduction="20000"/>
          </a:bodyPr>
          <a:lstStyle/>
          <a:p>
            <a:r>
              <a:rPr lang="cs-CZ" dirty="0"/>
              <a:t>Projekt musí být v souladu  s „Plánem rozvoje obce</a:t>
            </a:r>
            <a:r>
              <a:rPr lang="cs-CZ" dirty="0" smtClean="0"/>
              <a:t>“ a strategií </a:t>
            </a:r>
            <a:r>
              <a:rPr lang="cs-CZ" dirty="0"/>
              <a:t>místního rozvoje </a:t>
            </a:r>
          </a:p>
          <a:p>
            <a:r>
              <a:rPr lang="cs-CZ" dirty="0"/>
              <a:t>Projekt musí být v </a:t>
            </a:r>
            <a:r>
              <a:rPr lang="cs-CZ" dirty="0" smtClean="0"/>
              <a:t>souladu s „Místním </a:t>
            </a:r>
            <a:r>
              <a:rPr lang="cs-CZ" dirty="0"/>
              <a:t>akčním plánem </a:t>
            </a:r>
            <a:r>
              <a:rPr lang="cs-CZ" dirty="0" smtClean="0"/>
              <a:t>vzdělávání“ </a:t>
            </a:r>
            <a:endParaRPr lang="cs-CZ" dirty="0"/>
          </a:p>
          <a:p>
            <a:r>
              <a:rPr lang="cs-CZ" dirty="0" smtClean="0"/>
              <a:t>nedochází </a:t>
            </a:r>
            <a:r>
              <a:rPr lang="cs-CZ" dirty="0"/>
              <a:t>k navýšení kapacity </a:t>
            </a:r>
            <a:r>
              <a:rPr lang="cs-CZ" dirty="0" smtClean="0"/>
              <a:t>od podání  žádosti o dotaci po žádost o proplacení</a:t>
            </a:r>
          </a:p>
          <a:p>
            <a:r>
              <a:rPr lang="cs-CZ" dirty="0" smtClean="0"/>
              <a:t>U ZŠ lze </a:t>
            </a:r>
            <a:r>
              <a:rPr lang="cs-CZ" dirty="0"/>
              <a:t>podpořit pouze kmenové </a:t>
            </a:r>
            <a:r>
              <a:rPr lang="cs-CZ" dirty="0" smtClean="0"/>
              <a:t>učebny, </a:t>
            </a:r>
            <a:r>
              <a:rPr lang="cs-CZ" dirty="0"/>
              <a:t>dále sborovny, kabinety nesloužící pro odborné předměty, školní knihovny, technické místnosti, družiny a jídelny, k vyjmenovaným prostorám lze podpořit i související zázemí a související úpravy budovy </a:t>
            </a:r>
            <a:r>
              <a:rPr lang="cs-CZ" dirty="0" smtClean="0"/>
              <a:t>školy.  Stravovací zařízení jen pro potřeby MŠ a ZŠ - nesmí sloužit veřejnosti.</a:t>
            </a:r>
          </a:p>
          <a:p>
            <a:r>
              <a:rPr lang="cs-CZ" dirty="0" smtClean="0"/>
              <a:t>MŠ a ZŠ nezřízené </a:t>
            </a:r>
            <a:r>
              <a:rPr lang="cs-CZ" dirty="0"/>
              <a:t>obcí nebo svazkem obcí, případně příspěvkovou organizací těchto subjektů, je podpora </a:t>
            </a:r>
            <a:r>
              <a:rPr lang="cs-CZ" dirty="0" smtClean="0"/>
              <a:t>pouze </a:t>
            </a:r>
            <a:r>
              <a:rPr lang="cs-CZ" dirty="0"/>
              <a:t>v režimu </a:t>
            </a:r>
            <a:r>
              <a:rPr lang="cs-CZ" i="1" dirty="0"/>
              <a:t>de </a:t>
            </a:r>
            <a:r>
              <a:rPr lang="cs-CZ" i="1" dirty="0" err="1"/>
              <a:t>minimis</a:t>
            </a:r>
            <a:r>
              <a:rPr lang="cs-CZ" i="1" dirty="0"/>
              <a:t> </a:t>
            </a:r>
            <a:r>
              <a:rPr lang="cs-CZ" i="1" dirty="0" smtClean="0"/>
              <a:t>-  do 200 000 EUR za tři po sobě jdoucí  jednoletá účetní období.</a:t>
            </a:r>
            <a:endParaRPr lang="cs-CZ" dirty="0"/>
          </a:p>
          <a:p>
            <a:r>
              <a:rPr lang="cs-CZ" dirty="0" smtClean="0"/>
              <a:t>Přípustné </a:t>
            </a:r>
            <a:r>
              <a:rPr lang="cs-CZ" dirty="0"/>
              <a:t>způsoby uspořádání právních vztahů k nemovitostem, na kterých jsou realizovány stavební výdaje, jsou: </a:t>
            </a:r>
            <a:r>
              <a:rPr lang="cs-CZ" b="1" dirty="0"/>
              <a:t>vlastnictví, spoluvlastnictví s min. 50% spoluvlastnickým podílem, věcné břemeno a právo stavby. </a:t>
            </a:r>
            <a:endParaRPr lang="cs-CZ" b="1" dirty="0" smtClean="0"/>
          </a:p>
          <a:p>
            <a:r>
              <a:rPr lang="cs-CZ" dirty="0" smtClean="0"/>
              <a:t>Technologie a vybavení: </a:t>
            </a:r>
            <a:r>
              <a:rPr lang="cs-CZ" b="1" dirty="0" smtClean="0"/>
              <a:t>vše viz. výše a nájem</a:t>
            </a:r>
          </a:p>
          <a:p>
            <a:r>
              <a:rPr lang="cs-CZ" b="1" dirty="0" smtClean="0"/>
              <a:t>Nezpůsobilé – </a:t>
            </a:r>
            <a:r>
              <a:rPr lang="cs-CZ" dirty="0" smtClean="0"/>
              <a:t>prostory a vybavení pro sport, kotle a další vybavení   sloužící pro topení  větrání apod., </a:t>
            </a:r>
          </a:p>
          <a:p>
            <a:r>
              <a:rPr lang="cs-CZ" dirty="0" smtClean="0"/>
              <a:t>Výdaje na opláštění  do 200 000 Kč</a:t>
            </a:r>
          </a:p>
          <a:p>
            <a:endParaRPr lang="cs-CZ" dirty="0" smtClean="0"/>
          </a:p>
          <a:p>
            <a:endParaRPr lang="cs-CZ" b="1" dirty="0"/>
          </a:p>
          <a:p>
            <a:endParaRPr lang="cs-CZ" dirty="0"/>
          </a:p>
          <a:p>
            <a:endParaRPr lang="cs-CZ" dirty="0"/>
          </a:p>
          <a:p>
            <a:endParaRPr lang="cs-CZ" dirty="0" smtClean="0"/>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5904" y="6345936"/>
            <a:ext cx="3121152" cy="512064"/>
          </a:xfrm>
          <a:prstGeom prst="rect">
            <a:avLst/>
          </a:prstGeom>
        </p:spPr>
      </p:pic>
    </p:spTree>
    <p:extLst>
      <p:ext uri="{BB962C8B-B14F-4D97-AF65-F5344CB8AC3E}">
        <p14:creationId xmlns:p14="http://schemas.microsoft.com/office/powerpoint/2010/main" val="21668971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ál">
  <a:themeElements>
    <a:clrScheme name="Integrá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á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á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514856</TotalTime>
  <Words>4252</Words>
  <Application>Microsoft Office PowerPoint</Application>
  <PresentationFormat>Širokoúhlá obrazovka</PresentationFormat>
  <Paragraphs>273</Paragraphs>
  <Slides>34</Slides>
  <Notes>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34</vt:i4>
      </vt:variant>
    </vt:vector>
  </HeadingPairs>
  <TitlesOfParts>
    <vt:vector size="42" baseType="lpstr">
      <vt:lpstr>Arial</vt:lpstr>
      <vt:lpstr>Calibri</vt:lpstr>
      <vt:lpstr>Tw Cen MT</vt:lpstr>
      <vt:lpstr>Tw Cen MT Condensed</vt:lpstr>
      <vt:lpstr>Verdana</vt:lpstr>
      <vt:lpstr>Wingdings</vt:lpstr>
      <vt:lpstr>Wingdings 3</vt:lpstr>
      <vt:lpstr>Integrál</vt:lpstr>
      <vt:lpstr>Seminář k  výzvě č.4 PRV</vt:lpstr>
      <vt:lpstr>Dokumenty</vt:lpstr>
      <vt:lpstr>Důležité informace</vt:lpstr>
      <vt:lpstr>ČLÁNEK 20</vt:lpstr>
      <vt:lpstr>ČLÁNEK 20</vt:lpstr>
      <vt:lpstr>A) Veřejná prostranství v obcích </vt:lpstr>
      <vt:lpstr>A) Veřejná prostranství v obcích </vt:lpstr>
      <vt:lpstr>B) Mateřské a základní školy </vt:lpstr>
      <vt:lpstr>B) Mateřské a základní školy </vt:lpstr>
      <vt:lpstr>B) Mateřské a základní školy </vt:lpstr>
      <vt:lpstr>C) Hasičské zbrojnice </vt:lpstr>
      <vt:lpstr>C) Hasičské zbrojnice </vt:lpstr>
      <vt:lpstr>f) Kulturní a spolková zařízení včetně knihoven</vt:lpstr>
      <vt:lpstr>f) Kulturní a spolková zařízení včetně knihoven</vt:lpstr>
      <vt:lpstr>f) Kulturní a spolková zařízení včetně knihoven</vt:lpstr>
      <vt:lpstr>Článek 20</vt:lpstr>
      <vt:lpstr>Přílohy kap. 6 Pravidel</vt:lpstr>
      <vt:lpstr>Přílohy kap. 6 Pravidel</vt:lpstr>
      <vt:lpstr>Výběrové řízení</vt:lpstr>
      <vt:lpstr>Výběrové řízení</vt:lpstr>
      <vt:lpstr>Marketing</vt:lpstr>
      <vt:lpstr>Prezentace aplikace PowerPoint</vt:lpstr>
      <vt:lpstr>obecnými podmínkami Pravidel  </vt:lpstr>
      <vt:lpstr>obecnými podmínkami Pravidel</vt:lpstr>
      <vt:lpstr>obecnými podmínkami Pravidel</vt:lpstr>
      <vt:lpstr>Žádost o dotaci</vt:lpstr>
      <vt:lpstr>Administrace na RO SZIF</vt:lpstr>
      <vt:lpstr>Administrace na RO SZIF</vt:lpstr>
      <vt:lpstr>Dohoda o poskytnutí dotace</vt:lpstr>
      <vt:lpstr>Investice</vt:lpstr>
      <vt:lpstr>Způsobilé výdaje</vt:lpstr>
      <vt:lpstr>Způsob účtování </vt:lpstr>
      <vt:lpstr>podmínky obecné</vt:lpstr>
      <vt:lpstr>Publicita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k  výzvě č.4 PRV</dc:title>
  <dc:creator>Uživatel</dc:creator>
  <cp:lastModifiedBy>Uživatel</cp:lastModifiedBy>
  <cp:revision>48</cp:revision>
  <cp:lastPrinted>2020-01-07T12:39:45Z</cp:lastPrinted>
  <dcterms:created xsi:type="dcterms:W3CDTF">2020-01-07T08:25:16Z</dcterms:created>
  <dcterms:modified xsi:type="dcterms:W3CDTF">2020-01-07T12:42:15Z</dcterms:modified>
</cp:coreProperties>
</file>