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handoutMasterIdLst>
    <p:handoutMasterId r:id="rId20"/>
  </p:handoutMasterIdLst>
  <p:sldIdLst>
    <p:sldId id="256" r:id="rId2"/>
    <p:sldId id="285" r:id="rId3"/>
    <p:sldId id="257" r:id="rId4"/>
    <p:sldId id="278" r:id="rId5"/>
    <p:sldId id="261" r:id="rId6"/>
    <p:sldId id="279" r:id="rId7"/>
    <p:sldId id="258" r:id="rId8"/>
    <p:sldId id="286" r:id="rId9"/>
    <p:sldId id="259" r:id="rId10"/>
    <p:sldId id="287" r:id="rId11"/>
    <p:sldId id="273" r:id="rId12"/>
    <p:sldId id="281" r:id="rId13"/>
    <p:sldId id="288" r:id="rId14"/>
    <p:sldId id="282" r:id="rId15"/>
    <p:sldId id="289" r:id="rId16"/>
    <p:sldId id="290" r:id="rId17"/>
    <p:sldId id="291" r:id="rId18"/>
    <p:sldId id="271" r:id="rId19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E178C3-1EE9-475D-B097-611BD883965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CB5D721-B986-48C3-9FE7-5434D9C89790}">
      <dgm:prSet phldrT="[Text]"/>
      <dgm:spPr/>
      <dgm:t>
        <a:bodyPr/>
        <a:lstStyle/>
        <a:p>
          <a:r>
            <a:rPr lang="cs-CZ" dirty="0" smtClean="0"/>
            <a:t>Formální hodnocení a přijatelnost</a:t>
          </a:r>
          <a:endParaRPr lang="cs-CZ" dirty="0"/>
        </a:p>
      </dgm:t>
    </dgm:pt>
    <dgm:pt modelId="{57E13E29-A8A4-42E5-B293-6D2701CF3590}" type="parTrans" cxnId="{217D3523-40D7-411F-ACB7-F14870E894B8}">
      <dgm:prSet/>
      <dgm:spPr/>
      <dgm:t>
        <a:bodyPr/>
        <a:lstStyle/>
        <a:p>
          <a:endParaRPr lang="cs-CZ"/>
        </a:p>
      </dgm:t>
    </dgm:pt>
    <dgm:pt modelId="{8A833B76-F8B1-4622-8E6A-A9E656069179}" type="sibTrans" cxnId="{217D3523-40D7-411F-ACB7-F14870E894B8}">
      <dgm:prSet/>
      <dgm:spPr/>
      <dgm:t>
        <a:bodyPr/>
        <a:lstStyle/>
        <a:p>
          <a:endParaRPr lang="cs-CZ"/>
        </a:p>
      </dgm:t>
    </dgm:pt>
    <dgm:pt modelId="{21CC2568-1222-45E3-9217-D262F69176EA}">
      <dgm:prSet phldrT="[Text]"/>
      <dgm:spPr/>
      <dgm:t>
        <a:bodyPr/>
        <a:lstStyle/>
        <a:p>
          <a:r>
            <a:rPr lang="cs-CZ" dirty="0" smtClean="0"/>
            <a:t>Věcné hodnocení</a:t>
          </a:r>
          <a:endParaRPr lang="cs-CZ" dirty="0"/>
        </a:p>
      </dgm:t>
    </dgm:pt>
    <dgm:pt modelId="{2153851F-6EFD-4C86-B945-67C26CDE6722}" type="parTrans" cxnId="{F9A63052-64EA-4774-A6A9-63323BDDCA38}">
      <dgm:prSet/>
      <dgm:spPr/>
      <dgm:t>
        <a:bodyPr/>
        <a:lstStyle/>
        <a:p>
          <a:endParaRPr lang="cs-CZ"/>
        </a:p>
      </dgm:t>
    </dgm:pt>
    <dgm:pt modelId="{8228F91C-C1A1-487F-AD52-A903F805DD3C}" type="sibTrans" cxnId="{F9A63052-64EA-4774-A6A9-63323BDDCA38}">
      <dgm:prSet/>
      <dgm:spPr/>
      <dgm:t>
        <a:bodyPr/>
        <a:lstStyle/>
        <a:p>
          <a:endParaRPr lang="cs-CZ"/>
        </a:p>
      </dgm:t>
    </dgm:pt>
    <dgm:pt modelId="{A119DC2B-76FE-4036-90D5-961577A557AE}">
      <dgm:prSet phldrT="[Text]"/>
      <dgm:spPr/>
      <dgm:t>
        <a:bodyPr/>
        <a:lstStyle/>
        <a:p>
          <a:r>
            <a:rPr lang="cs-CZ" dirty="0" smtClean="0"/>
            <a:t>Schválení projektů</a:t>
          </a:r>
          <a:endParaRPr lang="cs-CZ" dirty="0"/>
        </a:p>
      </dgm:t>
    </dgm:pt>
    <dgm:pt modelId="{08CAE796-E596-4761-A42E-AA2787C71863}" type="parTrans" cxnId="{2AB8BD23-BAAB-483F-965E-20AA12051A03}">
      <dgm:prSet/>
      <dgm:spPr/>
      <dgm:t>
        <a:bodyPr/>
        <a:lstStyle/>
        <a:p>
          <a:endParaRPr lang="cs-CZ"/>
        </a:p>
      </dgm:t>
    </dgm:pt>
    <dgm:pt modelId="{704B6EA9-6ECA-4E6C-B3BC-857920F568E3}" type="sibTrans" cxnId="{2AB8BD23-BAAB-483F-965E-20AA12051A03}">
      <dgm:prSet/>
      <dgm:spPr/>
      <dgm:t>
        <a:bodyPr/>
        <a:lstStyle/>
        <a:p>
          <a:endParaRPr lang="cs-CZ"/>
        </a:p>
      </dgm:t>
    </dgm:pt>
    <dgm:pt modelId="{02625BCB-568F-45E5-9806-2E88D3E9599A}">
      <dgm:prSet phldrT="[Text]"/>
      <dgm:spPr/>
      <dgm:t>
        <a:bodyPr/>
        <a:lstStyle/>
        <a:p>
          <a:r>
            <a:rPr lang="cs-CZ" dirty="0" smtClean="0"/>
            <a:t>Kontrola AOPK</a:t>
          </a:r>
          <a:endParaRPr lang="cs-CZ" dirty="0"/>
        </a:p>
      </dgm:t>
    </dgm:pt>
    <dgm:pt modelId="{D3405D5C-4C2F-4418-9281-8F2E02AD52D8}" type="parTrans" cxnId="{11E6CD90-3DC6-4FB0-8A99-11BC0B6D0EF0}">
      <dgm:prSet/>
      <dgm:spPr/>
      <dgm:t>
        <a:bodyPr/>
        <a:lstStyle/>
        <a:p>
          <a:endParaRPr lang="cs-CZ"/>
        </a:p>
      </dgm:t>
    </dgm:pt>
    <dgm:pt modelId="{071986DD-D0E6-45A0-BE88-F7A3D0532803}" type="sibTrans" cxnId="{11E6CD90-3DC6-4FB0-8A99-11BC0B6D0EF0}">
      <dgm:prSet/>
      <dgm:spPr/>
      <dgm:t>
        <a:bodyPr/>
        <a:lstStyle/>
        <a:p>
          <a:endParaRPr lang="cs-CZ"/>
        </a:p>
      </dgm:t>
    </dgm:pt>
    <dgm:pt modelId="{01B4CDAC-A99C-4301-AF47-C15D5745160A}" type="pres">
      <dgm:prSet presAssocID="{50E178C3-1EE9-475D-B097-611BD883965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FF722B0-4D43-41E9-B05D-FED86BCAA1AB}" type="pres">
      <dgm:prSet presAssocID="{50E178C3-1EE9-475D-B097-611BD8839651}" presName="arrow" presStyleLbl="bgShp" presStyleIdx="0" presStyleCnt="1"/>
      <dgm:spPr/>
    </dgm:pt>
    <dgm:pt modelId="{B97899FF-B80F-4446-8113-D6E9DB66CBDB}" type="pres">
      <dgm:prSet presAssocID="{50E178C3-1EE9-475D-B097-611BD8839651}" presName="linearProcess" presStyleCnt="0"/>
      <dgm:spPr/>
    </dgm:pt>
    <dgm:pt modelId="{C61FDF1B-1CA9-4443-BD08-2DC05B569850}" type="pres">
      <dgm:prSet presAssocID="{7CB5D721-B986-48C3-9FE7-5434D9C89790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E01DB88-5360-4E02-B46F-3C00E5AD858E}" type="pres">
      <dgm:prSet presAssocID="{8A833B76-F8B1-4622-8E6A-A9E656069179}" presName="sibTrans" presStyleCnt="0"/>
      <dgm:spPr/>
    </dgm:pt>
    <dgm:pt modelId="{7F703CA9-7CC8-4142-A6C3-7A1C8BBEA7F2}" type="pres">
      <dgm:prSet presAssocID="{21CC2568-1222-45E3-9217-D262F69176EA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3AB321D-452E-4450-8E1B-139B6C4F3398}" type="pres">
      <dgm:prSet presAssocID="{8228F91C-C1A1-487F-AD52-A903F805DD3C}" presName="sibTrans" presStyleCnt="0"/>
      <dgm:spPr/>
    </dgm:pt>
    <dgm:pt modelId="{E3EA147F-549C-47DF-A074-5FA3DA8F8E26}" type="pres">
      <dgm:prSet presAssocID="{A119DC2B-76FE-4036-90D5-961577A557AE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CDD3787-0276-4265-8482-79FA476E7BAB}" type="pres">
      <dgm:prSet presAssocID="{704B6EA9-6ECA-4E6C-B3BC-857920F568E3}" presName="sibTrans" presStyleCnt="0"/>
      <dgm:spPr/>
    </dgm:pt>
    <dgm:pt modelId="{AAFAD246-378A-4612-B1EF-84AC9DF68A49}" type="pres">
      <dgm:prSet presAssocID="{02625BCB-568F-45E5-9806-2E88D3E9599A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1E6CD90-3DC6-4FB0-8A99-11BC0B6D0EF0}" srcId="{50E178C3-1EE9-475D-B097-611BD8839651}" destId="{02625BCB-568F-45E5-9806-2E88D3E9599A}" srcOrd="3" destOrd="0" parTransId="{D3405D5C-4C2F-4418-9281-8F2E02AD52D8}" sibTransId="{071986DD-D0E6-45A0-BE88-F7A3D0532803}"/>
    <dgm:cxn modelId="{2AB8BD23-BAAB-483F-965E-20AA12051A03}" srcId="{50E178C3-1EE9-475D-B097-611BD8839651}" destId="{A119DC2B-76FE-4036-90D5-961577A557AE}" srcOrd="2" destOrd="0" parTransId="{08CAE796-E596-4761-A42E-AA2787C71863}" sibTransId="{704B6EA9-6ECA-4E6C-B3BC-857920F568E3}"/>
    <dgm:cxn modelId="{5135D615-DBE2-4EC3-A910-B011DA3E2635}" type="presOf" srcId="{A119DC2B-76FE-4036-90D5-961577A557AE}" destId="{E3EA147F-549C-47DF-A074-5FA3DA8F8E26}" srcOrd="0" destOrd="0" presId="urn:microsoft.com/office/officeart/2005/8/layout/hProcess9"/>
    <dgm:cxn modelId="{E5D76955-837A-470A-BEB2-392D70B1493C}" type="presOf" srcId="{7CB5D721-B986-48C3-9FE7-5434D9C89790}" destId="{C61FDF1B-1CA9-4443-BD08-2DC05B569850}" srcOrd="0" destOrd="0" presId="urn:microsoft.com/office/officeart/2005/8/layout/hProcess9"/>
    <dgm:cxn modelId="{F88125E9-2BEF-4BA4-B0A9-AEF1BDF4F130}" type="presOf" srcId="{50E178C3-1EE9-475D-B097-611BD8839651}" destId="{01B4CDAC-A99C-4301-AF47-C15D5745160A}" srcOrd="0" destOrd="0" presId="urn:microsoft.com/office/officeart/2005/8/layout/hProcess9"/>
    <dgm:cxn modelId="{CB84512A-C9D7-4588-8E52-450B37E08292}" type="presOf" srcId="{02625BCB-568F-45E5-9806-2E88D3E9599A}" destId="{AAFAD246-378A-4612-B1EF-84AC9DF68A49}" srcOrd="0" destOrd="0" presId="urn:microsoft.com/office/officeart/2005/8/layout/hProcess9"/>
    <dgm:cxn modelId="{C920AC06-64AD-430F-B551-B56A40CECFD0}" type="presOf" srcId="{21CC2568-1222-45E3-9217-D262F69176EA}" destId="{7F703CA9-7CC8-4142-A6C3-7A1C8BBEA7F2}" srcOrd="0" destOrd="0" presId="urn:microsoft.com/office/officeart/2005/8/layout/hProcess9"/>
    <dgm:cxn modelId="{F9A63052-64EA-4774-A6A9-63323BDDCA38}" srcId="{50E178C3-1EE9-475D-B097-611BD8839651}" destId="{21CC2568-1222-45E3-9217-D262F69176EA}" srcOrd="1" destOrd="0" parTransId="{2153851F-6EFD-4C86-B945-67C26CDE6722}" sibTransId="{8228F91C-C1A1-487F-AD52-A903F805DD3C}"/>
    <dgm:cxn modelId="{217D3523-40D7-411F-ACB7-F14870E894B8}" srcId="{50E178C3-1EE9-475D-B097-611BD8839651}" destId="{7CB5D721-B986-48C3-9FE7-5434D9C89790}" srcOrd="0" destOrd="0" parTransId="{57E13E29-A8A4-42E5-B293-6D2701CF3590}" sibTransId="{8A833B76-F8B1-4622-8E6A-A9E656069179}"/>
    <dgm:cxn modelId="{29EFEA64-BCEB-4109-BBC6-92F48777139A}" type="presParOf" srcId="{01B4CDAC-A99C-4301-AF47-C15D5745160A}" destId="{EFF722B0-4D43-41E9-B05D-FED86BCAA1AB}" srcOrd="0" destOrd="0" presId="urn:microsoft.com/office/officeart/2005/8/layout/hProcess9"/>
    <dgm:cxn modelId="{7A739483-0F18-416E-BFC0-A4B26939EB06}" type="presParOf" srcId="{01B4CDAC-A99C-4301-AF47-C15D5745160A}" destId="{B97899FF-B80F-4446-8113-D6E9DB66CBDB}" srcOrd="1" destOrd="0" presId="urn:microsoft.com/office/officeart/2005/8/layout/hProcess9"/>
    <dgm:cxn modelId="{214134DD-9518-4AA9-BC27-86BFAA95B25F}" type="presParOf" srcId="{B97899FF-B80F-4446-8113-D6E9DB66CBDB}" destId="{C61FDF1B-1CA9-4443-BD08-2DC05B569850}" srcOrd="0" destOrd="0" presId="urn:microsoft.com/office/officeart/2005/8/layout/hProcess9"/>
    <dgm:cxn modelId="{0CC88E82-4E39-4C1E-BA55-612231A554D2}" type="presParOf" srcId="{B97899FF-B80F-4446-8113-D6E9DB66CBDB}" destId="{4E01DB88-5360-4E02-B46F-3C00E5AD858E}" srcOrd="1" destOrd="0" presId="urn:microsoft.com/office/officeart/2005/8/layout/hProcess9"/>
    <dgm:cxn modelId="{5257E072-E3E4-4A22-9ED6-E2C2970F32A2}" type="presParOf" srcId="{B97899FF-B80F-4446-8113-D6E9DB66CBDB}" destId="{7F703CA9-7CC8-4142-A6C3-7A1C8BBEA7F2}" srcOrd="2" destOrd="0" presId="urn:microsoft.com/office/officeart/2005/8/layout/hProcess9"/>
    <dgm:cxn modelId="{26EC8D3D-9117-4AD0-B353-176F0C209078}" type="presParOf" srcId="{B97899FF-B80F-4446-8113-D6E9DB66CBDB}" destId="{D3AB321D-452E-4450-8E1B-139B6C4F3398}" srcOrd="3" destOrd="0" presId="urn:microsoft.com/office/officeart/2005/8/layout/hProcess9"/>
    <dgm:cxn modelId="{5E8F2E47-E745-4800-8A13-F3A405386D7F}" type="presParOf" srcId="{B97899FF-B80F-4446-8113-D6E9DB66CBDB}" destId="{E3EA147F-549C-47DF-A074-5FA3DA8F8E26}" srcOrd="4" destOrd="0" presId="urn:microsoft.com/office/officeart/2005/8/layout/hProcess9"/>
    <dgm:cxn modelId="{D39EA838-1B8E-47D8-A2E3-97FA02FBF0C0}" type="presParOf" srcId="{B97899FF-B80F-4446-8113-D6E9DB66CBDB}" destId="{ACDD3787-0276-4265-8482-79FA476E7BAB}" srcOrd="5" destOrd="0" presId="urn:microsoft.com/office/officeart/2005/8/layout/hProcess9"/>
    <dgm:cxn modelId="{D809773B-2ED9-4C91-947C-ABAF8C37ACF1}" type="presParOf" srcId="{B97899FF-B80F-4446-8113-D6E9DB66CBDB}" destId="{AAFAD246-378A-4612-B1EF-84AC9DF68A49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722B0-4D43-41E9-B05D-FED86BCAA1AB}">
      <dsp:nvSpPr>
        <dsp:cNvPr id="0" name=""/>
        <dsp:cNvSpPr/>
      </dsp:nvSpPr>
      <dsp:spPr>
        <a:xfrm>
          <a:off x="777239" y="0"/>
          <a:ext cx="8808720" cy="255865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FDF1B-1CA9-4443-BD08-2DC05B569850}">
      <dsp:nvSpPr>
        <dsp:cNvPr id="0" name=""/>
        <dsp:cNvSpPr/>
      </dsp:nvSpPr>
      <dsp:spPr>
        <a:xfrm>
          <a:off x="5186" y="767597"/>
          <a:ext cx="2494657" cy="1023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Formální hodnocení a přijatelnost</a:t>
          </a:r>
          <a:endParaRPr lang="cs-CZ" sz="1900" kern="1200" dirty="0"/>
        </a:p>
      </dsp:txBody>
      <dsp:txXfrm>
        <a:off x="55147" y="817558"/>
        <a:ext cx="2394735" cy="923541"/>
      </dsp:txXfrm>
    </dsp:sp>
    <dsp:sp modelId="{7F703CA9-7CC8-4142-A6C3-7A1C8BBEA7F2}">
      <dsp:nvSpPr>
        <dsp:cNvPr id="0" name=""/>
        <dsp:cNvSpPr/>
      </dsp:nvSpPr>
      <dsp:spPr>
        <a:xfrm>
          <a:off x="2624576" y="767597"/>
          <a:ext cx="2494657" cy="1023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Věcné hodnocení</a:t>
          </a:r>
          <a:endParaRPr lang="cs-CZ" sz="1900" kern="1200" dirty="0"/>
        </a:p>
      </dsp:txBody>
      <dsp:txXfrm>
        <a:off x="2674537" y="817558"/>
        <a:ext cx="2394735" cy="923541"/>
      </dsp:txXfrm>
    </dsp:sp>
    <dsp:sp modelId="{E3EA147F-549C-47DF-A074-5FA3DA8F8E26}">
      <dsp:nvSpPr>
        <dsp:cNvPr id="0" name=""/>
        <dsp:cNvSpPr/>
      </dsp:nvSpPr>
      <dsp:spPr>
        <a:xfrm>
          <a:off x="5243966" y="767597"/>
          <a:ext cx="2494657" cy="1023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Schválení projektů</a:t>
          </a:r>
          <a:endParaRPr lang="cs-CZ" sz="1900" kern="1200" dirty="0"/>
        </a:p>
      </dsp:txBody>
      <dsp:txXfrm>
        <a:off x="5293927" y="817558"/>
        <a:ext cx="2394735" cy="923541"/>
      </dsp:txXfrm>
    </dsp:sp>
    <dsp:sp modelId="{AAFAD246-378A-4612-B1EF-84AC9DF68A49}">
      <dsp:nvSpPr>
        <dsp:cNvPr id="0" name=""/>
        <dsp:cNvSpPr/>
      </dsp:nvSpPr>
      <dsp:spPr>
        <a:xfrm>
          <a:off x="7863356" y="767597"/>
          <a:ext cx="2494657" cy="1023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Kontrola AOPK</a:t>
          </a:r>
          <a:endParaRPr lang="cs-CZ" sz="1900" kern="1200" dirty="0"/>
        </a:p>
      </dsp:txBody>
      <dsp:txXfrm>
        <a:off x="7913317" y="817558"/>
        <a:ext cx="2394735" cy="923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302402" cy="341251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1899" y="1"/>
            <a:ext cx="4302400" cy="341251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EEFA523A-3124-4624-8897-97427848660D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3" y="6456424"/>
            <a:ext cx="4302402" cy="34125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1899" y="6456424"/>
            <a:ext cx="4302400" cy="34125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D8D28015-D3EE-45FD-828C-34C2DC1533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5956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59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94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798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795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4087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97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53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5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21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0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36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99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1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288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spvvenkov.cz/sclld/p-ramec-opzp/vyzvy-opzp-2018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krivanek.maspvvenkov@seznam.cz" TargetMode="External"/><Relationship Id="rId2" Type="http://schemas.openxmlformats.org/officeDocument/2006/relationships/hyperlink" Target="mailto:maspvvenkov@seznam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4400" dirty="0" smtClean="0"/>
              <a:t>Seminář k výzvě </a:t>
            </a:r>
            <a:r>
              <a:rPr lang="cs-CZ" sz="4400" dirty="0"/>
              <a:t>MAS Prostějov </a:t>
            </a:r>
            <a:r>
              <a:rPr lang="cs-CZ" sz="4400" dirty="0" smtClean="0"/>
              <a:t>venkov o.p.s. č. 10–OPŽP–Realizace sídelní zeleně I.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 smtClean="0"/>
              <a:t>Aktivita 4.4.1 – Revitalizace funkčních ploch  a prvků sídelní zeleně</a:t>
            </a:r>
          </a:p>
        </p:txBody>
      </p:sp>
      <p:pic>
        <p:nvPicPr>
          <p:cNvPr id="4" name="Obrázek 3" descr="\\nt1\O\Loga 2014_2020\IROP\Logolinky\RGB\JPG\IROP_CZ_RO_B_C RGB_malý.jpg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898" y="587051"/>
            <a:ext cx="6371706" cy="1078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54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888275"/>
            <a:ext cx="8596668" cy="5153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9. Projektová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dokumentace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10. Biologické posouzení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11. Vyplnění žádosti ISKP max.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12. Technický dozor investora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13. Biologický dozor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Projektová příprava (max. 8 % z PRV)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14. Nákup pozemku (10 % z PRV)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15. Povinná publicita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Celkem projekt (PRV, PP, 12.)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Dotace 60 %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Spoluúčast 40 %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095" y="888275"/>
            <a:ext cx="2461938" cy="489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Průběh hodnocení</a:t>
            </a:r>
            <a:endParaRPr lang="cs-CZ" sz="2800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061090"/>
              </p:ext>
            </p:extLst>
          </p:nvPr>
        </p:nvGraphicFramePr>
        <p:xfrm>
          <a:off x="677334" y="1360200"/>
          <a:ext cx="10363200" cy="2558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 descr="\\nt1\O\Loga 2014_2020\IROP\Logolinky\RGB\JPG\IROP_CZ_RO_B_C RGB_malý.jpg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4" y="5149186"/>
            <a:ext cx="6371706" cy="107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546705" y="3610693"/>
            <a:ext cx="112045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VK sestaví projekty  do tabulky dle získaných bodů. 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Schválení projektů provádí na MAS Programový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výbor,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který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nesmí měnit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pořadí  </a:t>
            </a: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projektů. Pouze ze seznamu vybere ty, na které je dostatečná alokace. 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Další hodnocení projektů provádí CRR a schválení ŘO IROP.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680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92D050"/>
                </a:solidFill>
              </a:rPr>
              <a:t>Formální náležitosti </a:t>
            </a:r>
            <a:r>
              <a:rPr lang="cs-CZ" sz="2800" dirty="0">
                <a:solidFill>
                  <a:srgbClr val="92D050"/>
                </a:solidFill>
              </a:rPr>
              <a:t>a přijatelnost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3774" y="1502230"/>
            <a:ext cx="8942920" cy="4288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www.maspvvenkov.cz/sclld/p-ramec-opzp/vyzvy-opzp-2018/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tomto odkaze naleznete veškeré podklady pro přípravu žádosti.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Text výzvy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Kritéria hodnocení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Interní postupy MAS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Pravidla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žadatele a příjemce verze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Náklady obvyklých opatření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Metodiku přímých  a nepřímých nákladů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Standardy AOPK pro výsadbu stromů  a výsadbu ovocných stromů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Seznamy doporučených autochtonních dřevin  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7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Formální náležitosti a přijatelnost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397726"/>
            <a:ext cx="8596668" cy="46436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Velikost obce – posuzuje se samostatný územní správní celek obec, není směrodatné, že je projekt v místní části, jejíž katastrální území má pod 500 obyvatel. Dokládá se čestným prohlášením.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Seznam příloh naleznete na str. 190-192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PRŽaP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pro SC 4.4 na str. 194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Projekty, které nevyžadují úkon stavebního úřadu předloží </a:t>
            </a:r>
            <a:r>
              <a:rPr lang="cs-CZ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souhrnné stanovisko  odboru životního prostředí příslušného ORP,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 kterém bude výčet  povinných dokumentů, které odbor ŽP vyžaduje a </a:t>
            </a:r>
            <a:r>
              <a:rPr lang="cs-CZ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stanovisko  stavebního úřadu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dokládající soulad s územním plánem nebo  plánem pozemkových úprav. 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Je třeba vypracovat 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popis a posouzení výchozího stavu lokality -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biologické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posouzení lokality, dendrologický posudek je jeho součástí, ale musí dojít k popisu všech biologických složek, které se v dané lokalitě nacházejí. Nemusí být zpracováno  biolog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hodnocení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dle zákona č. 114/1992 Sb. o ochraně přírody a krajiny zpracovaného autorizovanou osobou;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7723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09599" y="282388"/>
            <a:ext cx="8978153" cy="537883"/>
          </a:xfrm>
        </p:spPr>
        <p:txBody>
          <a:bodyPr>
            <a:noAutofit/>
          </a:bodyPr>
          <a:lstStyle/>
          <a:p>
            <a:r>
              <a:rPr lang="cs-CZ" sz="2800" dirty="0" smtClean="0"/>
              <a:t>Věcné hodnocení</a:t>
            </a:r>
            <a:endParaRPr lang="cs-CZ" sz="2800" dirty="0"/>
          </a:p>
        </p:txBody>
      </p:sp>
      <p:graphicFrame>
        <p:nvGraphicFramePr>
          <p:cNvPr id="3" name="Zástupný symbol pro obsah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2963107"/>
              </p:ext>
            </p:extLst>
          </p:nvPr>
        </p:nvGraphicFramePr>
        <p:xfrm>
          <a:off x="609600" y="1200019"/>
          <a:ext cx="11059886" cy="52731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913257">
                  <a:extLst>
                    <a:ext uri="{9D8B030D-6E8A-4147-A177-3AD203B41FA5}">
                      <a16:colId xmlns:a16="http://schemas.microsoft.com/office/drawing/2014/main" xmlns="" val="2938033378"/>
                    </a:ext>
                  </a:extLst>
                </a:gridCol>
                <a:gridCol w="1146629">
                  <a:extLst>
                    <a:ext uri="{9D8B030D-6E8A-4147-A177-3AD203B41FA5}">
                      <a16:colId xmlns:a16="http://schemas.microsoft.com/office/drawing/2014/main" xmlns="" val="22613544"/>
                    </a:ext>
                  </a:extLst>
                </a:gridCol>
              </a:tblGrid>
              <a:tr h="747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Přínos pro zvýšení ekologické stability (ekologické hodnoty sídelních ekosystémů) a zvýšení druhové diverzity v sídlech 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bodů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2055474"/>
                  </a:ext>
                </a:extLst>
              </a:tr>
              <a:tr h="25507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Realizací projektů dojde k vytvoření nových ploch / obnově stávajících ploch nebo prvků sídelní zeleně zahrnujících výsadby stromů a maximální využití (nad 70%) autochtonních druhů stromů vhodných pro dané ekologické podmínky.  Musí se jednat o projekt s přímým propojením s volnou krajinou nebo ostatními plochami zeleně nebo tyto plochy mají potenciál propojení v budoucnu, tzn. nejedná se o vytvoření nových ploch/ obnovu stávajících ploch nebo prvků sídelní zeleně na stavebně izolovaných pozemcích (vnitroblok). 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3290444"/>
                  </a:ext>
                </a:extLst>
              </a:tr>
              <a:tr h="8769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Realizací projektů dojde k vytvoření nových ploch / obnově stávajících ploch nebo prvků sídelní zeleně zahrnujících výsadby stromů vhodných pro dané ekologické podmínky.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2826228"/>
                  </a:ext>
                </a:extLst>
              </a:tr>
              <a:tr h="7150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Realizací projektů dojde k vytvoření nových ploch / obnově stávajících ploch nebo prvků sídelní zeleně formou ošetření stromů.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5838392"/>
                  </a:ext>
                </a:extLst>
              </a:tr>
              <a:tr h="2732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Ostatní přijatelné projekty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0357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70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Věcné hodnocení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425423"/>
              </p:ext>
            </p:extLst>
          </p:nvPr>
        </p:nvGraphicFramePr>
        <p:xfrm>
          <a:off x="677334" y="1161143"/>
          <a:ext cx="10948609" cy="5217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482687">
                  <a:extLst>
                    <a:ext uri="{9D8B030D-6E8A-4147-A177-3AD203B41FA5}">
                      <a16:colId xmlns:a16="http://schemas.microsoft.com/office/drawing/2014/main" xmlns="" val="3375020022"/>
                    </a:ext>
                  </a:extLst>
                </a:gridCol>
                <a:gridCol w="1465922">
                  <a:extLst>
                    <a:ext uri="{9D8B030D-6E8A-4147-A177-3AD203B41FA5}">
                      <a16:colId xmlns:a16="http://schemas.microsoft.com/office/drawing/2014/main" xmlns="" val="1185701002"/>
                    </a:ext>
                  </a:extLst>
                </a:gridCol>
              </a:tblGrid>
              <a:tr h="1307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Kvalita zpracování projektu z hlediska technického a technologického (vhodnost navrženého řešení, náročnost následné péče)*</a:t>
                      </a:r>
                      <a:endParaRPr lang="cs-CZ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bodů</a:t>
                      </a:r>
                      <a:endParaRPr lang="cs-CZ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4570139"/>
                  </a:ext>
                </a:extLst>
              </a:tr>
              <a:tr h="1338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Projekt je optimálně navržen z hlediska naplnění cíle předmětu podpory a udržitelnosti, využívá nejlepší dostupné metody a znalosti a udržení projektu nevyžaduje náročnou následnou péči. </a:t>
                      </a:r>
                      <a:endParaRPr lang="cs-CZ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cs-CZ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7387253"/>
                  </a:ext>
                </a:extLst>
              </a:tr>
              <a:tr h="2007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Projekt je optimálně navržen z hlediska naplnění cíle předmětu podpory, ale jeho udržení vyžaduje náročnou následnou péči, nebo není z objektivních důvodů (majetkoprávních vztahů k pozemkům, charakteru pozemku) zvoleno nejoptimálnější řešení z hlediska plnění cíle předmětu podpory a udržitelnosti.</a:t>
                      </a:r>
                      <a:endParaRPr lang="cs-CZ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cs-CZ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0400955"/>
                  </a:ext>
                </a:extLst>
              </a:tr>
              <a:tr h="318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Ostatní přijatelné projekty.</a:t>
                      </a:r>
                      <a:endParaRPr lang="cs-CZ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2436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752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Věcné hodnocení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487242"/>
              </p:ext>
            </p:extLst>
          </p:nvPr>
        </p:nvGraphicFramePr>
        <p:xfrm>
          <a:off x="522514" y="1698171"/>
          <a:ext cx="10972799" cy="39580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463315">
                  <a:extLst>
                    <a:ext uri="{9D8B030D-6E8A-4147-A177-3AD203B41FA5}">
                      <a16:colId xmlns:a16="http://schemas.microsoft.com/office/drawing/2014/main" xmlns="" val="2954737663"/>
                    </a:ext>
                  </a:extLst>
                </a:gridCol>
                <a:gridCol w="1509484">
                  <a:extLst>
                    <a:ext uri="{9D8B030D-6E8A-4147-A177-3AD203B41FA5}">
                      <a16:colId xmlns:a16="http://schemas.microsoft.com/office/drawing/2014/main" xmlns="" val="1714481500"/>
                    </a:ext>
                  </a:extLst>
                </a:gridCol>
              </a:tblGrid>
              <a:tr h="10885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Hledisko přiměřenosti nákladů vzhledem k efektům akce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bodů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1837137"/>
                  </a:ext>
                </a:extLst>
              </a:tr>
              <a:tr h="843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Náklady dosahují maximálně 100 % Nákladů obvyklých opatření MŽP. 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cs-CZ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6555264"/>
                  </a:ext>
                </a:extLst>
              </a:tr>
              <a:tr h="843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Náklady dosahují maximálně 150 % Nákladů obvyklých opatření MŽP. 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1605368"/>
                  </a:ext>
                </a:extLst>
              </a:tr>
              <a:tr h="11824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Náklady akce přesahují 150 % Nákladů obvyklých opatření MŽP a jsou odůvodněny zvýšeným zájmem ochrany přírody a krajiny*.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729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9482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Věcné hodnocení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916025"/>
              </p:ext>
            </p:extLst>
          </p:nvPr>
        </p:nvGraphicFramePr>
        <p:xfrm>
          <a:off x="677334" y="1727199"/>
          <a:ext cx="10919580" cy="30912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700380">
                  <a:extLst>
                    <a:ext uri="{9D8B030D-6E8A-4147-A177-3AD203B41FA5}">
                      <a16:colId xmlns:a16="http://schemas.microsoft.com/office/drawing/2014/main" xmlns="" val="228931622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10234683"/>
                    </a:ext>
                  </a:extLst>
                </a:gridCol>
              </a:tblGrid>
              <a:tr h="1286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Počet vysazených stromů na území v územní působnosti MAS Prostějov venkov*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bodů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5655954"/>
                  </a:ext>
                </a:extLst>
              </a:tr>
              <a:tr h="443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Celkový počet vysazených stromů v rámci akce více než 80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cs-CZ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796983"/>
                  </a:ext>
                </a:extLst>
              </a:tr>
              <a:tr h="917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Celkový počet vysazených stromů v rámci akce v rozsahu 40 </a:t>
                      </a:r>
                      <a:r>
                        <a:rPr lang="cs-CZ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cs-CZ" sz="24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7731886"/>
                  </a:ext>
                </a:extLst>
              </a:tr>
              <a:tr h="443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Ostatní přijatelné projekty.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968846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77335" y="5529943"/>
            <a:ext cx="10919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Minimální počet bodů ve věcném hodnocení pro postup – 50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Maximální možný počet bodů ve věcném hodnocení – 100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223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Děkujeme za pozornost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3774" y="1587062"/>
            <a:ext cx="10363826" cy="4204137"/>
          </a:xfrm>
        </p:spPr>
        <p:txBody>
          <a:bodyPr>
            <a:no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Kontakty:</a:t>
            </a:r>
          </a:p>
          <a:p>
            <a:pPr marL="363538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Ing. Ludmila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Švitelová</a:t>
            </a: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+420 724 788 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131</a:t>
            </a:r>
          </a:p>
          <a:p>
            <a:pPr marL="363538" indent="0">
              <a:buNone/>
            </a:pPr>
            <a:r>
              <a:rPr lang="cs-CZ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maspvvenkov@seznam.cz</a:t>
            </a: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Mgr. Jaroslav Křivánek</a:t>
            </a:r>
          </a:p>
          <a:p>
            <a:pPr marL="363538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+420 725 177 677</a:t>
            </a:r>
          </a:p>
          <a:p>
            <a:pPr marL="363538" indent="0">
              <a:buNone/>
            </a:pPr>
            <a:r>
              <a:rPr lang="cs-CZ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krivanek.maspvvenkov@seznam.cz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\\nt1\O\Loga 2014_2020\IROP\Logolinky\RGB\JPG\IROP_CZ_RO_B_C RGB_malý.jpg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4" y="5583924"/>
            <a:ext cx="6371706" cy="1078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40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100" dirty="0" smtClean="0"/>
              <a:t>4.4.1 </a:t>
            </a:r>
            <a:r>
              <a:rPr lang="cs-CZ" sz="3100" dirty="0"/>
              <a:t>Revitalizace funkčních ploch  a prvků sídelní zeleně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645921"/>
            <a:ext cx="8596668" cy="4395442"/>
          </a:xfrm>
        </p:spPr>
        <p:txBody>
          <a:bodyPr/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Cíl - zvýšit biodiverzitu  a ekologickou stabilitu území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Veřejná prostranství   - parky, uliční stromořadí, veřejné zahrady a sady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Podmínky: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Umístění v zastavěném území obce, omezeně v zastavitelném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Územně plánovací dokumentaci musejí být plochy definovány jako zeleň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Revitalizace v sídle nad 500 obyvatel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67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459443" cy="13208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6.výzva </a:t>
            </a:r>
            <a:r>
              <a:rPr lang="cs-CZ" sz="2800" dirty="0"/>
              <a:t>MAS Prostějov venkov–IROP–Bezpečnost dopravy-I.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3774" y="1658983"/>
            <a:ext cx="10363826" cy="4374263"/>
          </a:xfrm>
        </p:spPr>
        <p:txBody>
          <a:bodyPr>
            <a:normAutofit/>
          </a:bodyPr>
          <a:lstStyle/>
          <a:p>
            <a:r>
              <a:rPr lang="cs-CZ" sz="2000" cap="none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azba na výzvu č. 128 OPŽP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Datum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čas vyhlášení výzvy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MAS 20.11.2018 v 12:00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Datum a čas zpřístupnění formuláře žádosti o podporu v MS2014+ 20.11.2018 v 12:00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Datum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čas ukončení příjmu žádostí o podporu v MS2014+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2.1.2019 20:00</a:t>
            </a:r>
          </a:p>
          <a:p>
            <a:r>
              <a:rPr lang="cs-CZ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Datum ukončení realizace projektů 30.6.2023</a:t>
            </a:r>
          </a:p>
          <a:p>
            <a:r>
              <a:rPr lang="cs-CZ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Celková částka </a:t>
            </a:r>
            <a:r>
              <a:rPr lang="cs-CZ" sz="20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CZV</a:t>
            </a:r>
            <a:r>
              <a:rPr lang="cs-CZ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pro výzvu –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5 000 000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Kč, což je 3 000 000 Kč dotace</a:t>
            </a:r>
          </a:p>
          <a:p>
            <a:r>
              <a:rPr lang="cs-CZ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Min. celkové výdaje projektu: 100 000 Kč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CZV  (bez DPH)</a:t>
            </a:r>
            <a:endParaRPr lang="cs-CZ" sz="20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ax. celkové výdaje projektu: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5 000 000 Kč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CZV </a:t>
            </a:r>
            <a:endParaRPr lang="cs-CZ" sz="20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\\nt1\O\Loga 2014_2020\IROP\Logolinky\RGB\JPG\IROP_CZ_RO_B_C RGB_malý.jpg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09" y="5117783"/>
            <a:ext cx="6371706" cy="1078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7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Oprávnění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žadatelé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3774" y="1319349"/>
            <a:ext cx="10363826" cy="5277394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Kraje, obce, dobrovolné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svazky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obcí</a:t>
            </a:r>
          </a:p>
          <a:p>
            <a:pPr lvl="0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organizační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složky státu (s výjimkou pozemkových úřadů a AOPK ČR),</a:t>
            </a: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státní podniky,</a:t>
            </a: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veřejné výzkumné instituce a výzkumné organizace podle zákona č. 130/2002 Sb.,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veřejnoprávní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instituce,</a:t>
            </a: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příspěvkové organizace,</a:t>
            </a: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vysoké školy, školy a školská zařízení,</a:t>
            </a: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nestátní neziskové organizace (obecně prospěšné společnosti, nadace, nadační fondy, ústavy, spolky),</a:t>
            </a: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církve a náboženské společnosti a jejich svazy,</a:t>
            </a: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podnikatelské subjekty,</a:t>
            </a: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obchodní společnosti a družstva,</a:t>
            </a: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fyzické osoby podnikající.</a:t>
            </a:r>
          </a:p>
        </p:txBody>
      </p:sp>
    </p:spTree>
    <p:extLst>
      <p:ext uri="{BB962C8B-B14F-4D97-AF65-F5344CB8AC3E}">
        <p14:creationId xmlns:p14="http://schemas.microsoft.com/office/powerpoint/2010/main" val="39141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Financování, realizace projektu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3774" y="1227909"/>
            <a:ext cx="10363826" cy="54210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Financování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cs-CZ" sz="2000" cap="non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dotace 60%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ex-post financování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Nelze opětovně financovat projekty, které již byly podpořeny v rámci OPŽP 2007 – 2013 a žadatel se zavázal v době udržitelnosti k plnění cílů podpory.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Datum ukončení realizace projektu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datem ukončení realizace projektu se rozumí datum, do kterého budou prokazatelně uzavřeny všechny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aktivity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30.6.2023</a:t>
            </a:r>
          </a:p>
          <a:p>
            <a:pPr marL="0" indent="0">
              <a:buNone/>
            </a:pP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8540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Podporované aktivity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9985" y="1954803"/>
            <a:ext cx="9319439" cy="3733799"/>
          </a:xfrm>
        </p:spPr>
        <p:txBody>
          <a:bodyPr>
            <a:normAutofit/>
          </a:bodyPr>
          <a:lstStyle/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Založení nových prvků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Obnova stávajících prvků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Ošetření stromů – řez pro prodloužení životnosti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Následná péče až 3 roky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doplňkové výdaje na  trávníky, vodní prvky, pěšiny, mobiliář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Vyjmenované druhy dřevin 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\\nt1\O\Loga 2014_2020\IROP\Logolinky\RGB\JPG\IROP_CZ_RO_B_C RGB_malý.jpg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01" y="5688602"/>
            <a:ext cx="6371706" cy="1078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3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Indikátory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3663" y="1449976"/>
            <a:ext cx="10363826" cy="4225609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Plocha stanovišť, která jsou podporována s cílem zlepšit jejich stav zachování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Počet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ploch a prvků sídelní zeleně s posílenou ekostabilizační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funkcí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Celkový počet vysazených stromů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/>
          </a:p>
        </p:txBody>
      </p:sp>
      <p:pic>
        <p:nvPicPr>
          <p:cNvPr id="4" name="Obrázek 3" descr="\\nt1\O\Loga 2014_2020\IROP\Logolinky\RGB\JPG\IROP_CZ_RO_B_C RGB_malý.jpg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81" y="5453341"/>
            <a:ext cx="6371706" cy="107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500" y="2899954"/>
            <a:ext cx="7576336" cy="363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1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Přijatelný  a nepřijatelný projekt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1460128"/>
            <a:ext cx="4051421" cy="52921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79" y="1460128"/>
            <a:ext cx="3964544" cy="52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92D050"/>
                </a:solidFill>
              </a:rPr>
              <a:t>Příklad způsobilých výdajů</a:t>
            </a:r>
            <a:endParaRPr lang="cs-CZ" sz="2800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1222" y="1097280"/>
            <a:ext cx="10363826" cy="527739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1.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Výsadby, ošetření dřevin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2. Trávníky (20 % z 1.)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3. Trvalkové záhony (20 % z 1.)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4. Nezbytné kácení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Celkem zeleň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5. Pěšiny (10 % ze zeleně)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6. Vodní prvky (10 % ze zeleně)</a:t>
            </a:r>
          </a:p>
          <a:p>
            <a:pPr marL="0" indent="0">
              <a:buNone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7. Mobiliáře (20 % ze zeleně)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Základní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rozpočt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náklady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8. Vedlejší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náklady (3 % ZRN)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Přímé realizační výdaje</a:t>
            </a:r>
            <a:endParaRPr lang="cs-CZ" sz="20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523" y="927463"/>
            <a:ext cx="2548203" cy="503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6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4208</TotalTime>
  <Words>868</Words>
  <Application>Microsoft Office PowerPoint</Application>
  <PresentationFormat>Širokoúhlá obrazovka</PresentationFormat>
  <Paragraphs>155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Trebuchet MS</vt:lpstr>
      <vt:lpstr>Wingdings 3</vt:lpstr>
      <vt:lpstr>Faseta</vt:lpstr>
      <vt:lpstr>Seminář k výzvě MAS Prostějov venkov o.p.s. č. 10–OPŽP–Realizace sídelní zeleně I.</vt:lpstr>
      <vt:lpstr>4.4.1 Revitalizace funkčních ploch  a prvků sídelní zeleně  </vt:lpstr>
      <vt:lpstr>6.výzva MAS Prostějov venkov–IROP–Bezpečnost dopravy-I.</vt:lpstr>
      <vt:lpstr>Oprávnění žadatelé </vt:lpstr>
      <vt:lpstr>Financování, realizace projektu</vt:lpstr>
      <vt:lpstr>Podporované aktivity</vt:lpstr>
      <vt:lpstr>Indikátory</vt:lpstr>
      <vt:lpstr>Přijatelný  a nepřijatelný projekt</vt:lpstr>
      <vt:lpstr>Příklad způsobilých výdajů</vt:lpstr>
      <vt:lpstr>Prezentace aplikace PowerPoint</vt:lpstr>
      <vt:lpstr>Průběh hodnocení</vt:lpstr>
      <vt:lpstr>Formální náležitosti a přijatelnost </vt:lpstr>
      <vt:lpstr>Formální náležitosti a přijatelnost </vt:lpstr>
      <vt:lpstr>Věcné hodnocení</vt:lpstr>
      <vt:lpstr>Věcné hodnocení</vt:lpstr>
      <vt:lpstr>Věcné hodnocení</vt:lpstr>
      <vt:lpstr>Věcné hodnocení</vt:lpstr>
      <vt:lpstr>Děkujeme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Seminář k 1. výzvě  k předkládání žádostí  o podporu IROP</dc:title>
  <dc:creator>P. Janišová</dc:creator>
  <cp:lastModifiedBy>NB-01</cp:lastModifiedBy>
  <cp:revision>114</cp:revision>
  <cp:lastPrinted>2018-12-04T08:01:42Z</cp:lastPrinted>
  <dcterms:created xsi:type="dcterms:W3CDTF">2017-10-23T09:01:12Z</dcterms:created>
  <dcterms:modified xsi:type="dcterms:W3CDTF">2018-12-05T08:04:01Z</dcterms:modified>
</cp:coreProperties>
</file>