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6" r:id="rId9"/>
    <p:sldId id="280" r:id="rId10"/>
    <p:sldId id="279" r:id="rId11"/>
    <p:sldId id="281" r:id="rId12"/>
    <p:sldId id="267" r:id="rId13"/>
    <p:sldId id="264" r:id="rId14"/>
    <p:sldId id="27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78" r:id="rId24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Tmavý styl 1 – zvýraznění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Styl s motivem 2 – zvýraznění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A107856-5554-42FB-B03E-39F5DBC370BA}" styleName="Střední styl 4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0432C-49A1-41EF-944E-C22CF33BB852}" type="datetimeFigureOut">
              <a:rPr lang="cs-CZ" smtClean="0"/>
              <a:t>02.07.2026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4ABC79-8018-49BB-987E-C36BDB397E2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22138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r.gov.cz/irop/projekt-a-kontrola/kontrolni-listy/" TargetMode="External"/><Relationship Id="rId2" Type="http://schemas.openxmlformats.org/officeDocument/2006/relationships/hyperlink" Target="https://irop.gov.cz/cs/vyzvy-2021-2027/vyzvy/48vyzvairo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s://irop.gov.cz/cs/ms-2021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spvvenkov.cz/e_download.php?file=data/editor/326cs_22.pdf&amp;original=Intern%C3%AD%20postupy%20IROP%20MAS%20%C4%8Distopis%20verze%202.1%202024.pdf" TargetMode="External"/><Relationship Id="rId2" Type="http://schemas.openxmlformats.org/officeDocument/2006/relationships/hyperlink" Target="https://www.maspvvenkov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identity.cz/" TargetMode="External"/><Relationship Id="rId2" Type="http://schemas.openxmlformats.org/officeDocument/2006/relationships/hyperlink" Target="http://qca.postsignum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www.ica.cz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Seminář pro žadatele k 7. výzvě Prostějov venkov IROP - Vzdělávání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/>
              <a:t>Návazná  na výzvu </a:t>
            </a:r>
            <a:r>
              <a:rPr lang="cs-CZ" b="1" dirty="0"/>
              <a:t>IROP č. 48 – Vzdělávání –SC 5.1 (CLLD)</a:t>
            </a:r>
          </a:p>
          <a:p>
            <a:r>
              <a:rPr lang="cs-CZ" b="1" dirty="0"/>
              <a:t>2.7.2026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65715224-B0B2-4453-B611-13E82DFA22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000" y="567731"/>
            <a:ext cx="5400000" cy="773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6681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Dokumenty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397000"/>
            <a:ext cx="8915400" cy="4514222"/>
          </a:xfrm>
        </p:spPr>
        <p:txBody>
          <a:bodyPr>
            <a:normAutofit/>
          </a:bodyPr>
          <a:lstStyle/>
          <a:p>
            <a:r>
              <a:rPr lang="cs-CZ" dirty="0"/>
              <a:t>Financování: Evropský fond pro regionální rozvoj</a:t>
            </a:r>
          </a:p>
          <a:p>
            <a:r>
              <a:rPr lang="cs-CZ" dirty="0"/>
              <a:t>Projekty realizované prostřednictvím CLLD: dotace 95 % z EFRR</a:t>
            </a:r>
          </a:p>
          <a:p>
            <a:r>
              <a:rPr lang="cs-CZ" b="1" dirty="0"/>
              <a:t>Zjednodušené metody vykazování </a:t>
            </a:r>
            <a:r>
              <a:rPr lang="cs-CZ" dirty="0"/>
              <a:t>- paušální sazba ve výši 7 %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Obecná a specifická pravidla včetně příloh, text  výzvy, postup pro podání žádosti v MS2021+: </a:t>
            </a:r>
          </a:p>
          <a:p>
            <a:pPr marL="0" indent="0">
              <a:buNone/>
            </a:pPr>
            <a:r>
              <a:rPr lang="cs-CZ" dirty="0"/>
              <a:t>     </a:t>
            </a:r>
            <a:r>
              <a:rPr lang="cs-CZ" dirty="0">
                <a:hlinkClick r:id="rId2"/>
              </a:rPr>
              <a:t>https://irop.gov.cz/cs/vyzvy-2021-2027/vyzvy/48vyzvairop</a:t>
            </a:r>
            <a:endParaRPr lang="cs-CZ" dirty="0"/>
          </a:p>
          <a:p>
            <a:r>
              <a:rPr lang="cs-CZ" dirty="0"/>
              <a:t>Kontrolní listy k hodnocení:</a:t>
            </a:r>
          </a:p>
          <a:p>
            <a:pPr marL="0" indent="0">
              <a:buNone/>
            </a:pPr>
            <a:r>
              <a:rPr lang="cs-CZ" dirty="0"/>
              <a:t>     </a:t>
            </a:r>
            <a:r>
              <a:rPr lang="cs-CZ" dirty="0">
                <a:hlinkClick r:id="rId3"/>
              </a:rPr>
              <a:t>https://crr.gov.cz/irop/projekt-a-kontrola/kontrolni-listy/</a:t>
            </a:r>
            <a:endParaRPr lang="cs-CZ" dirty="0"/>
          </a:p>
          <a:p>
            <a:r>
              <a:rPr lang="cs-CZ" dirty="0"/>
              <a:t>Příručka pro práci v MS2021+ na adrese </a:t>
            </a:r>
          </a:p>
          <a:p>
            <a:pPr marL="0" indent="0">
              <a:buNone/>
            </a:pPr>
            <a:r>
              <a:rPr lang="cs-CZ" dirty="0"/>
              <a:t>     </a:t>
            </a:r>
            <a:r>
              <a:rPr lang="cs-CZ" u="sng" dirty="0">
                <a:hlinkClick r:id="rId4"/>
              </a:rPr>
              <a:t>https://irop.gov.cz/cs/ms-2021</a:t>
            </a:r>
            <a:endParaRPr lang="cs-CZ" u="sng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AD7A80FD-A771-4999-8DBC-086ACC933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698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Proces hodnocení projektů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434353"/>
            <a:ext cx="8915400" cy="432995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s-CZ" dirty="0"/>
              <a:t>1. Hodnocení na MAS bude vysvětleno  dále </a:t>
            </a:r>
          </a:p>
          <a:p>
            <a:pPr marL="0" indent="0">
              <a:buNone/>
            </a:pPr>
            <a:r>
              <a:rPr lang="cs-CZ" dirty="0"/>
              <a:t>2. Informace ŘO IROP:</a:t>
            </a:r>
          </a:p>
          <a:p>
            <a:r>
              <a:rPr lang="cs-CZ" b="1" dirty="0"/>
              <a:t>Konzultační servis Centra </a:t>
            </a:r>
            <a:r>
              <a:rPr lang="cs-CZ" dirty="0"/>
              <a:t>– zřízen Konzultační servis Centra, ve kterém probíhá komunikace mezi žadateli a Centrem k projektům před předložením žádosti o podporu</a:t>
            </a:r>
          </a:p>
          <a:p>
            <a:r>
              <a:rPr lang="cs-CZ" b="1" dirty="0"/>
              <a:t>Výzvy </a:t>
            </a:r>
            <a:r>
              <a:rPr lang="cs-CZ" dirty="0"/>
              <a:t>-všechny výzvy v IROP jsou průběžné</a:t>
            </a:r>
          </a:p>
          <a:p>
            <a:r>
              <a:rPr lang="cs-CZ" b="1" dirty="0"/>
              <a:t>Integrované nástroje </a:t>
            </a:r>
            <a:r>
              <a:rPr lang="cs-CZ" dirty="0"/>
              <a:t>- žadatel předkládá žádost přímo do výzvy ŘO pro CLLD</a:t>
            </a:r>
          </a:p>
          <a:p>
            <a:r>
              <a:rPr lang="pt-BR" b="1" dirty="0"/>
              <a:t>Hodnocení v integrovaných výzvách </a:t>
            </a:r>
            <a:r>
              <a:rPr lang="pt-BR" dirty="0"/>
              <a:t>-</a:t>
            </a:r>
            <a:r>
              <a:rPr lang="cs-CZ" dirty="0"/>
              <a:t> </a:t>
            </a:r>
            <a:r>
              <a:rPr lang="pt-BR" dirty="0"/>
              <a:t>žádosti se budou hodnotit pouze na Centru </a:t>
            </a:r>
          </a:p>
          <a:p>
            <a:r>
              <a:rPr lang="cs-CZ" b="1" dirty="0"/>
              <a:t>MS2021+ </a:t>
            </a:r>
            <a:r>
              <a:rPr lang="cs-CZ" dirty="0"/>
              <a:t>- Postup pro podání žádosti o podporu v MS2021+ je k dispozici na dokumenty IROP 2021-2027</a:t>
            </a:r>
          </a:p>
          <a:p>
            <a:r>
              <a:rPr lang="cs-CZ" b="1" dirty="0"/>
              <a:t>Registrace uživatele v MS2021+ </a:t>
            </a:r>
            <a:r>
              <a:rPr lang="cs-CZ" dirty="0"/>
              <a:t>- nově přes Národní </a:t>
            </a:r>
            <a:r>
              <a:rPr lang="cs-CZ" dirty="0" err="1"/>
              <a:t>identitní</a:t>
            </a:r>
            <a:r>
              <a:rPr lang="cs-CZ" dirty="0"/>
              <a:t> autoritu (NIA ID)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2DDDEF1-2443-402D-9F1B-2008AEB388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27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Proces hodnocení projektů</a:t>
            </a:r>
            <a:br>
              <a:rPr lang="cs-CZ" sz="2800" dirty="0"/>
            </a:br>
            <a:r>
              <a:rPr lang="cs-CZ" sz="2800" dirty="0"/>
              <a:t>Co předchází  podání  projektu do  MS2021+ 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Každý projekt musí  doložit přílohu soulad se SCLLD MAS </a:t>
            </a:r>
          </a:p>
          <a:p>
            <a:pPr>
              <a:buAutoNum type="arabicPeriod"/>
            </a:pPr>
            <a:r>
              <a:rPr lang="cs-CZ" dirty="0"/>
              <a:t>Projektový  záměr je vypracován  a předložen do výzvy MAS  zveřejněné  na  </a:t>
            </a:r>
            <a:r>
              <a:rPr lang="cs-CZ" dirty="0">
                <a:hlinkClick r:id="rId2"/>
              </a:rPr>
              <a:t>https://www.maspvvenkov.cz/</a:t>
            </a:r>
            <a:r>
              <a:rPr lang="cs-CZ" dirty="0"/>
              <a:t>  </a:t>
            </a:r>
            <a:r>
              <a:rPr lang="cs-CZ" b="1" dirty="0"/>
              <a:t>datovou schránkou</a:t>
            </a:r>
          </a:p>
          <a:p>
            <a:pPr>
              <a:buAutoNum type="arabicPeriod"/>
            </a:pPr>
            <a:r>
              <a:rPr lang="cs-CZ" dirty="0"/>
              <a:t>Pracovníci  kanceláře MAS záměry zkontrolují - soulad záměru s výzvou atd.</a:t>
            </a:r>
          </a:p>
          <a:p>
            <a:pPr>
              <a:buAutoNum type="arabicPeriod"/>
            </a:pPr>
            <a:r>
              <a:rPr lang="cs-CZ" dirty="0"/>
              <a:t>Výběrová komise  přidělí záměrům body za preferenční  kritéria a seřadí je podle zisku od nejvyššího po  nejmenší</a:t>
            </a:r>
          </a:p>
          <a:p>
            <a:pPr>
              <a:buAutoNum type="arabicPeriod"/>
            </a:pPr>
            <a:r>
              <a:rPr lang="cs-CZ" dirty="0"/>
              <a:t>Programový výbor schválí záměry podle  pořadí až do  výše alokace na výzvu</a:t>
            </a:r>
          </a:p>
          <a:p>
            <a:pPr marL="0" indent="0">
              <a:buNone/>
            </a:pPr>
            <a:r>
              <a:rPr lang="cs-CZ" dirty="0"/>
              <a:t>Podrobný postup  je v dokumentu </a:t>
            </a:r>
            <a:r>
              <a:rPr lang="cs-CZ" u="sng" dirty="0">
                <a:hlinkClick r:id="rId3"/>
              </a:rPr>
              <a:t>INTERNÍ POSTUPY PROSTĚJOV VENKOV O.P.S. K PROGRAMOVÉMU RÁMCI IROP 2021-2027, </a:t>
            </a:r>
            <a:r>
              <a:rPr lang="pl-PL" u="sng" dirty="0">
                <a:hlinkClick r:id="rId3"/>
              </a:rPr>
              <a:t>Verze: 2.1, Platnost od: 28.11.2024</a:t>
            </a:r>
            <a:endParaRPr lang="cs-CZ" dirty="0"/>
          </a:p>
          <a:p>
            <a:pPr>
              <a:buAutoNum type="arabicPeriod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044A84B-9295-456B-BC0F-B3D1AC4C7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6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7. výzva Prostějov venkov - IROP - Vzdělávání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92925" y="2057400"/>
            <a:ext cx="8915400" cy="40957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dirty="0"/>
              <a:t>Celková částka dotace je 6 650 000,00 Kč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Alokace        12 059 367 Kč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Min. výdaje       	350 000 Kč</a:t>
            </a:r>
          </a:p>
          <a:p>
            <a:pPr marL="0" indent="0">
              <a:buNone/>
            </a:pPr>
            <a:r>
              <a:rPr lang="cs-CZ" dirty="0"/>
              <a:t>Max. výdaje   	5 000 000 Kč </a:t>
            </a:r>
          </a:p>
          <a:p>
            <a:pPr marL="0" indent="0">
              <a:buNone/>
            </a:pPr>
            <a:r>
              <a:rPr lang="cs-CZ" dirty="0"/>
              <a:t>Dotace 95 % - ex post  financování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834177"/>
              </p:ext>
            </p:extLst>
          </p:nvPr>
        </p:nvGraphicFramePr>
        <p:xfrm>
          <a:off x="2592924" y="2439828"/>
          <a:ext cx="8911687" cy="2395076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4596406">
                  <a:extLst>
                    <a:ext uri="{9D8B030D-6E8A-4147-A177-3AD203B41FA5}">
                      <a16:colId xmlns:a16="http://schemas.microsoft.com/office/drawing/2014/main" val="172143355"/>
                    </a:ext>
                  </a:extLst>
                </a:gridCol>
                <a:gridCol w="4315281">
                  <a:extLst>
                    <a:ext uri="{9D8B030D-6E8A-4147-A177-3AD203B41FA5}">
                      <a16:colId xmlns:a16="http://schemas.microsoft.com/office/drawing/2014/main" val="195900204"/>
                    </a:ext>
                  </a:extLst>
                </a:gridCol>
              </a:tblGrid>
              <a:tr h="290875"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Datum a čas vyhlášení výzvy MAS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4.6.2026, 12:00</a:t>
                      </a: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3651"/>
                  </a:ext>
                </a:extLst>
              </a:tr>
              <a:tr h="532194">
                <a:tc>
                  <a:txBody>
                    <a:bodyPr/>
                    <a:lstStyle/>
                    <a:p>
                      <a:pPr algn="l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Datum a čas zahájení příjmu žádostí o podporu na MAS </a:t>
                      </a:r>
                      <a:r>
                        <a:rPr lang="cs-CZ" sz="1600" b="1" dirty="0">
                          <a:effectLst/>
                        </a:rPr>
                        <a:t>mimo</a:t>
                      </a:r>
                      <a:r>
                        <a:rPr lang="cs-CZ" sz="1600" b="0" dirty="0">
                          <a:effectLst/>
                        </a:rPr>
                        <a:t> MS2021+ 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dirty="0"/>
                        <a:t>4.6.2026, 12:00 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5385379"/>
                  </a:ext>
                </a:extLst>
              </a:tr>
              <a:tr h="438826"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Datum a čas ukončení příjmu záměrů na MAS mimo MS21+ 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dirty="0"/>
                        <a:t>31.8.2026, 12:00 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668457"/>
                  </a:ext>
                </a:extLst>
              </a:tr>
              <a:tr h="438826">
                <a:tc>
                  <a:txBody>
                    <a:bodyPr/>
                    <a:lstStyle/>
                    <a:p>
                      <a:pPr algn="l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Datum zahájení realizace projektu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Zahájení realizace projektu není časově omezeno, ovšem výdaje vzniklé před 1. 1. 2021 nejsou způsobilé. 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7076"/>
                  </a:ext>
                </a:extLst>
              </a:tr>
              <a:tr h="212375">
                <a:tc>
                  <a:txBody>
                    <a:bodyPr/>
                    <a:lstStyle/>
                    <a:p>
                      <a:pPr algn="l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Nejzazší datum ukončení realizace projektu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2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cs-CZ" sz="1600" b="0" dirty="0">
                          <a:effectLst/>
                        </a:rPr>
                        <a:t>30. 6. 2029</a:t>
                      </a:r>
                      <a:endParaRPr lang="cs-CZ" sz="16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647351"/>
                  </a:ext>
                </a:extLst>
              </a:tr>
            </a:tbl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F56BBD10-E9F3-40FF-84EF-9240E2640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115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7. výzva Prostějov venkov - IROP - Vzdělávání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92925" y="1278467"/>
            <a:ext cx="8667742" cy="491913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/>
              <a:t>Vymezení - území  MAS Prostějov venkov o.p.s. ve schválené  strategii CLLD</a:t>
            </a:r>
          </a:p>
          <a:p>
            <a:pPr marL="0" indent="0">
              <a:buNone/>
            </a:pPr>
            <a:r>
              <a:rPr lang="cs-CZ" b="1" dirty="0"/>
              <a:t>Žadatelé </a:t>
            </a:r>
          </a:p>
          <a:p>
            <a:r>
              <a:rPr lang="cs-CZ" dirty="0"/>
              <a:t>kraje</a:t>
            </a:r>
          </a:p>
          <a:p>
            <a:r>
              <a:rPr lang="cs-CZ" dirty="0"/>
              <a:t>obce</a:t>
            </a:r>
          </a:p>
          <a:p>
            <a:r>
              <a:rPr lang="cs-CZ" dirty="0"/>
              <a:t>dobrovolné svazky obcí</a:t>
            </a:r>
          </a:p>
          <a:p>
            <a:r>
              <a:rPr lang="cs-CZ" dirty="0"/>
              <a:t>organizace zřizované nebo zakládané kraji, obcemi</a:t>
            </a:r>
          </a:p>
          <a:p>
            <a:r>
              <a:rPr lang="cs-CZ" dirty="0"/>
              <a:t>nestátní neziskové organizace, které minimálně 2 roky bezprostředně před podáním žádosti nepřetržitě působí v oblasti vzdělávání nebo asistenčních služeb </a:t>
            </a:r>
          </a:p>
          <a:p>
            <a:r>
              <a:rPr lang="cs-CZ" dirty="0"/>
              <a:t>církve, církevní organizace</a:t>
            </a:r>
          </a:p>
          <a:p>
            <a:r>
              <a:rPr lang="cs-CZ" dirty="0"/>
              <a:t>organizační  složky státu, příspěvkové organizace organizačních  složek státu </a:t>
            </a:r>
          </a:p>
          <a:p>
            <a:r>
              <a:rPr lang="cs-CZ" dirty="0"/>
              <a:t>školské právnické osoby</a:t>
            </a:r>
          </a:p>
          <a:p>
            <a:r>
              <a:rPr lang="cs-CZ" dirty="0"/>
              <a:t>ostatní právnické  osoby vykonávající činnost škol a školských zařízení  zapsané v rejstříku škol  a školských  zařízení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b="1" dirty="0"/>
          </a:p>
          <a:p>
            <a:endParaRPr lang="cs-CZ" dirty="0"/>
          </a:p>
          <a:p>
            <a:pPr>
              <a:buFont typeface="+mj-lt"/>
              <a:buAutoNum type="arabicPeriod"/>
            </a:pPr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8BA8F7D-3C06-4905-85F0-884511EB2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48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Podání  záměru  do  výzvy MAS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278467"/>
            <a:ext cx="8915400" cy="463275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cs-CZ" dirty="0"/>
              <a:t>Žadatel předkládá formulář projektového záměru ve formátu </a:t>
            </a:r>
            <a:r>
              <a:rPr lang="cs-CZ" dirty="0" err="1"/>
              <a:t>pdf</a:t>
            </a:r>
            <a:r>
              <a:rPr lang="cs-CZ" dirty="0"/>
              <a:t> opatřený elektronickým podpisem oprávněné nebo  zmocněné osoby (osob) jednající jménem žadatele a relevantní přílohy. Podání proběhne přes datovou schránku Prostějov venkov o.p.s.:  </a:t>
            </a:r>
            <a:r>
              <a:rPr lang="cs-CZ" b="1" dirty="0"/>
              <a:t>tre5ptg</a:t>
            </a:r>
          </a:p>
          <a:p>
            <a:pPr marL="0" indent="0" algn="just">
              <a:buNone/>
            </a:pPr>
            <a:r>
              <a:rPr lang="cs-CZ" dirty="0"/>
              <a:t>Pro jednoho žadatele o podporu (předkladatele záměru) je omezen počet podaných záměrů na </a:t>
            </a:r>
            <a:r>
              <a:rPr lang="cs-CZ" b="1" dirty="0"/>
              <a:t>1</a:t>
            </a:r>
            <a:r>
              <a:rPr lang="cs-CZ" dirty="0"/>
              <a:t>.</a:t>
            </a:r>
          </a:p>
          <a:p>
            <a:pPr marL="0" indent="0">
              <a:buNone/>
            </a:pPr>
            <a:r>
              <a:rPr lang="cs-CZ" b="1" dirty="0"/>
              <a:t>Přílohy</a:t>
            </a:r>
          </a:p>
          <a:p>
            <a:pPr>
              <a:buFont typeface="+mj-lt"/>
              <a:buAutoNum type="arabicPeriod"/>
            </a:pPr>
            <a:r>
              <a:rPr lang="cs-CZ" b="1" dirty="0"/>
              <a:t>Plná moc</a:t>
            </a:r>
            <a:r>
              <a:rPr lang="cs-CZ" dirty="0"/>
              <a:t>, je-li relevantní</a:t>
            </a:r>
          </a:p>
          <a:p>
            <a:pPr>
              <a:buFont typeface="+mj-lt"/>
              <a:buAutoNum type="arabicPeriod"/>
            </a:pPr>
            <a:r>
              <a:rPr lang="cs-CZ" dirty="0"/>
              <a:t>Vyplněný formulář </a:t>
            </a:r>
            <a:r>
              <a:rPr lang="cs-CZ" b="1" dirty="0"/>
              <a:t>projektového  záměru </a:t>
            </a:r>
            <a:r>
              <a:rPr lang="cs-CZ" dirty="0"/>
              <a:t>opatřený Elektronickým podpise - je založen na certifikačních službách od kvalifikovaných poskytovatelů certifikačních služeb V České republice se jedná o tři poskytovatele: </a:t>
            </a:r>
            <a:r>
              <a:rPr lang="cs-CZ" b="1" dirty="0">
                <a:hlinkClick r:id="rId2"/>
              </a:rPr>
              <a:t>Česká pošta, s. p.</a:t>
            </a:r>
            <a:r>
              <a:rPr lang="cs-CZ" b="1" dirty="0"/>
              <a:t> , </a:t>
            </a:r>
            <a:r>
              <a:rPr lang="cs-CZ" b="1" dirty="0" err="1">
                <a:hlinkClick r:id="rId3"/>
              </a:rPr>
              <a:t>eIdentity</a:t>
            </a:r>
            <a:r>
              <a:rPr lang="cs-CZ" b="1" dirty="0">
                <a:hlinkClick r:id="rId3"/>
              </a:rPr>
              <a:t> a. s.</a:t>
            </a:r>
            <a:r>
              <a:rPr lang="cs-CZ" b="1" dirty="0"/>
              <a:t> , nebo </a:t>
            </a:r>
            <a:r>
              <a:rPr lang="cs-CZ" b="1" dirty="0">
                <a:hlinkClick r:id="rId4"/>
              </a:rPr>
              <a:t>První certifikační autorita, a. s.</a:t>
            </a:r>
            <a:endParaRPr lang="cs-CZ" b="1" dirty="0"/>
          </a:p>
          <a:p>
            <a:pPr>
              <a:buFont typeface="+mj-lt"/>
              <a:buAutoNum type="arabicPeriod"/>
            </a:pPr>
            <a:r>
              <a:rPr lang="cs-CZ" b="1" dirty="0"/>
              <a:t>Podklady pro hodnocení </a:t>
            </a:r>
            <a:r>
              <a:rPr lang="cs-CZ" dirty="0"/>
              <a:t>– příloha č. 2 Specifických pravidel pro žadatele a příjemce</a:t>
            </a:r>
          </a:p>
          <a:p>
            <a:pPr>
              <a:buFont typeface="+mj-lt"/>
              <a:buAutoNum type="arabicPeriod"/>
            </a:pPr>
            <a:r>
              <a:rPr lang="cs-CZ" dirty="0"/>
              <a:t>Další přílohy relevantní pro věcné hodnocení, pokud žadatel chce sdělit další informace nad rámec povinných, nebo pro prokázání preferenčních  kritérií</a:t>
            </a:r>
            <a:endParaRPr lang="cs-CZ" b="1" dirty="0"/>
          </a:p>
          <a:p>
            <a:pPr marL="0" indent="0" algn="just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4FC9AC9-41B8-4CB9-8738-C4E4CE2AD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25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7. výzva Prostějov venkov - IROP – Vzdělávání zaměření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209800" y="2133599"/>
            <a:ext cx="9294812" cy="416400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Infrastruktura základních  škol ve vazbě na  odborné učebny a učebny neúplných škol. Ostatní aktivity z nadřazené výzvy IROP  48 nejsou v této  výzvě MAS vyhlášeny</a:t>
            </a:r>
          </a:p>
          <a:p>
            <a:pPr marL="0" indent="0">
              <a:buNone/>
            </a:pPr>
            <a:r>
              <a:rPr lang="cs-CZ" b="1" dirty="0"/>
              <a:t>Cíle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vzdělávací infrastruktury pro </a:t>
            </a:r>
            <a:r>
              <a:rPr lang="cs-CZ" b="1" dirty="0"/>
              <a:t>přírodní vědy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vzdělávací infrastruktury pro </a:t>
            </a:r>
            <a:r>
              <a:rPr lang="cs-CZ" b="1" dirty="0"/>
              <a:t>polytechnické vzdělávání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vzdělávací infrastruktury pro </a:t>
            </a:r>
            <a:r>
              <a:rPr lang="cs-CZ" b="1" dirty="0"/>
              <a:t>cizí jazyky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vzdělávací infrastruktury pro </a:t>
            </a:r>
            <a:r>
              <a:rPr lang="cs-CZ" b="1" dirty="0"/>
              <a:t>práci s digitálními technologiemi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vnitřní konektivity školy, </a:t>
            </a:r>
            <a:r>
              <a:rPr lang="cs-CZ" b="1" dirty="0"/>
              <a:t>zabezpečení připojení k internetu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vzdělávací </a:t>
            </a:r>
            <a:r>
              <a:rPr lang="cs-CZ" b="1" dirty="0">
                <a:solidFill>
                  <a:schemeClr val="tx1"/>
                </a:solidFill>
              </a:rPr>
              <a:t>infrastruktury školní družiny </a:t>
            </a:r>
            <a:r>
              <a:rPr lang="cs-CZ" dirty="0"/>
              <a:t>/ školního klubu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Využívání odborné učebny minimálně 75 % časového využití pro formální výuku a neformální vzdělávání odborných předmětů v oblasti přírodních věd nebo polytechnického vzdělávání nebo cizího jazyka nebo práce s digitálními technologiemi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Zkvalitnění vzdělávací infrastruktury pro </a:t>
            </a:r>
            <a:r>
              <a:rPr lang="cs-CZ" b="1" dirty="0"/>
              <a:t>učebny neúplných škol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Vznik či modernizace zázemí pro komunitní aktivity a jeho zpřístupnění po vyučování (v rozsahu minimálně 5 hodin (300 min.) za týden) jako centra vzdělanosti a komunitních aktivit pro veřejnost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F661B3B-1500-4385-BC38-0CEE8B537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68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Hlavní část projektu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vybudování, modernizace a vybavení odborných učeben ZŠ ve vazbě na přírodní vědy, polytechnické vzdělávání, cizí jazyky, práci s digitálními technologiemi pro formální, zájmové a neformální vzdělávání a celoživotní učení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vnitřní konektivita škol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školní družiny a školní kluby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učebny neúplných škol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D219D8C-A5E8-49F5-A608-05547624E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432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Neúplná škola</a:t>
            </a:r>
            <a:br>
              <a:rPr lang="cs-CZ" sz="2800" dirty="0"/>
            </a:b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základní škola, která neposkytuje z organizačních důvodů vzdělávání ve všech devíti ročnících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také základní škola s malotřídním uspořádáním, tj. škola která alespoň v jedné třídě vzdělává žáky zvíce ročníků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definici neúplné školy musí základní škola naplňovat okamžiku podání žádosti o podporu, což bude posuzováno na základě Tabulky pro ověření neúplných škol IROP (viz odkaz v kapitole 7).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při realizaci projektu nebo v udržitelnosti může dojít ke změně neúplné školy na školu úplnou 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540C446-D1DB-4184-A860-761254F96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27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Doprovodná část projektu </a:t>
            </a:r>
            <a:br>
              <a:rPr lang="cs-CZ" sz="2800" dirty="0"/>
            </a:b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budování a modernizace zázemí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pro školní poradenská pracoviště a pro práci s žáky se speciálními vzdělávacími potřebami (např. klidové zóny, reedukační učebny)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pro pedagogické i nepedagogické pracovníky škol vedoucí k vyšší kvalitě vzdělávání ve školách (např. kabinety)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vnitřního i venkovního pro komunitní aktivity při ZŠ vedoucí k sociální inkluzi (např. veřejně přístupné prostory pro sportovní aktivity, knihovny, společenské místnosti), sloužící po vyučování jako centrum vzdělanosti a komunitních aktivit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zvýšení energetické účinnosti při renovaci/výstavbě budov</a:t>
            </a:r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FB1F3B8-0EAD-4F9F-AE7B-4A5688D752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42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Výdaje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Přímé výdaje</a:t>
            </a:r>
            <a:endParaRPr lang="cs-CZ" dirty="0"/>
          </a:p>
          <a:p>
            <a:r>
              <a:rPr lang="pl-PL" dirty="0"/>
              <a:t>Na hlavní aktivity </a:t>
            </a:r>
          </a:p>
          <a:p>
            <a:r>
              <a:rPr lang="pl-PL" dirty="0"/>
              <a:t>Na doprovodné aktivity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cs-CZ" b="1" dirty="0"/>
              <a:t>Nepřímé náklady</a:t>
            </a:r>
            <a:endParaRPr lang="cs-CZ" dirty="0"/>
          </a:p>
          <a:p>
            <a:r>
              <a:rPr lang="cs-CZ" dirty="0"/>
              <a:t>Paušál 7 %</a:t>
            </a:r>
          </a:p>
          <a:p>
            <a:r>
              <a:rPr lang="cs-CZ" dirty="0"/>
              <a:t>Neprokazují se doklady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F5F6367-17BF-4776-9EDF-920F8D634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9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2925" y="403123"/>
            <a:ext cx="8911687" cy="1501877"/>
          </a:xfrm>
        </p:spPr>
        <p:txBody>
          <a:bodyPr>
            <a:normAutofit/>
          </a:bodyPr>
          <a:lstStyle/>
          <a:p>
            <a:r>
              <a:rPr lang="cs-CZ" sz="2800" dirty="0"/>
              <a:t>Kritéria věcného hodnocení </a:t>
            </a:r>
            <a:br>
              <a:rPr lang="cs-CZ" sz="2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2800" dirty="0"/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882550"/>
              </p:ext>
            </p:extLst>
          </p:nvPr>
        </p:nvGraphicFramePr>
        <p:xfrm>
          <a:off x="2238375" y="1130710"/>
          <a:ext cx="9266237" cy="4768647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069054">
                  <a:extLst>
                    <a:ext uri="{9D8B030D-6E8A-4147-A177-3AD203B41FA5}">
                      <a16:colId xmlns:a16="http://schemas.microsoft.com/office/drawing/2014/main" val="3016693863"/>
                    </a:ext>
                  </a:extLst>
                </a:gridCol>
                <a:gridCol w="6703346">
                  <a:extLst>
                    <a:ext uri="{9D8B030D-6E8A-4147-A177-3AD203B41FA5}">
                      <a16:colId xmlns:a16="http://schemas.microsoft.com/office/drawing/2014/main" val="960043297"/>
                    </a:ext>
                  </a:extLst>
                </a:gridCol>
                <a:gridCol w="1493837">
                  <a:extLst>
                    <a:ext uri="{9D8B030D-6E8A-4147-A177-3AD203B41FA5}">
                      <a16:colId xmlns:a16="http://schemas.microsoft.com/office/drawing/2014/main" val="4124599634"/>
                    </a:ext>
                  </a:extLst>
                </a:gridCol>
              </a:tblGrid>
              <a:tr h="4361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Číslo 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Kritéria věcného hodnocení 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Max. Bodů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7097326"/>
                  </a:ext>
                </a:extLst>
              </a:tr>
              <a:tr h="5689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K1 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Projekt je zaměřen na více učeben/družin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2110214"/>
                  </a:ext>
                </a:extLst>
              </a:tr>
              <a:tr h="5689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K2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Projekt je zaměřen na více než jednu z klíčových kompetencí IROP, nebo  školní  družinu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6704509"/>
                  </a:ext>
                </a:extLst>
              </a:tr>
              <a:tr h="40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K3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Kapacita řešených učeben/družin v součtu za projekt 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204226"/>
                  </a:ext>
                </a:extLst>
              </a:tr>
              <a:tr h="8647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K4 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Žadatel nečerpal dotaci v rámci výzev IROP  SCLLD Prostějov venkov o.p.s. 2014-2020, žadatel nečerpal dotaci v rámci výzev IROP SCLLD Prostějov venkov o.p.s. 20212027 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41764780"/>
                  </a:ext>
                </a:extLst>
              </a:tr>
              <a:tr h="5689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K5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Technická připravenost  projektu v době podání projektového záměru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2466538"/>
                  </a:ext>
                </a:extLst>
              </a:tr>
              <a:tr h="4064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K6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Celkové způsobilé výdaje projektového záměru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</a:t>
                      </a:r>
                      <a:endParaRPr lang="cs-CZ" sz="1800" b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47345587"/>
                  </a:ext>
                </a:extLst>
              </a:tr>
              <a:tr h="348285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Maximální bodový zisk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100</a:t>
                      </a:r>
                      <a:endParaRPr lang="cs-CZ" sz="1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7594302"/>
                  </a:ext>
                </a:extLst>
              </a:tr>
              <a:tr h="599858"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Minimální bodová hranice, kterou musí projekty dosáhnout pro postup do  další fáze hodnocení</a:t>
                      </a:r>
                      <a:endParaRPr lang="cs-CZ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800" b="0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800" b="0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3771593"/>
                  </a:ext>
                </a:extLst>
              </a:tr>
            </a:tbl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199327BE-9C93-4505-A223-9C7EC6BCD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04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Přímé výdaje pro hlavní aktivitu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346200"/>
            <a:ext cx="8915400" cy="4565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1.Stavby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Stavby, přístavby, nástavby, stavební úpravy a modernizace budov pro potřeby provozu ZŠ</a:t>
            </a:r>
          </a:p>
          <a:p>
            <a:r>
              <a:rPr lang="cs-CZ" dirty="0"/>
              <a:t>laboratoře, dílny, odborné a specializované učebny a výukové prostory ve vazbě na přírodní vědy, polytechnické vzdělávání, cizí jazyky, práci s digitálními technologiemi a nezbytné zázemí těchto učeben, prostor (např. šatny k dílnám, hygienická zařízení, přípravny, sklady pomůcek, úklidové komory)</a:t>
            </a:r>
          </a:p>
          <a:p>
            <a:r>
              <a:rPr lang="cs-CZ" dirty="0"/>
              <a:t>stavební úpravy a vybudování učeben neúplných škol</a:t>
            </a:r>
          </a:p>
          <a:p>
            <a:r>
              <a:rPr lang="cs-CZ" dirty="0"/>
              <a:t>odborné kabinety ve vazbě na přírodní vědy, polytechnické vzdělávání, cizí jazyky, práci s digitálními technologiemi</a:t>
            </a:r>
          </a:p>
          <a:p>
            <a:r>
              <a:rPr lang="cs-CZ" dirty="0"/>
              <a:t>školní družina a její nezbytné zázemí (vnitřní prostory)</a:t>
            </a:r>
          </a:p>
          <a:p>
            <a:r>
              <a:rPr lang="cs-CZ" dirty="0"/>
              <a:t>školní klub a jeho nezbytné zázemí (vnitřní prostory)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30F6B5C-41F2-44BD-A6DE-B0353BA9C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741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95115"/>
          </a:xfrm>
        </p:spPr>
        <p:txBody>
          <a:bodyPr>
            <a:noAutofit/>
          </a:bodyPr>
          <a:lstStyle/>
          <a:p>
            <a:r>
              <a:rPr lang="cs-CZ" sz="2800" b="1" dirty="0"/>
              <a:t>Přímé výdaje pro hlavní aktivitu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571625"/>
            <a:ext cx="8915400" cy="4486275"/>
          </a:xfrm>
        </p:spPr>
        <p:txBody>
          <a:bodyPr>
            <a:normAutofit lnSpcReduction="10000"/>
          </a:bodyPr>
          <a:lstStyle/>
          <a:p>
            <a:r>
              <a:rPr lang="cs-CZ" dirty="0"/>
              <a:t>toalety v patrech, kde jsou realizovány odborné učebny/kabinety, družina/školní klub</a:t>
            </a:r>
          </a:p>
          <a:p>
            <a:r>
              <a:rPr lang="cs-CZ" dirty="0"/>
              <a:t>chodby, vstupní a spojovací prostory nezbytné pro propojení nově vybudovaných prostor</a:t>
            </a:r>
          </a:p>
          <a:p>
            <a:r>
              <a:rPr lang="cs-CZ" dirty="0"/>
              <a:t>stavby a stavební úpravy objektu dle vyhlášky č. 398/2009 Sb. Související s podporou sociální inkluze v celé budově (např. zajištění bezbariérového přístupu, bezbariérová toaleta); (pozn. V případě, že v budově funguje další škola či školské zařízení, může být bezbariérovost společných částí budovy financována i pro potřeby ostatních škol a školských zařízení);</a:t>
            </a:r>
          </a:p>
          <a:p>
            <a:r>
              <a:rPr lang="cs-CZ" dirty="0"/>
              <a:t>budování a modernizace související inženýrské sítě (vodovod, kanalizace, plyn, elektroinstalace) v rámci stavby, která je součástí projektu a projektové dokumentace stavby (způsobilým výdajem je přípojka realizovaná i mimo pozemek hlavní stavby, pokud je tato přípojka součástí projektové dokumentace a souvisí s realizovaným projektem)</a:t>
            </a:r>
          </a:p>
          <a:p>
            <a:r>
              <a:rPr lang="cs-CZ" dirty="0"/>
              <a:t>zvýšení energetické účinnosti při renovaci/výstavbě budov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8869D13-69D7-4613-BC10-621435766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2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Přímé výdaje pro hlavní aktivitu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dirty="0"/>
              <a:t>2. Nákup vybavení pro učebny neúplných škol, pro odborné učebny (výukové prostory) a kabinety ve vazbě na přírodní vědy, polytechnické vzdělávání, cizí jazyky, práci s digitálními technologiemi, školní družinu, školní klub a nezbytné zázemí (šatny, chodby apod.)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•nábytek a vybavení</a:t>
            </a:r>
          </a:p>
          <a:p>
            <a:pPr marL="0" indent="0">
              <a:buNone/>
            </a:pPr>
            <a:r>
              <a:rPr lang="cs-CZ" dirty="0"/>
              <a:t>•elektronika, hardware a software vybavení</a:t>
            </a:r>
          </a:p>
          <a:p>
            <a:pPr marL="0" indent="0">
              <a:buNone/>
            </a:pPr>
            <a:r>
              <a:rPr lang="cs-CZ" b="1" dirty="0"/>
              <a:t>3. Vnitřní konektivita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•zajištění vnitřní konektivity škol a zabezpečení připojení k internetu v souladu se Standardem konektivity škol </a:t>
            </a:r>
          </a:p>
          <a:p>
            <a:pPr marL="0" indent="0">
              <a:buNone/>
            </a:pPr>
            <a:r>
              <a:rPr lang="cs-CZ" b="1" dirty="0"/>
              <a:t>4. Nákup stavby</a:t>
            </a:r>
            <a:endParaRPr lang="cs-CZ" dirty="0"/>
          </a:p>
          <a:p>
            <a:pPr marL="0" indent="0">
              <a:buNone/>
            </a:pPr>
            <a:r>
              <a:rPr lang="cs-CZ" b="1" dirty="0"/>
              <a:t>5.DPH </a:t>
            </a:r>
            <a:r>
              <a:rPr lang="cs-CZ" dirty="0"/>
              <a:t>- kapitola 8 Obecných pravidel</a:t>
            </a:r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398E4DF-5AA8-4C64-957C-A61F39651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35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Přímé výdaje pro doprovodnou část projektu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286933"/>
            <a:ext cx="8915400" cy="462428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1.Budování a modernizace zázemí školy 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(stavby, přístavby, nástavby, stavební úpravy a modernizace budov, nákup vybavení, nákup stavby) </a:t>
            </a:r>
            <a:r>
              <a:rPr lang="cs-CZ" b="1" dirty="0"/>
              <a:t>v limitu 30 % </a:t>
            </a:r>
            <a:r>
              <a:rPr lang="cs-CZ" dirty="0"/>
              <a:t>celkových způsobilých výdajů</a:t>
            </a:r>
          </a:p>
          <a:p>
            <a:r>
              <a:rPr lang="cs-CZ" dirty="0"/>
              <a:t>školní poradenská pracoviště a prostory pro práci s žáky se speciálními vzdělávacími potřebami (např. klidové zóny, reedukační učebny)</a:t>
            </a:r>
          </a:p>
          <a:p>
            <a:r>
              <a:rPr lang="cs-CZ" dirty="0"/>
              <a:t>zázemí pro pedagogické i nepedagogické pracovníky škol vedoucí k vyšší kvalitě vzdělávání ve školách (např. kabinety – neuvedené v kapitole 3.3.6.1, sborovna, šatny, dílna pro školníka/školnici, ředitelna, kanceláře pro administrativní pracovníky)</a:t>
            </a:r>
          </a:p>
          <a:p>
            <a:r>
              <a:rPr lang="cs-CZ" dirty="0"/>
              <a:t>vnitřní i venkovní zázemí pro komunitní aktivity při ZŠ vedoucí k sociální inkluzi (např.  veřejně přístupné prostory pro sportovní aktivity, knihovny, společenské místnosti), sloužící po vyučování jako centrum vzdělanosti a komunitních aktivit</a:t>
            </a:r>
          </a:p>
          <a:p>
            <a:r>
              <a:rPr lang="cs-CZ" dirty="0"/>
              <a:t>zvýšení energetické účinnosti při renovaci/výstavbě budov v doprovodné části projektu</a:t>
            </a:r>
          </a:p>
          <a:p>
            <a:pPr marL="0" indent="0">
              <a:buNone/>
            </a:pPr>
            <a:r>
              <a:rPr lang="cs-CZ" b="1" dirty="0"/>
              <a:t>2.Nákup pozemku </a:t>
            </a:r>
            <a:r>
              <a:rPr lang="cs-CZ" dirty="0"/>
              <a:t>- limit CZV 10 % / 15 %</a:t>
            </a:r>
          </a:p>
          <a:p>
            <a:pPr marL="0" indent="0">
              <a:buNone/>
            </a:pPr>
            <a:r>
              <a:rPr lang="cs-CZ" b="1" dirty="0"/>
              <a:t>3.Daň z přidané hodnoty - </a:t>
            </a:r>
            <a:r>
              <a:rPr lang="cs-CZ" dirty="0"/>
              <a:t>kapitola 8 Obecných pravidel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34D12AE-5B42-4F2C-B29D-5DC9A1FD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92925" y="134471"/>
            <a:ext cx="8911687" cy="582705"/>
          </a:xfrm>
        </p:spPr>
        <p:txBody>
          <a:bodyPr>
            <a:normAutofit/>
          </a:bodyPr>
          <a:lstStyle/>
          <a:p>
            <a:r>
              <a:rPr lang="cs-CZ" sz="2800" b="1" dirty="0"/>
              <a:t>Nepřímé náklady do 7 % z  přímých 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43075" y="717177"/>
            <a:ext cx="9761537" cy="546847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sz="1500" dirty="0"/>
              <a:t>Dokumentace žádosti o podporu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500" dirty="0"/>
              <a:t>Projektová dokumentace a dokumentace pro realizaci projektu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500" dirty="0"/>
              <a:t>Administrativní kapacity a řízení projektu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500" dirty="0"/>
              <a:t>Poplatky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500" dirty="0"/>
              <a:t>Režijní, provozní a jiné náklady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1500" dirty="0"/>
              <a:t>Publicita projektu</a:t>
            </a:r>
          </a:p>
          <a:p>
            <a:pPr marL="0" indent="0">
              <a:buNone/>
            </a:pPr>
            <a:r>
              <a:rPr lang="cs-CZ" sz="1500" dirty="0"/>
              <a:t>Další náklady související s projektem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l-PL" sz="1300" dirty="0"/>
              <a:t>demolice budov a likvidace materiálu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300" dirty="0"/>
              <a:t>úpravy venkovního prostranství (přístupové cesty v areálu, oplocení, pořízení a obnova mobiliáře, zeleň) a přístřešky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300" dirty="0"/>
              <a:t>hřiště (není-li součástí doprovodné části projetu)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300" dirty="0"/>
              <a:t>parkovací místa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300" dirty="0"/>
              <a:t>knihy, učebnice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300" dirty="0"/>
              <a:t>elektronika, hardware a software vybavení pro využití jednotlivých osob a do prostor školy neuvedených v kap. 3.2.1 a 3.2.2.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cs-CZ" sz="1300" dirty="0"/>
              <a:t>pořízení bezpečnostních prvků a zařízení u vstupu do budovy (např. elektronické zabezpečení vstupu do budovy)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4842BDF-7424-4CCE-970B-7E8A20040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1216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Nezpůsobilé výdaje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úroky z dlužných částek, kromě grantů udělených v podobě subvencí úrokových sazeb nebo subvencí poplatků za záruky;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nákup nezastavěných a zastavěných pozemků za částku přesahující </a:t>
            </a:r>
            <a:r>
              <a:rPr lang="cs-CZ" b="1" dirty="0"/>
              <a:t>10 % </a:t>
            </a:r>
            <a:r>
              <a:rPr lang="cs-CZ" dirty="0"/>
              <a:t>celkových způsobilých výdajů na projekt;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daň z přidané hodnoty v případech neuvedených v kapitole 8 Obecných pravidel.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01ACB3B-7727-4308-99F2-387A482AE4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2834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Povinné přílohy k žádosti o podporu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88067" y="1257299"/>
            <a:ext cx="9616545" cy="5135033"/>
          </a:xfrm>
        </p:spPr>
        <p:txBody>
          <a:bodyPr>
            <a:normAutofit fontScale="85000" lnSpcReduction="10000"/>
          </a:bodyPr>
          <a:lstStyle/>
          <a:p>
            <a:pPr>
              <a:buFont typeface="+mj-lt"/>
              <a:buAutoNum type="arabicPeriod"/>
            </a:pPr>
            <a:r>
              <a:rPr lang="cs-CZ" b="1" dirty="0"/>
              <a:t>Plná moc</a:t>
            </a:r>
            <a:endParaRPr lang="cs-CZ" dirty="0"/>
          </a:p>
          <a:p>
            <a:pPr>
              <a:buFont typeface="+mj-lt"/>
              <a:buAutoNum type="arabicPeriod"/>
            </a:pPr>
            <a:r>
              <a:rPr lang="cs-CZ" b="1" dirty="0"/>
              <a:t>Zadávací a výběrová řízení</a:t>
            </a:r>
          </a:p>
          <a:p>
            <a:pPr>
              <a:buFont typeface="+mj-lt"/>
              <a:buAutoNum type="arabicPeriod"/>
            </a:pPr>
            <a:r>
              <a:rPr lang="cs-CZ" b="1" dirty="0"/>
              <a:t>Doklady k  právní  subjektivitě - </a:t>
            </a:r>
            <a:r>
              <a:rPr lang="cs-CZ" dirty="0"/>
              <a:t> nedokládají  se</a:t>
            </a:r>
          </a:p>
          <a:p>
            <a:pPr>
              <a:buFont typeface="+mj-lt"/>
              <a:buAutoNum type="arabicPeriod"/>
            </a:pPr>
            <a:r>
              <a:rPr lang="cs-CZ" b="1" dirty="0"/>
              <a:t>Podklad pro hodnocení – vzor 2B</a:t>
            </a:r>
          </a:p>
          <a:p>
            <a:pPr>
              <a:buFont typeface="+mj-lt"/>
              <a:buAutoNum type="arabicPeriod"/>
            </a:pPr>
            <a:r>
              <a:rPr lang="cs-CZ" b="1" dirty="0"/>
              <a:t>Doklad o prokázání právních vztahů k nemovitému majetku, který je předmětem projektu  </a:t>
            </a:r>
            <a:r>
              <a:rPr lang="cs-CZ" dirty="0"/>
              <a:t>-výpis z KN se nově nedokládá</a:t>
            </a:r>
            <a:endParaRPr lang="cs-CZ" b="1" dirty="0"/>
          </a:p>
          <a:p>
            <a:pPr>
              <a:buFont typeface="+mj-lt"/>
              <a:buAutoNum type="arabicPeriod"/>
            </a:pPr>
            <a:r>
              <a:rPr lang="cs-CZ" b="1" dirty="0"/>
              <a:t>Doklad prokazující povolení umístění stavby v území dle stavebního zákona </a:t>
            </a:r>
            <a:r>
              <a:rPr lang="cs-CZ" dirty="0"/>
              <a:t>(např. pravomocné   územní  rozhodnutí … -  doloží nejpozději k  datu registrace žádosti o podporu v  MS 2021+)</a:t>
            </a:r>
          </a:p>
          <a:p>
            <a:pPr>
              <a:buFont typeface="+mj-lt"/>
              <a:buAutoNum type="arabicPeriod"/>
            </a:pPr>
            <a:r>
              <a:rPr lang="cs-CZ" b="1" dirty="0"/>
              <a:t>Doklad prokazující povolení k realizaci stavby dle stavebního zákona </a:t>
            </a:r>
            <a:r>
              <a:rPr lang="cs-CZ" dirty="0"/>
              <a:t>(lze doložit podaný návrh nebo  žádost, pravomocný doloží  přes žádost o změnu  nejpozději   k datu  vydání právního  aktu)</a:t>
            </a:r>
          </a:p>
          <a:p>
            <a:pPr marL="355600" indent="0">
              <a:buNone/>
            </a:pPr>
            <a:r>
              <a:rPr lang="cs-CZ" dirty="0"/>
              <a:t>V případě společného územního a stavebního řízení je nutné doložit pravomocný akt stvrzující povolení umístění stavby v území a povolení k realizaci stavebního záměru nejpozději k datu registrace žádosti o podporu v  MS 2021+. </a:t>
            </a:r>
          </a:p>
          <a:p>
            <a:pPr>
              <a:buFont typeface="+mj-lt"/>
              <a:buAutoNum type="arabicPeriod" startAt="8"/>
            </a:pPr>
            <a:r>
              <a:rPr lang="cs-CZ" b="1" dirty="0"/>
              <a:t>Znalecký posudek </a:t>
            </a:r>
            <a:r>
              <a:rPr lang="cs-CZ" dirty="0"/>
              <a:t>- nákup pozemku nebo nákup stavby (nesmí být starší šesti měsíců před datem pořízení nemovitosti a vyhotoven dle platné legislativy).</a:t>
            </a:r>
          </a:p>
          <a:p>
            <a:pPr>
              <a:buFont typeface="+mj-lt"/>
              <a:buAutoNum type="arabicPeriod" startAt="8"/>
            </a:pPr>
            <a:r>
              <a:rPr lang="cs-CZ" b="1" dirty="0"/>
              <a:t>Projektová dokumentace stavby – </a:t>
            </a:r>
            <a:r>
              <a:rPr lang="pl-PL" dirty="0"/>
              <a:t>v podrobnosti podle vyhlášky č. 499/2006 Sb./ č. 146/2008 Sb.</a:t>
            </a:r>
          </a:p>
          <a:p>
            <a:pPr>
              <a:buFont typeface="+mj-lt"/>
              <a:buAutoNum type="arabicPeriod" startAt="8"/>
            </a:pPr>
            <a:r>
              <a:rPr lang="cs-CZ" b="1" dirty="0"/>
              <a:t>Rozpočet stavebních prací 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F83905F-7DBA-4055-9E52-306E99049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710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Povinné přílohy k žádosti o podporu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989667" y="1346201"/>
            <a:ext cx="9514945" cy="532553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11"/>
            </a:pPr>
            <a:r>
              <a:rPr lang="cs-CZ" b="1" dirty="0"/>
              <a:t>Podklady pro stanovení kategorií intervencí a kontrolu limitů </a:t>
            </a:r>
            <a:r>
              <a:rPr lang="cs-CZ" dirty="0"/>
              <a:t>- dle vzoru v příloze č. 4b SPPŽP, při podepisování souladu záměru  s podávaným projektem pracovník MAS zkontroluje soulad údajů této přílohy s částkami  uvedenými v Projektovém záměru podaném na MAS. CZV a požadovaná dotace se musí  shodovat nebo  být  nižší. </a:t>
            </a:r>
          </a:p>
          <a:p>
            <a:pPr>
              <a:buFont typeface="+mj-lt"/>
              <a:buAutoNum type="arabicPeriod" startAt="11"/>
            </a:pPr>
            <a:r>
              <a:rPr lang="cs-CZ" b="1" dirty="0"/>
              <a:t>Smlouva o zřízení bankovního účtu</a:t>
            </a:r>
          </a:p>
          <a:p>
            <a:pPr>
              <a:buFont typeface="+mj-lt"/>
              <a:buAutoNum type="arabicPeriod" startAt="11"/>
            </a:pPr>
            <a:r>
              <a:rPr lang="cs-CZ" b="1" dirty="0"/>
              <a:t>Průkaz energetické náročnosti budovy (PENB)</a:t>
            </a:r>
            <a:endParaRPr lang="cs-CZ" dirty="0"/>
          </a:p>
          <a:p>
            <a:pPr>
              <a:buFont typeface="+mj-lt"/>
              <a:buAutoNum type="arabicPeriod" startAt="11"/>
            </a:pPr>
            <a:r>
              <a:rPr lang="cs-CZ" b="1" dirty="0"/>
              <a:t>Výpis z Evidence skutečných majitelů</a:t>
            </a:r>
            <a:endParaRPr lang="cs-CZ" dirty="0"/>
          </a:p>
          <a:p>
            <a:pPr>
              <a:buFont typeface="+mj-lt"/>
              <a:buAutoNum type="arabicPeriod" startAt="11"/>
            </a:pPr>
            <a:r>
              <a:rPr lang="cs-CZ" b="1" dirty="0"/>
              <a:t>Kladné vyjádření MAS o souladu se schválenou strategií CLLD -</a:t>
            </a:r>
            <a:r>
              <a:rPr lang="cs-CZ" dirty="0"/>
              <a:t>příloha č. 5 SPPŽP</a:t>
            </a:r>
          </a:p>
          <a:p>
            <a:pPr>
              <a:buFont typeface="+mj-lt"/>
              <a:buAutoNum type="arabicPeriod" startAt="11"/>
            </a:pPr>
            <a:r>
              <a:rPr lang="cs-CZ" b="1" dirty="0"/>
              <a:t>Doložení výchozí kapacity předškolního zařízení </a:t>
            </a:r>
            <a:r>
              <a:rPr lang="cs-CZ" dirty="0"/>
              <a:t>–nerelevantní</a:t>
            </a:r>
          </a:p>
          <a:p>
            <a:pPr>
              <a:buFont typeface="+mj-lt"/>
              <a:buAutoNum type="arabicPeriod" startAt="11"/>
            </a:pPr>
            <a:r>
              <a:rPr lang="cs-CZ" b="1" dirty="0"/>
              <a:t>Rozhodnutí krajské hygienické stanice </a:t>
            </a:r>
            <a:r>
              <a:rPr lang="cs-CZ" dirty="0"/>
              <a:t>-nerelevantní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815F7EA-1930-4EC8-B5C1-3CD3E9A14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38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b="1" dirty="0"/>
              <a:t>Metodické listy indikátorů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589212" y="1354667"/>
            <a:ext cx="8915400" cy="47836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Indikátory výstupu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•500 002 - Počet podpořených škol či vzdělávacích zařízení</a:t>
            </a:r>
          </a:p>
          <a:p>
            <a:pPr marL="0" indent="0">
              <a:buNone/>
            </a:pPr>
            <a:r>
              <a:rPr lang="cs-CZ" dirty="0"/>
              <a:t>•509 021 - Kapacita nových učeben v podpořených vzdělávacích zařízeních</a:t>
            </a:r>
          </a:p>
          <a:p>
            <a:pPr marL="0" indent="0">
              <a:buNone/>
            </a:pPr>
            <a:r>
              <a:rPr lang="cs-CZ" dirty="0"/>
              <a:t>•509 031 - Kapacita rekonstruovaných či modernizovaných učeben v podpořených vzdělávacích zařízeních</a:t>
            </a:r>
          </a:p>
          <a:p>
            <a:pPr marL="0" indent="0">
              <a:buNone/>
            </a:pPr>
            <a:r>
              <a:rPr lang="cs-CZ" dirty="0"/>
              <a:t>•509 051 - Počet nových odborných učeben</a:t>
            </a:r>
          </a:p>
          <a:p>
            <a:pPr marL="0" indent="0">
              <a:buNone/>
            </a:pPr>
            <a:r>
              <a:rPr lang="cs-CZ" dirty="0"/>
              <a:t>•509 041 - Počet modernizovaných odborných učeben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Indikátory výsledku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•500 401 - Počet uživatelů nové nebo modernizované péče o děti za rok</a:t>
            </a:r>
          </a:p>
          <a:p>
            <a:pPr marL="0" indent="0">
              <a:buNone/>
            </a:pPr>
            <a:r>
              <a:rPr lang="cs-CZ" dirty="0"/>
              <a:t>•323 000 - Snížení konečné spotřeby energie u podpořených subjektů</a:t>
            </a:r>
          </a:p>
          <a:p>
            <a:pPr marL="0" indent="0">
              <a:buNone/>
            </a:pPr>
            <a:r>
              <a:rPr lang="cs-CZ" dirty="0"/>
              <a:t>Vše podstatné v příloze č. 1 </a:t>
            </a:r>
            <a:r>
              <a:rPr lang="cs-CZ" b="1" dirty="0"/>
              <a:t>Metodické listy indikátorů</a:t>
            </a:r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BF53A2B-E2E2-465F-8A8B-6530C57779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3451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12000"/>
              </a:lnSpc>
              <a:spcBef>
                <a:spcPts val="600"/>
              </a:spcBef>
              <a:spcAft>
                <a:spcPts val="0"/>
              </a:spcAft>
            </a:pPr>
            <a:r>
              <a:rPr lang="cs-CZ" sz="2400" dirty="0">
                <a:solidFill>
                  <a:schemeClr val="tx1"/>
                </a:solidFill>
              </a:rPr>
              <a:t>Děkujeme za pozornost</a:t>
            </a:r>
            <a:br>
              <a:rPr lang="cs-CZ" sz="2400" dirty="0">
                <a:solidFill>
                  <a:schemeClr val="tx1"/>
                </a:solidFill>
              </a:rPr>
            </a:br>
            <a:br>
              <a:rPr lang="cs-CZ" sz="2400" dirty="0">
                <a:solidFill>
                  <a:schemeClr val="tx1"/>
                </a:solidFill>
              </a:rPr>
            </a:br>
            <a:endParaRPr lang="cs-CZ" sz="2400" dirty="0">
              <a:solidFill>
                <a:schemeClr val="tx1"/>
              </a:solidFill>
            </a:endParaRPr>
          </a:p>
        </p:txBody>
      </p:sp>
      <p:sp>
        <p:nvSpPr>
          <p:cNvPr id="11" name="Zástupný symbol pro obsah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Prostějov venkov o.p.s.  </a:t>
            </a:r>
            <a:br>
              <a:rPr lang="cs-CZ" dirty="0"/>
            </a:br>
            <a:r>
              <a:rPr lang="cs-CZ" dirty="0"/>
              <a:t>https://www.maspvvenkov.cz/ </a:t>
            </a:r>
            <a:br>
              <a:rPr lang="cs-CZ" dirty="0"/>
            </a:br>
            <a:r>
              <a:rPr lang="cs-CZ" dirty="0"/>
              <a:t>            </a:t>
            </a:r>
            <a:br>
              <a:rPr lang="cs-CZ" dirty="0"/>
            </a:br>
            <a:r>
              <a:rPr lang="cs-CZ" dirty="0"/>
              <a:t>Ing. Ludmila </a:t>
            </a:r>
            <a:r>
              <a:rPr lang="cs-CZ" dirty="0" err="1"/>
              <a:t>Švitelová</a:t>
            </a:r>
            <a:r>
              <a:rPr lang="cs-CZ" dirty="0"/>
              <a:t>  </a:t>
            </a:r>
            <a:br>
              <a:rPr lang="cs-CZ" dirty="0"/>
            </a:br>
            <a:r>
              <a:rPr lang="cs-CZ" dirty="0"/>
              <a:t>e-mail: maspvvenkov@seznam.cz</a:t>
            </a:r>
            <a:br>
              <a:rPr lang="cs-CZ" dirty="0"/>
            </a:br>
            <a:r>
              <a:rPr lang="cs-CZ" dirty="0"/>
              <a:t>mob.: +420 724 788 131</a:t>
            </a:r>
            <a:br>
              <a:rPr lang="cs-CZ" dirty="0"/>
            </a:br>
            <a:br>
              <a:rPr lang="cs-CZ" dirty="0"/>
            </a:br>
            <a:r>
              <a:rPr lang="cs-CZ" dirty="0"/>
              <a:t>Mgr. Jaroslav Křivánek</a:t>
            </a:r>
            <a:br>
              <a:rPr lang="cs-CZ" dirty="0"/>
            </a:br>
            <a:r>
              <a:rPr lang="cs-CZ" dirty="0"/>
              <a:t>email: krivanek.maspvvenkov@seznam.cz</a:t>
            </a:r>
            <a:b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/>
              <a:t>mob.: +</a:t>
            </a:r>
            <a:r>
              <a:rPr lang="cs-CZ"/>
              <a:t>420 725 177 677 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29C0752-F549-4D34-98D4-D1CBDA8206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028" y="6149211"/>
            <a:ext cx="3600000" cy="51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45290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390</TotalTime>
  <Words>2393</Words>
  <Application>Microsoft Office PowerPoint</Application>
  <PresentationFormat>Širokoúhlá obrazovka</PresentationFormat>
  <Paragraphs>231</Paragraphs>
  <Slides>23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30" baseType="lpstr">
      <vt:lpstr>SimSun</vt:lpstr>
      <vt:lpstr>Arial</vt:lpstr>
      <vt:lpstr>Calibri</vt:lpstr>
      <vt:lpstr>Century Gothic</vt:lpstr>
      <vt:lpstr>Times New Roman</vt:lpstr>
      <vt:lpstr>Wingdings 3</vt:lpstr>
      <vt:lpstr>Stébla</vt:lpstr>
      <vt:lpstr>Seminář pro žadatele k 7. výzvě Prostějov venkov IROP - Vzdělávání</vt:lpstr>
      <vt:lpstr>Dokumenty </vt:lpstr>
      <vt:lpstr>Proces hodnocení projektů</vt:lpstr>
      <vt:lpstr>Proces hodnocení projektů Co předchází  podání  projektu do  MS2021+ ?</vt:lpstr>
      <vt:lpstr>7. výzva Prostějov venkov - IROP - Vzdělávání</vt:lpstr>
      <vt:lpstr>7. výzva Prostějov venkov - IROP - Vzdělávání</vt:lpstr>
      <vt:lpstr>Podání  záměru  do  výzvy MAS</vt:lpstr>
      <vt:lpstr>7. výzva Prostějov venkov - IROP – Vzdělávání zaměření</vt:lpstr>
      <vt:lpstr>Hlavní část projektu  </vt:lpstr>
      <vt:lpstr>Neúplná škola </vt:lpstr>
      <vt:lpstr>Doprovodná část projektu  </vt:lpstr>
      <vt:lpstr>Výdaje</vt:lpstr>
      <vt:lpstr>Kritéria věcného hodnocení  </vt:lpstr>
      <vt:lpstr>Přímé výdaje pro hlavní aktivitu</vt:lpstr>
      <vt:lpstr>Přímé výdaje pro hlavní aktivitu</vt:lpstr>
      <vt:lpstr>Přímé výdaje pro hlavní aktivitu</vt:lpstr>
      <vt:lpstr>Přímé výdaje pro doprovodnou část projektu</vt:lpstr>
      <vt:lpstr>Nepřímé náklady do 7 % z  přímých </vt:lpstr>
      <vt:lpstr>Nezpůsobilé výdaje</vt:lpstr>
      <vt:lpstr>Povinné přílohy k žádosti o podporu</vt:lpstr>
      <vt:lpstr>Povinné přílohy k žádosti o podporu</vt:lpstr>
      <vt:lpstr>Metodické listy indikátorů </vt:lpstr>
      <vt:lpstr>Děkujeme za pozornost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pro žadatele k 2. výzvě Prostějov venkov o.p.s. IROP - Doprava</dc:title>
  <dc:creator>Uživatel</dc:creator>
  <cp:lastModifiedBy>Jaroslav Křivánek</cp:lastModifiedBy>
  <cp:revision>69</cp:revision>
  <cp:lastPrinted>2023-08-28T13:41:11Z</cp:lastPrinted>
  <dcterms:created xsi:type="dcterms:W3CDTF">2023-08-28T07:59:53Z</dcterms:created>
  <dcterms:modified xsi:type="dcterms:W3CDTF">2026-07-02T07:01:12Z</dcterms:modified>
</cp:coreProperties>
</file>