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3" r:id="rId4"/>
    <p:sldId id="272" r:id="rId5"/>
    <p:sldId id="264" r:id="rId6"/>
    <p:sldId id="258" r:id="rId7"/>
    <p:sldId id="259" r:id="rId8"/>
    <p:sldId id="260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61" r:id="rId18"/>
    <p:sldId id="274" r:id="rId19"/>
    <p:sldId id="275" r:id="rId20"/>
    <p:sldId id="276" r:id="rId21"/>
    <p:sldId id="273" r:id="rId22"/>
    <p:sldId id="265" r:id="rId23"/>
    <p:sldId id="266" r:id="rId24"/>
    <p:sldId id="296" r:id="rId25"/>
    <p:sldId id="297" r:id="rId26"/>
    <p:sldId id="299" r:id="rId27"/>
    <p:sldId id="300" r:id="rId28"/>
    <p:sldId id="301" r:id="rId29"/>
    <p:sldId id="302" r:id="rId30"/>
    <p:sldId id="303" r:id="rId31"/>
    <p:sldId id="270" r:id="rId32"/>
    <p:sldId id="271" r:id="rId33"/>
    <p:sldId id="277" r:id="rId34"/>
    <p:sldId id="304" r:id="rId3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51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65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63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26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8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56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91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07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84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73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862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9B7A397-AAF9-47D1-87E4-EAC94E0A0E61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01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krivanek.maspvvenkov@seznam.cz" TargetMode="External"/><Relationship Id="rId2" Type="http://schemas.openxmlformats.org/officeDocument/2006/relationships/hyperlink" Target="mailto:maspvvenkov@seznam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998536"/>
          </a:xfrm>
        </p:spPr>
        <p:txBody>
          <a:bodyPr>
            <a:normAutofit/>
          </a:bodyPr>
          <a:lstStyle/>
          <a:p>
            <a:r>
              <a:rPr lang="cs-CZ" sz="4800" dirty="0"/>
              <a:t>3</a:t>
            </a:r>
            <a:r>
              <a:rPr lang="cs-CZ" sz="4800" dirty="0" smtClean="0"/>
              <a:t>. </a:t>
            </a:r>
            <a:r>
              <a:rPr lang="cs-CZ" sz="4800" dirty="0"/>
              <a:t>Výzva MAS Prostějov </a:t>
            </a:r>
            <a:r>
              <a:rPr lang="cs-CZ" sz="4800" dirty="0" smtClean="0"/>
              <a:t>venkov - IROP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00051" y="2757488"/>
            <a:ext cx="10058400" cy="3429000"/>
          </a:xfrm>
        </p:spPr>
        <p:txBody>
          <a:bodyPr>
            <a:normAutofit/>
          </a:bodyPr>
          <a:lstStyle/>
          <a:p>
            <a:r>
              <a:rPr lang="cs-CZ" sz="2800" dirty="0"/>
              <a:t>„3. výzva MAS Prostějov venkov o.p.s. – IROP – infrastruktura pro základní vzdělávání, infrastruktura pro zájmové a volnočasové vzdělávání mládeže-O3 Investice do školství-II.“ </a:t>
            </a:r>
            <a:endParaRPr lang="cs-CZ" sz="2800" dirty="0"/>
          </a:p>
          <a:p>
            <a:r>
              <a:rPr lang="cs-CZ" sz="2800" dirty="0"/>
              <a:t>VE VAZBĚ NA VÝZVU ŘO IROP Č. 68 „ZVYŠOVÁNÍ KVALITY A DOSTUPNOSTI INFRASTRUKTURY PRO VZDĚLÁVÁNÍ A CELOŽIVOTNÍ UČENÍ - INTEGROVANÉ PROJEKTY CLLD“</a:t>
            </a:r>
          </a:p>
          <a:p>
            <a:endParaRPr lang="cs-CZ" sz="2800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38" y="257119"/>
            <a:ext cx="10058400" cy="165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01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hlavní aktivitu </a:t>
            </a:r>
            <a:r>
              <a:rPr lang="cs-CZ" dirty="0" smtClean="0"/>
              <a:t>projektu - Stavba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400" dirty="0" smtClean="0"/>
              <a:t>stavby</a:t>
            </a:r>
            <a:r>
              <a:rPr lang="cs-CZ" sz="2400" dirty="0"/>
              <a:t>, přístavby, nástavby, stavební úpravy a modernizace budov sloužící základnímu </a:t>
            </a:r>
            <a:r>
              <a:rPr lang="cs-CZ" sz="2400" dirty="0" smtClean="0"/>
              <a:t>vzdělávání: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laboratoře</a:t>
            </a:r>
            <a:r>
              <a:rPr lang="cs-CZ" sz="2400" dirty="0"/>
              <a:t>, dílny, odborné a specializované učebny a výukové prostory ve vazbě na klíčové kompetence IROP, nezbytné zázemí těchto učeben (např. šatny k dílnám, sociální zázemí, přípravny, sklady pomůcek, úklidové komory</a:t>
            </a:r>
            <a:r>
              <a:rPr lang="cs-CZ" sz="2400" dirty="0" smtClean="0"/>
              <a:t>),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odborné </a:t>
            </a:r>
            <a:r>
              <a:rPr lang="cs-CZ" sz="2400" dirty="0"/>
              <a:t>kabinety ve vazbě na klíčové kompetence IROP,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školní </a:t>
            </a:r>
            <a:r>
              <a:rPr lang="cs-CZ" sz="2400" dirty="0"/>
              <a:t>poradenské pracoviště v budově školy,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chodby</a:t>
            </a:r>
            <a:r>
              <a:rPr lang="cs-CZ" sz="2400" dirty="0"/>
              <a:t>, vstupní a spojovací prostory nezbytné pro propojení nově vybudovaných prostor, </a:t>
            </a:r>
            <a:endParaRPr lang="cs-CZ" sz="2400" dirty="0" smtClean="0"/>
          </a:p>
          <a:p>
            <a:pPr algn="just"/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697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hlavní aktivitu projektu - </a:t>
            </a:r>
            <a:r>
              <a:rPr lang="cs-CZ" dirty="0" smtClean="0"/>
              <a:t>Stavba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stavby a stavební úpravy objektu dle vyhlášky č. 398/2009 Sb. související s podporou sociální inkluze v celé budově (např. zajištění bezbariérového přístupu), </a:t>
            </a:r>
          </a:p>
          <a:p>
            <a:pPr algn="just"/>
            <a:r>
              <a:rPr lang="cs-CZ" sz="2400" dirty="0"/>
              <a:t>budování a modernizace související inženýrské sítě (vodovod, kanalizace, plyn, elektrické vedení) v rámci stavby, která je součástí projektu a projektové dokumentace </a:t>
            </a:r>
            <a:r>
              <a:rPr lang="cs-CZ" sz="2400" dirty="0" smtClean="0"/>
              <a:t>stavby, </a:t>
            </a:r>
            <a:endParaRPr lang="cs-CZ" sz="2400" dirty="0"/>
          </a:p>
          <a:p>
            <a:pPr algn="just"/>
            <a:r>
              <a:rPr lang="cs-CZ" sz="2400" b="1" dirty="0"/>
              <a:t>pouze ve správním obvodu ORP se SVL </a:t>
            </a:r>
            <a:r>
              <a:rPr lang="cs-CZ" sz="2400" b="1" dirty="0" smtClean="0"/>
              <a:t>navíc</a:t>
            </a:r>
            <a:r>
              <a:rPr lang="cs-CZ" sz="2400" dirty="0" smtClean="0"/>
              <a:t> </a:t>
            </a:r>
            <a:r>
              <a:rPr lang="cs-CZ" sz="2400" dirty="0"/>
              <a:t>nové kmenové učebny za účelem rozšíření kapacity školy, šatny a toalety pro potřeby nově vybudovaných kapacit, o nové kabinety ve vazbě na rozšiřování kapacit školy.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903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 smtClean="0"/>
              <a:t>Nákup</a:t>
            </a:r>
            <a:r>
              <a:rPr lang="cs-CZ" dirty="0" smtClean="0"/>
              <a:t> </a:t>
            </a:r>
            <a:r>
              <a:rPr lang="pt-BR" dirty="0" smtClean="0"/>
              <a:t>pozemků </a:t>
            </a:r>
            <a:r>
              <a:rPr lang="pt-BR" dirty="0"/>
              <a:t>a </a:t>
            </a:r>
            <a:r>
              <a:rPr lang="pt-BR" dirty="0" smtClean="0"/>
              <a:t>staveb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800" dirty="0" smtClean="0"/>
              <a:t>nákup </a:t>
            </a:r>
            <a:r>
              <a:rPr lang="cs-CZ" sz="2800" dirty="0"/>
              <a:t>pozemku (celého, nebo jeho části) určeného pro výstavbu nové stavby, která bude </a:t>
            </a:r>
            <a:r>
              <a:rPr lang="cs-CZ" sz="2800" dirty="0" smtClean="0"/>
              <a:t>sloužit </a:t>
            </a:r>
            <a:r>
              <a:rPr lang="cs-CZ" sz="2800" dirty="0"/>
              <a:t>vzdělávání, cena pozemku nesmí přesáhnout 10 % celkových způsobilých </a:t>
            </a:r>
            <a:r>
              <a:rPr lang="cs-CZ" sz="2800" dirty="0" smtClean="0"/>
              <a:t>výdajů,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800" dirty="0" smtClean="0"/>
              <a:t>nákup </a:t>
            </a:r>
            <a:r>
              <a:rPr lang="cs-CZ" sz="2800" dirty="0"/>
              <a:t>stavby (celé nebo její části), která bude sloužit základnímu </a:t>
            </a:r>
            <a:r>
              <a:rPr lang="cs-CZ" sz="2800" dirty="0" smtClean="0"/>
              <a:t>vzdělávání. </a:t>
            </a:r>
          </a:p>
          <a:p>
            <a:pPr marL="0" indent="0" algn="just">
              <a:buNone/>
            </a:pPr>
            <a:r>
              <a:rPr lang="cs-CZ" sz="2800" dirty="0"/>
              <a:t>Cena nemovitosti musí být určena znaleckým posudkem (nesmí být starší než 6 měsíců před pořízením nemovitosti). </a:t>
            </a:r>
            <a:endParaRPr lang="cs-CZ" sz="2800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472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 smtClean="0"/>
              <a:t>Pořízení vybavení budov </a:t>
            </a:r>
            <a:r>
              <a:rPr lang="pt-BR" dirty="0"/>
              <a:t>a </a:t>
            </a:r>
            <a:r>
              <a:rPr lang="pt-BR" dirty="0" smtClean="0"/>
              <a:t>zázemí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55054"/>
          </a:xfrm>
        </p:spPr>
        <p:txBody>
          <a:bodyPr>
            <a:noAutofit/>
          </a:bodyPr>
          <a:lstStyle/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pořízení nábytku a vybavení laboratoří, dílen, odborných a specializovaných učeben, výukových prostor, kabinetů ve vazbě na klíčové kompetence IROP včetně nezbytného zázemí těchto učeben,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nákup </a:t>
            </a:r>
            <a:r>
              <a:rPr lang="cs-CZ" sz="2200" dirty="0"/>
              <a:t>výukových pomůcek a technického vybavení laboratoří, dílen, odborných a specializovaných učeben, výukových prostor a kabinetů (přípraven) ve vazbě na klíčové kompetence IROP (např. laboratorní soustavy, měřící zařízení, nářadí, SW a HW vybavení),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pořízení </a:t>
            </a:r>
            <a:r>
              <a:rPr lang="cs-CZ" sz="2200" dirty="0"/>
              <a:t>nábytku a vybavení poradenských pracovišť v budově školy,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pořízení </a:t>
            </a:r>
            <a:r>
              <a:rPr lang="cs-CZ" sz="2200" dirty="0"/>
              <a:t>nábytku do nově vybudovaných chodeb, vstupních a spojovacích prostor,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vybavení </a:t>
            </a:r>
            <a:r>
              <a:rPr lang="cs-CZ" sz="2200" dirty="0"/>
              <a:t>venkovních výukových prostor s vazbou na klíčové kompetence IROP,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pořízení </a:t>
            </a:r>
            <a:r>
              <a:rPr lang="cs-CZ" sz="2200" dirty="0"/>
              <a:t>kompenzačních pomůcek a kompenzačního </a:t>
            </a:r>
            <a:r>
              <a:rPr lang="cs-CZ" sz="2200" dirty="0" smtClean="0"/>
              <a:t>vybavení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9824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 smtClean="0"/>
              <a:t>Vnitřní</a:t>
            </a:r>
            <a:r>
              <a:rPr lang="cs-CZ" dirty="0" smtClean="0"/>
              <a:t> </a:t>
            </a:r>
            <a:r>
              <a:rPr lang="pt-BR" dirty="0" smtClean="0"/>
              <a:t>konektivita</a:t>
            </a:r>
            <a:r>
              <a:rPr lang="cs-CZ" dirty="0" smtClean="0"/>
              <a:t> </a:t>
            </a:r>
            <a:r>
              <a:rPr lang="pt-BR" dirty="0" smtClean="0"/>
              <a:t>a</a:t>
            </a:r>
            <a:r>
              <a:rPr lang="cs-CZ" dirty="0" smtClean="0"/>
              <a:t> </a:t>
            </a:r>
            <a:r>
              <a:rPr lang="pt-BR" dirty="0" smtClean="0"/>
              <a:t>připojení</a:t>
            </a:r>
            <a:r>
              <a:rPr lang="cs-CZ" dirty="0" smtClean="0"/>
              <a:t> </a:t>
            </a:r>
            <a:r>
              <a:rPr lang="pt-BR" dirty="0" smtClean="0"/>
              <a:t>k</a:t>
            </a:r>
            <a:r>
              <a:rPr lang="cs-CZ" dirty="0" smtClean="0"/>
              <a:t> </a:t>
            </a:r>
            <a:r>
              <a:rPr lang="pt-BR" dirty="0" smtClean="0"/>
              <a:t>internetu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5504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Konektivita </a:t>
            </a:r>
            <a:r>
              <a:rPr lang="cs-CZ" dirty="0"/>
              <a:t>školy k veřejnému internetu (WAN) o síťové zařízení </a:t>
            </a:r>
            <a:r>
              <a:rPr lang="cs-CZ" dirty="0" smtClean="0"/>
              <a:t>WAN-LAN, </a:t>
            </a:r>
            <a:endParaRPr lang="cs-CZ" dirty="0"/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bezpečnostní zařízení, </a:t>
            </a:r>
            <a:endParaRPr lang="cs-CZ" dirty="0"/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nezbytné </a:t>
            </a:r>
            <a:r>
              <a:rPr lang="cs-CZ" dirty="0"/>
              <a:t>vybavení a vedení poslední míle k přípojnému bodu poskytovatele </a:t>
            </a:r>
            <a:endParaRPr lang="cs-CZ" dirty="0" smtClean="0"/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nezbytné </a:t>
            </a:r>
            <a:r>
              <a:rPr lang="cs-CZ" dirty="0"/>
              <a:t>licence SW a nákup HW související s funkcionalitou síťového nebo bezpečnostního </a:t>
            </a:r>
            <a:r>
              <a:rPr lang="cs-CZ" dirty="0" smtClean="0"/>
              <a:t>zařízení, </a:t>
            </a:r>
            <a:endParaRPr lang="cs-CZ" dirty="0"/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nezbytné </a:t>
            </a:r>
            <a:r>
              <a:rPr lang="cs-CZ" dirty="0"/>
              <a:t>vybavení pro umístění, instalaci a provoz </a:t>
            </a:r>
            <a:r>
              <a:rPr lang="cs-CZ" dirty="0" smtClean="0"/>
              <a:t>technologie. </a:t>
            </a:r>
            <a:endParaRPr lang="cs-CZ" dirty="0"/>
          </a:p>
          <a:p>
            <a:r>
              <a:rPr lang="cs-CZ" dirty="0" smtClean="0"/>
              <a:t>Vnitřní </a:t>
            </a:r>
            <a:r>
              <a:rPr lang="cs-CZ" dirty="0"/>
              <a:t>konektivita školy (LAN) </a:t>
            </a:r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aktivní </a:t>
            </a:r>
            <a:r>
              <a:rPr lang="cs-CZ" dirty="0"/>
              <a:t>prvky, servery, síťové sondy a analyzátory, </a:t>
            </a:r>
            <a:r>
              <a:rPr lang="cs-CZ" dirty="0" err="1"/>
              <a:t>wifi</a:t>
            </a:r>
            <a:r>
              <a:rPr lang="cs-CZ" dirty="0"/>
              <a:t> vysílače, systém centrálního řízení </a:t>
            </a:r>
            <a:r>
              <a:rPr lang="cs-CZ" dirty="0" err="1" smtClean="0"/>
              <a:t>wifi</a:t>
            </a:r>
            <a:r>
              <a:rPr lang="cs-CZ" dirty="0" smtClean="0"/>
              <a:t>, </a:t>
            </a:r>
            <a:r>
              <a:rPr lang="cs-CZ" dirty="0"/>
              <a:t>úložiště pro kolektory; SW nezbytný pro provoz </a:t>
            </a:r>
            <a:r>
              <a:rPr lang="cs-CZ" dirty="0" smtClean="0"/>
              <a:t>infrastruktury, </a:t>
            </a:r>
            <a:r>
              <a:rPr lang="cs-CZ" dirty="0"/>
              <a:t>standardní záruka. </a:t>
            </a:r>
          </a:p>
          <a:p>
            <a:r>
              <a:rPr lang="cs-CZ" dirty="0" smtClean="0"/>
              <a:t>Další </a:t>
            </a:r>
            <a:r>
              <a:rPr lang="cs-CZ" dirty="0"/>
              <a:t>bezpečnostní prvky </a:t>
            </a:r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SW</a:t>
            </a:r>
            <a:r>
              <a:rPr lang="cs-CZ" dirty="0"/>
              <a:t>, HW, licence, náklady na implementaci a integraci přímo související s pořizovaným SW a HW. </a:t>
            </a:r>
          </a:p>
        </p:txBody>
      </p:sp>
    </p:spTree>
    <p:extLst>
      <p:ext uri="{BB962C8B-B14F-4D97-AF65-F5344CB8AC3E}">
        <p14:creationId xmlns:p14="http://schemas.microsoft.com/office/powerpoint/2010/main" val="1597862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hlavní aktivitu projektu </a:t>
            </a:r>
            <a:r>
              <a:rPr lang="cs-CZ" dirty="0" smtClean="0"/>
              <a:t>- DPH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 smtClean="0"/>
              <a:t>DPH </a:t>
            </a:r>
            <a:r>
              <a:rPr lang="cs-CZ" dirty="0"/>
              <a:t>je způsobilým výdajem, jen je-li způsobilým výdajem plnění, ke kterému se vztahuje,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 smtClean="0"/>
              <a:t>pokud </a:t>
            </a:r>
            <a:r>
              <a:rPr lang="cs-CZ" dirty="0"/>
              <a:t>nemá žadatel jakožto plátce DPH k podporovaným hlavním aktivitám nárok na odpočet vstupu,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 smtClean="0"/>
              <a:t>pokud </a:t>
            </a:r>
            <a:r>
              <a:rPr lang="cs-CZ" dirty="0"/>
              <a:t>je žadatel neplátce DPH, způsobilým výdajem je celková pořizovací cena.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50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vedlejší aktivitu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83629"/>
          </a:xfrm>
        </p:spPr>
        <p:txBody>
          <a:bodyPr>
            <a:normAutofit fontScale="92500" lnSpcReduction="10000"/>
          </a:bodyPr>
          <a:lstStyle/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demolice budov v areálu školy, jejichž odstranění souvisí s realizací projektu,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pořízení </a:t>
            </a:r>
            <a:r>
              <a:rPr lang="cs-CZ" dirty="0"/>
              <a:t>bezpečnostních prvků a zařízení u vstupu do </a:t>
            </a:r>
            <a:r>
              <a:rPr lang="cs-CZ" dirty="0" smtClean="0"/>
              <a:t>budovy, </a:t>
            </a:r>
            <a:endParaRPr lang="cs-CZ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úpravy </a:t>
            </a:r>
            <a:r>
              <a:rPr lang="cs-CZ" dirty="0"/>
              <a:t>venkovního prostranství v areálu zařízení ZŠ </a:t>
            </a:r>
            <a:r>
              <a:rPr lang="cs-CZ" dirty="0" smtClean="0"/>
              <a:t>a </a:t>
            </a:r>
            <a:r>
              <a:rPr lang="cs-CZ" dirty="0"/>
              <a:t>přístřešky nevyžadující stavební povolení,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zabezpečení výstavby,</a:t>
            </a:r>
            <a:endParaRPr lang="cs-CZ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projektová </a:t>
            </a:r>
            <a:r>
              <a:rPr lang="cs-CZ" dirty="0"/>
              <a:t>dokumentace stavby, EIA, </a:t>
            </a:r>
            <a:endParaRPr lang="cs-CZ" dirty="0" smtClean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pořízení </a:t>
            </a:r>
            <a:r>
              <a:rPr lang="cs-CZ" dirty="0"/>
              <a:t>služeb bezprostředně souvisejících s realizací </a:t>
            </a:r>
            <a:r>
              <a:rPr lang="cs-CZ" dirty="0" smtClean="0"/>
              <a:t>projektu, </a:t>
            </a:r>
            <a:endParaRPr lang="cs-CZ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nákup </a:t>
            </a:r>
            <a:r>
              <a:rPr lang="cs-CZ" dirty="0"/>
              <a:t>služeb, které jsou součástí pořízení dlouhodobého hmotného a nehmotného majetku, nejsou-li tyto služby součástí pořizovací ceny vybavení, </a:t>
            </a:r>
            <a:endParaRPr lang="cs-CZ" dirty="0" smtClean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povinná publicita, </a:t>
            </a:r>
            <a:endParaRPr lang="cs-CZ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DPH </a:t>
            </a:r>
            <a:r>
              <a:rPr lang="cs-CZ" dirty="0"/>
              <a:t>je způsobilým výdajem, jen je-li způsobilým výdajem plnění, ke kterému se vztahuje</a:t>
            </a:r>
            <a:r>
              <a:rPr lang="cs-CZ" dirty="0" smtClean="0"/>
              <a:t>, </a:t>
            </a:r>
            <a:r>
              <a:rPr lang="cs-CZ" dirty="0"/>
              <a:t>pokud nemá žadatel jakožto plátce DPH k podporovaným vedlejším aktivitám nárok na odpočet vstupu, pokud je žadatel neplátce DPH, způsobilým výdajem je celková pořizovací cena. </a:t>
            </a:r>
          </a:p>
        </p:txBody>
      </p:sp>
    </p:spTree>
    <p:extLst>
      <p:ext uri="{BB962C8B-B14F-4D97-AF65-F5344CB8AC3E}">
        <p14:creationId xmlns:p14="http://schemas.microsoft.com/office/powerpoint/2010/main" val="1374933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Aktivita B: „Infrastruktura pro zájmové, neformální a celoživotní vzdělávání</a:t>
            </a:r>
            <a:r>
              <a:rPr lang="cs-CZ" b="1" dirty="0" smtClean="0"/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800" dirty="0"/>
              <a:t>Podpora může být poskytnuta na podporu infrastruktury pro zájmové, neformální a celoživotní vzdělávání. Jedná se o školy a školská zařízení, střediska volného času, domy dětí a mládeže, školní družiny a školní kluby, vzdělávací a školící centra a další subjekty podílející se na realizaci zájmového, neformálního a celoživotního (dalšího) vzdělávání. </a:t>
            </a:r>
            <a:endParaRPr lang="cs-CZ" sz="2800" dirty="0" smtClean="0"/>
          </a:p>
          <a:p>
            <a:pPr algn="just"/>
            <a:r>
              <a:rPr lang="cs-CZ" sz="2800" b="1" dirty="0" smtClean="0"/>
              <a:t>Projektové </a:t>
            </a:r>
            <a:r>
              <a:rPr lang="cs-CZ" sz="2800" b="1" dirty="0"/>
              <a:t>žádosti musí být v souladu s Místním akčním plánem vzdělávání nebo Krajským akčním plánem vzdělávání.</a:t>
            </a:r>
            <a:endParaRPr lang="cs-CZ" sz="2800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755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</a:t>
            </a:r>
            <a:r>
              <a:rPr lang="cs-CZ" b="1" dirty="0" smtClean="0"/>
              <a:t>aměření </a:t>
            </a:r>
            <a:r>
              <a:rPr lang="cs-CZ" b="1" dirty="0"/>
              <a:t>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68352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400" dirty="0"/>
              <a:t>Hlavní zaměření projektu musí být ve vazbě na zvýšení nedostatečné kapacity pro zájmové, neformální nebo celoživotní vzdělávání v území. Účelem podporovaných aktivit je zvýšení kvality vzdělávání v klíčových kompetencích ve vazbě na budoucí uplatnění na trhu práce a sladění nabídky a poptávky na regionálním trhu práce. </a:t>
            </a:r>
          </a:p>
          <a:p>
            <a:r>
              <a:rPr lang="cs-CZ" sz="2400" b="1" dirty="0"/>
              <a:t>Klíčovými kompetencemi jsou: </a:t>
            </a:r>
          </a:p>
          <a:p>
            <a:pPr marL="357188" lvl="0" indent="-357188">
              <a:buFont typeface="Wingdings" panose="05000000000000000000" pitchFamily="2" charset="2"/>
              <a:buChar char="q"/>
            </a:pPr>
            <a:r>
              <a:rPr lang="cs-CZ" sz="2400" dirty="0"/>
              <a:t>komunikace v cizích jazycích, </a:t>
            </a:r>
          </a:p>
          <a:p>
            <a:pPr marL="357188" lvl="0" indent="-357188">
              <a:buFont typeface="Wingdings" panose="05000000000000000000" pitchFamily="2" charset="2"/>
              <a:buChar char="q"/>
            </a:pPr>
            <a:r>
              <a:rPr lang="cs-CZ" sz="2400" dirty="0"/>
              <a:t>přírodní vědy, </a:t>
            </a:r>
          </a:p>
          <a:p>
            <a:pPr marL="357188" lvl="0" indent="-357188">
              <a:buFont typeface="Wingdings" panose="05000000000000000000" pitchFamily="2" charset="2"/>
              <a:buChar char="q"/>
            </a:pPr>
            <a:r>
              <a:rPr lang="cs-CZ" sz="2400" dirty="0"/>
              <a:t>technické a řemeslné obory, </a:t>
            </a:r>
          </a:p>
          <a:p>
            <a:pPr marL="357188" lvl="0" indent="-357188">
              <a:buFont typeface="Wingdings" panose="05000000000000000000" pitchFamily="2" charset="2"/>
              <a:buChar char="q"/>
            </a:pPr>
            <a:r>
              <a:rPr lang="cs-CZ" sz="2400" dirty="0"/>
              <a:t>práce s digitálními technologiemi. </a:t>
            </a:r>
          </a:p>
          <a:p>
            <a:pPr marL="357188" indent="-357188">
              <a:buFont typeface="Wingdings" panose="05000000000000000000" pitchFamily="2" charset="2"/>
              <a:buChar char="q"/>
            </a:pP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390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Klíčové kompetence </a:t>
            </a:r>
            <a:r>
              <a:rPr lang="cs-CZ" b="1" dirty="0" smtClean="0"/>
              <a:t>IROP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697762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 smtClean="0"/>
              <a:t>Pro </a:t>
            </a:r>
            <a:r>
              <a:rPr lang="cs-CZ" sz="2400" dirty="0"/>
              <a:t>zájmové a neformální vzdělávání jsou vázány na vzdělávací oblasti a obory Rámcového vzdělávacího programu pro základní vzdělávání (RVP ZV):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Jazyk </a:t>
            </a:r>
            <a:r>
              <a:rPr lang="cs-CZ" sz="2400" dirty="0"/>
              <a:t>a jazyková komunikace (Cizí jazyk, Další cizí jazyk),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Člověk </a:t>
            </a:r>
            <a:r>
              <a:rPr lang="cs-CZ" sz="2400" dirty="0"/>
              <a:t>a jeho svět,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Matematika </a:t>
            </a:r>
            <a:r>
              <a:rPr lang="cs-CZ" sz="2400" dirty="0"/>
              <a:t>a její aplikace,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Člověk </a:t>
            </a:r>
            <a:r>
              <a:rPr lang="cs-CZ" sz="2400" dirty="0"/>
              <a:t>a příroda (Fyzika, Chemie, Přírodopis, Zeměpis),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Člověk </a:t>
            </a:r>
            <a:r>
              <a:rPr lang="cs-CZ" sz="2400" dirty="0"/>
              <a:t>a svět práce,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a </a:t>
            </a:r>
            <a:r>
              <a:rPr lang="cs-CZ" sz="2400" dirty="0"/>
              <a:t>průřezová témata RVP ZV: Environmentální výchova.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44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Aktivita A: „Infrastruktura základních škol“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dirty="0"/>
              <a:t>Podpora může být poskytnuta na podporu infrastruktury škol a školských zařízení pro základní vzdělávání podle zákona č. 561/2004 Sb., školský zákon, ve znění pozdějších předpisů, zapsaných v Rejstříku škol a školských zařízení k datu vyhlášení výzvy MAS. </a:t>
            </a:r>
            <a:endParaRPr lang="cs-CZ" sz="2800" dirty="0" smtClean="0"/>
          </a:p>
          <a:p>
            <a:pPr algn="just"/>
            <a:r>
              <a:rPr lang="cs-CZ" sz="2800" b="1" dirty="0" smtClean="0"/>
              <a:t>Projektové </a:t>
            </a:r>
            <a:r>
              <a:rPr lang="cs-CZ" sz="2800" b="1" dirty="0"/>
              <a:t>záměry musí být v souladu s Místním akčním plánem vzdělávání.</a:t>
            </a:r>
            <a:endParaRPr lang="cs-CZ" sz="2800" dirty="0"/>
          </a:p>
          <a:p>
            <a:pPr algn="just"/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706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Klíčové kompetence IROP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dirty="0"/>
              <a:t>Vazby na tyto oblasti a obory popíše žadatel ve studii proveditelnosti a uvede citace vzdělávacího programu zařízení, které je předmětem projektu. Klíčové kompetence IROP pro celoživotní (další) vzdělávání jsou vázány na Národní soustavu kvalifikací a vybrané kvalifikace. </a:t>
            </a:r>
          </a:p>
          <a:p>
            <a:pPr marL="0" indent="0" algn="just">
              <a:buNone/>
            </a:pPr>
            <a:r>
              <a:rPr lang="cs-CZ" sz="2400" dirty="0"/>
              <a:t>Klíčová kompetence práce s digitálními technologiemi bude podporována pouze ve vazbě na další klíčové kompetence, tedy ve vazbě na komunikaci v cizím jazyce, přírodní vědy, technické a řemeslné obory. </a:t>
            </a:r>
            <a:endParaRPr lang="cs-CZ" sz="2400" dirty="0" smtClean="0"/>
          </a:p>
          <a:p>
            <a:pPr marL="0" indent="0" algn="just">
              <a:buNone/>
            </a:pPr>
            <a:r>
              <a:rPr lang="cs-CZ" sz="2400" dirty="0" smtClean="0"/>
              <a:t>Odborná </a:t>
            </a:r>
            <a:r>
              <a:rPr lang="cs-CZ" sz="2400" dirty="0"/>
              <a:t>učebna počítačů sloužící k výuce informatiky (např. pro rekvalifikační kurzy počítačů) je relevantním záměrem, pokud bude v MAP/KAP v seznamu projektových záměrů pro investiční intervence IROP daného zařízení označena klíčová kompetence práce s digitálními technologiemi.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252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J</a:t>
            </a:r>
            <a:r>
              <a:rPr lang="cs-CZ" sz="2800" b="1" dirty="0" smtClean="0"/>
              <a:t>sou </a:t>
            </a:r>
            <a:r>
              <a:rPr lang="cs-CZ" sz="2800" b="1" dirty="0"/>
              <a:t>rozdělené na hlavní a vedlejší. </a:t>
            </a:r>
          </a:p>
          <a:p>
            <a:pPr marL="542925" lvl="0" indent="-542925" algn="just">
              <a:buFont typeface="Wingdings" panose="05000000000000000000" pitchFamily="2" charset="2"/>
              <a:buChar char="q"/>
            </a:pPr>
            <a:r>
              <a:rPr lang="cs-CZ" sz="2800" dirty="0"/>
              <a:t>Na </a:t>
            </a:r>
            <a:r>
              <a:rPr lang="cs-CZ" sz="2800" b="1" dirty="0"/>
              <a:t>hlavní aktivitu</a:t>
            </a:r>
            <a:r>
              <a:rPr lang="cs-CZ" sz="2800" dirty="0"/>
              <a:t> projektu musí být vynaloženo minimálně 85 % celkových způsobilých výdajů. Hlavní aktivitou projektu jsou ty aktivity, které vedou k naplnění cílů a indikátorů projektu. </a:t>
            </a:r>
          </a:p>
          <a:p>
            <a:pPr marL="542925" lvl="0" indent="-542925" algn="just">
              <a:buFont typeface="Wingdings" panose="05000000000000000000" pitchFamily="2" charset="2"/>
              <a:buChar char="q"/>
            </a:pPr>
            <a:r>
              <a:rPr lang="cs-CZ" sz="2800" dirty="0"/>
              <a:t>Na </a:t>
            </a:r>
            <a:r>
              <a:rPr lang="cs-CZ" sz="2800" b="1" dirty="0"/>
              <a:t>vedlejší aktivity</a:t>
            </a:r>
            <a:r>
              <a:rPr lang="cs-CZ" sz="2800" dirty="0"/>
              <a:t> projektu může být vynaloženo maximálně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15 </a:t>
            </a:r>
            <a:r>
              <a:rPr lang="cs-CZ" sz="2800" dirty="0"/>
              <a:t>% celkových způsobilých výdajů projektu.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740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840691"/>
          </a:xfrm>
        </p:spPr>
        <p:txBody>
          <a:bodyPr>
            <a:normAutofit fontScale="92500"/>
          </a:bodyPr>
          <a:lstStyle/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800" dirty="0" smtClean="0"/>
              <a:t>stavby </a:t>
            </a:r>
            <a:r>
              <a:rPr lang="cs-CZ" sz="2800" dirty="0"/>
              <a:t>a stavební práce spojené s vybudováním infrastruktury pro zájmové, neformální a celoživotní vzdělávání,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rekonstrukce a stavební úpravy stávající infrastruktury (včetně zabezpečení bezbariérovosti dle vyhlášky č. 398/2009 Sb. O obecných technických požadavcích zabezpečujících bezbariérové užívání staveb),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nákup pozemků a staveb (nemovitostí),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pořízení vybavení budov a učeben,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pořízení kompenzačních pomůcek.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323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Vedlejší aktivity projektu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 smtClean="0"/>
              <a:t>demolice </a:t>
            </a:r>
            <a:r>
              <a:rPr lang="cs-CZ" sz="2800" dirty="0"/>
              <a:t>související s realizací projektu,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úpravy zeleně a venkovního prostranství,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projektová dokumentace, EIA,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zabezpečení výstavby (technický dozor investora, BOZP, autorský dozor),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pořízení služeb bezprostředně související s realizací projektu (příprava a realizace zadávacích a výběrových řízení, zpracování studie proveditelnosti),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povinná publicita.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879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Základní hlediska způsobilosti výdaje jsou uvedena v kapitole 10.1 Obecných pravidel. </a:t>
            </a:r>
            <a:endParaRPr lang="cs-CZ" sz="2400" dirty="0" smtClean="0"/>
          </a:p>
          <a:p>
            <a:pPr algn="just"/>
            <a:r>
              <a:rPr lang="cs-CZ" sz="2400" dirty="0" smtClean="0"/>
              <a:t>Příjemce </a:t>
            </a:r>
            <a:r>
              <a:rPr lang="cs-CZ" sz="2400" dirty="0"/>
              <a:t>je povinen řádně doložit způsobilé výdaje příslušným účetním dokladem, popřípadě další požadovanou dokumentací. Výdaje, byť z věcného hlediska způsobilé, které nejsou řádně doložené, jsou vždy považovány za výdaje nezpůsobilé.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951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hlavní aktivitu </a:t>
            </a:r>
            <a:r>
              <a:rPr lang="cs-CZ" dirty="0" smtClean="0"/>
              <a:t>projektu - Stavba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400" dirty="0"/>
              <a:t>přístavby, nástavby, stavební úpravy a modernizace budov sloužící pro zájmové, neformální a celoživotní vzdělávání: </a:t>
            </a:r>
            <a:endParaRPr lang="cs-CZ" sz="2400" dirty="0" smtClean="0"/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/>
              <a:t>laboratoře, dílny, odborné a specializované učebny a výukové prostory ve vazbě na klíčové kompetence IROP, nezbytné zázemí těchto učeben (např. šatny k dílnám, sociální zázemí, přípravny, sklady pomůcek, úklidové komory</a:t>
            </a:r>
            <a:r>
              <a:rPr lang="cs-CZ" sz="2400" dirty="0" smtClean="0"/>
              <a:t>),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/>
              <a:t>zázemí pro vzdělávací personál,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/>
              <a:t>chodby, vstupní a spojovací prostory nezbytné pro propojení nově vybudovaných prostor, </a:t>
            </a:r>
          </a:p>
          <a:p>
            <a:pPr marL="0" indent="0" algn="just">
              <a:buNone/>
            </a:pPr>
            <a:r>
              <a:rPr lang="cs-CZ" sz="2400" dirty="0" smtClean="0"/>
              <a:t>stavební </a:t>
            </a:r>
            <a:r>
              <a:rPr lang="cs-CZ" sz="2400" dirty="0"/>
              <a:t>úpravy objektu dle vyhlášky č. 398/2009 Sb. související s podporou sociální inkluze v celé budově (např. zajištění bezbariérového přístupu). </a:t>
            </a:r>
          </a:p>
        </p:txBody>
      </p:sp>
    </p:spTree>
    <p:extLst>
      <p:ext uri="{BB962C8B-B14F-4D97-AF65-F5344CB8AC3E}">
        <p14:creationId xmlns:p14="http://schemas.microsoft.com/office/powerpoint/2010/main" val="5798644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 smtClean="0"/>
              <a:t>Nákup</a:t>
            </a:r>
            <a:r>
              <a:rPr lang="cs-CZ" dirty="0" smtClean="0"/>
              <a:t> </a:t>
            </a:r>
            <a:r>
              <a:rPr lang="pt-BR" dirty="0" smtClean="0"/>
              <a:t>pozemků </a:t>
            </a:r>
            <a:r>
              <a:rPr lang="pt-BR" dirty="0"/>
              <a:t>a </a:t>
            </a:r>
            <a:r>
              <a:rPr lang="pt-BR" dirty="0" smtClean="0"/>
              <a:t>staveb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2925" indent="-542925" algn="just">
              <a:buFont typeface="Wingdings" panose="05000000000000000000" pitchFamily="2" charset="2"/>
              <a:buChar char="v"/>
            </a:pPr>
            <a:r>
              <a:rPr lang="cs-CZ" sz="2800" dirty="0"/>
              <a:t>nákup pozemku (celého, nebo jeho části), který bude sloužit pro zájmové, neformální a celoživotní vzdělávání, cena pozemku nesmí přesáhnout 10 % celkových způsobilých výdajů </a:t>
            </a:r>
            <a:r>
              <a:rPr lang="cs-CZ" sz="2800" dirty="0" smtClean="0"/>
              <a:t>projektu,</a:t>
            </a:r>
          </a:p>
          <a:p>
            <a:pPr marL="542925" indent="-542925" algn="just">
              <a:buFont typeface="Wingdings" panose="05000000000000000000" pitchFamily="2" charset="2"/>
              <a:buChar char="v"/>
            </a:pPr>
            <a:r>
              <a:rPr lang="cs-CZ" sz="2800" dirty="0"/>
              <a:t>nákup stavby (celé nebo její části), která bude sloužit pro zájmové, neformální a celoživotní vzdělávání. </a:t>
            </a:r>
            <a:endParaRPr lang="cs-CZ" sz="2800" dirty="0" smtClean="0"/>
          </a:p>
          <a:p>
            <a:pPr marL="0" indent="0" algn="just">
              <a:buNone/>
            </a:pPr>
            <a:r>
              <a:rPr lang="cs-CZ" sz="2800" dirty="0"/>
              <a:t>Cena nemovitosti musí být určena znaleckým posudkem (nesmí být starší než 6 měsíců před pořízením nemovitosti). </a:t>
            </a:r>
            <a:endParaRPr lang="cs-CZ" sz="2800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240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 smtClean="0"/>
              <a:t>Pořízení vybavení budov </a:t>
            </a:r>
            <a:r>
              <a:rPr lang="pt-BR" dirty="0"/>
              <a:t>a </a:t>
            </a:r>
            <a:r>
              <a:rPr lang="pt-BR" dirty="0" smtClean="0"/>
              <a:t>zázemí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55054"/>
          </a:xfrm>
        </p:spPr>
        <p:txBody>
          <a:bodyPr>
            <a:noAutofit/>
          </a:bodyPr>
          <a:lstStyle/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pořízení nábytku a vybavení laboratoří, dílen, odborných a specializovaných učeben, výukových prostor, kabinetů ve vazbě na klíčové kompetence IROP včetně nezbytného zázemí těchto učeben,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nákup </a:t>
            </a:r>
            <a:r>
              <a:rPr lang="cs-CZ" sz="2200" dirty="0"/>
              <a:t>výukových pomůcek a technického vybavení laboratoří, dílen, odborných a specializovaných učeben, výukových prostor a kabinetů (přípraven) ve vazbě na klíčové kompetence IROP (např. laboratorní soustavy, měřící zařízení, nářadí, SW a HW vybavení),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pořízení nábytku do nově vybudovaných chodeb, vstupních a spojovacích prostor</a:t>
            </a:r>
            <a:r>
              <a:rPr lang="cs-CZ" sz="2200" dirty="0" smtClean="0"/>
              <a:t>, </a:t>
            </a:r>
            <a:endParaRPr lang="cs-CZ" sz="2200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pt-BR" sz="2200" dirty="0"/>
              <a:t>vybavení venkovních výukových prostor s vazbou na klíčové kompetence IROP</a:t>
            </a:r>
            <a:r>
              <a:rPr lang="cs-CZ" sz="2200" dirty="0" smtClean="0"/>
              <a:t>, </a:t>
            </a:r>
            <a:endParaRPr lang="cs-CZ" sz="2200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pořízení kompenzačních pomůcek a kompenzačního vybavení nezbytných pro zajištění rovného přístupu ke vzdělávání dětem se speciálními vzdělávacími potřebami</a:t>
            </a:r>
          </a:p>
        </p:txBody>
      </p:sp>
    </p:spTree>
    <p:extLst>
      <p:ext uri="{BB962C8B-B14F-4D97-AF65-F5344CB8AC3E}">
        <p14:creationId xmlns:p14="http://schemas.microsoft.com/office/powerpoint/2010/main" val="2874265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 smtClean="0"/>
              <a:t>Vnitřní</a:t>
            </a:r>
            <a:r>
              <a:rPr lang="cs-CZ" dirty="0" smtClean="0"/>
              <a:t> </a:t>
            </a:r>
            <a:r>
              <a:rPr lang="pt-BR" dirty="0" smtClean="0"/>
              <a:t>konektivita</a:t>
            </a:r>
            <a:r>
              <a:rPr lang="cs-CZ" dirty="0" smtClean="0"/>
              <a:t> </a:t>
            </a:r>
            <a:r>
              <a:rPr lang="pt-BR" dirty="0" smtClean="0"/>
              <a:t>a</a:t>
            </a:r>
            <a:r>
              <a:rPr lang="cs-CZ" dirty="0" smtClean="0"/>
              <a:t> </a:t>
            </a:r>
            <a:r>
              <a:rPr lang="pt-BR" dirty="0" smtClean="0"/>
              <a:t>připojení</a:t>
            </a:r>
            <a:r>
              <a:rPr lang="cs-CZ" dirty="0" smtClean="0"/>
              <a:t> </a:t>
            </a:r>
            <a:r>
              <a:rPr lang="pt-BR" dirty="0" smtClean="0"/>
              <a:t>k</a:t>
            </a:r>
            <a:r>
              <a:rPr lang="cs-CZ" dirty="0" smtClean="0"/>
              <a:t> </a:t>
            </a:r>
            <a:r>
              <a:rPr lang="pt-BR" dirty="0" smtClean="0"/>
              <a:t>internetu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5504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Konektivita </a:t>
            </a:r>
            <a:r>
              <a:rPr lang="cs-CZ" dirty="0"/>
              <a:t>školy k veřejnému internetu (WAN) o síťové zařízení </a:t>
            </a:r>
            <a:r>
              <a:rPr lang="cs-CZ" dirty="0" smtClean="0"/>
              <a:t>WAN-LAN, </a:t>
            </a:r>
            <a:endParaRPr lang="cs-CZ" dirty="0"/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bezpečnostní zařízení, </a:t>
            </a:r>
            <a:endParaRPr lang="cs-CZ" dirty="0"/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nezbytné </a:t>
            </a:r>
            <a:r>
              <a:rPr lang="cs-CZ" dirty="0"/>
              <a:t>vybavení a vedení poslední míle k přípojnému bodu poskytovatele </a:t>
            </a:r>
            <a:endParaRPr lang="cs-CZ" dirty="0" smtClean="0"/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nezbytné </a:t>
            </a:r>
            <a:r>
              <a:rPr lang="cs-CZ" dirty="0"/>
              <a:t>licence SW a nákup HW související s funkcionalitou síťového nebo bezpečnostního </a:t>
            </a:r>
            <a:r>
              <a:rPr lang="cs-CZ" dirty="0" smtClean="0"/>
              <a:t>zařízení, </a:t>
            </a:r>
            <a:endParaRPr lang="cs-CZ" dirty="0"/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nezbytné </a:t>
            </a:r>
            <a:r>
              <a:rPr lang="cs-CZ" dirty="0"/>
              <a:t>vybavení pro umístění, instalaci a provoz </a:t>
            </a:r>
            <a:r>
              <a:rPr lang="cs-CZ" dirty="0" smtClean="0"/>
              <a:t>technologie. </a:t>
            </a:r>
            <a:endParaRPr lang="cs-CZ" dirty="0"/>
          </a:p>
          <a:p>
            <a:r>
              <a:rPr lang="cs-CZ" dirty="0" smtClean="0"/>
              <a:t>Vnitřní </a:t>
            </a:r>
            <a:r>
              <a:rPr lang="cs-CZ" dirty="0"/>
              <a:t>konektivita školy (LAN) </a:t>
            </a:r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aktivní </a:t>
            </a:r>
            <a:r>
              <a:rPr lang="cs-CZ" dirty="0"/>
              <a:t>prvky, servery, síťové sondy a analyzátory, </a:t>
            </a:r>
            <a:r>
              <a:rPr lang="cs-CZ" dirty="0" err="1"/>
              <a:t>wifi</a:t>
            </a:r>
            <a:r>
              <a:rPr lang="cs-CZ" dirty="0"/>
              <a:t> vysílače, systém centrálního řízení </a:t>
            </a:r>
            <a:r>
              <a:rPr lang="cs-CZ" dirty="0" err="1" smtClean="0"/>
              <a:t>wifi</a:t>
            </a:r>
            <a:r>
              <a:rPr lang="cs-CZ" dirty="0" smtClean="0"/>
              <a:t>, </a:t>
            </a:r>
            <a:r>
              <a:rPr lang="cs-CZ" dirty="0"/>
              <a:t>úložiště pro kolektory; SW nezbytný pro provoz </a:t>
            </a:r>
            <a:r>
              <a:rPr lang="cs-CZ" dirty="0" smtClean="0"/>
              <a:t>infrastruktury, </a:t>
            </a:r>
            <a:r>
              <a:rPr lang="cs-CZ" dirty="0"/>
              <a:t>standardní záruka. </a:t>
            </a:r>
          </a:p>
          <a:p>
            <a:r>
              <a:rPr lang="cs-CZ" dirty="0" smtClean="0"/>
              <a:t>Další </a:t>
            </a:r>
            <a:r>
              <a:rPr lang="cs-CZ" dirty="0"/>
              <a:t>bezpečnostní prvky </a:t>
            </a:r>
          </a:p>
          <a:p>
            <a:pPr marL="714375" indent="-271463">
              <a:buFont typeface="Arial" panose="020B0604020202020204" pitchFamily="34" charset="0"/>
              <a:buChar char="•"/>
            </a:pPr>
            <a:r>
              <a:rPr lang="cs-CZ" dirty="0" smtClean="0"/>
              <a:t>SW</a:t>
            </a:r>
            <a:r>
              <a:rPr lang="cs-CZ" dirty="0"/>
              <a:t>, HW, licence, náklady na implementaci a integraci přímo související s pořizovaným SW a HW. </a:t>
            </a:r>
          </a:p>
        </p:txBody>
      </p:sp>
    </p:spTree>
    <p:extLst>
      <p:ext uri="{BB962C8B-B14F-4D97-AF65-F5344CB8AC3E}">
        <p14:creationId xmlns:p14="http://schemas.microsoft.com/office/powerpoint/2010/main" val="34892631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hlavní aktivitu projektu </a:t>
            </a:r>
            <a:r>
              <a:rPr lang="cs-CZ" dirty="0" smtClean="0"/>
              <a:t>- DPH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 smtClean="0"/>
              <a:t>DPH </a:t>
            </a:r>
            <a:r>
              <a:rPr lang="cs-CZ" dirty="0"/>
              <a:t>je způsobilým výdajem, jen je-li způsobilým výdajem plnění, ke kterému se vztahuje,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 smtClean="0"/>
              <a:t>pokud </a:t>
            </a:r>
            <a:r>
              <a:rPr lang="cs-CZ" dirty="0"/>
              <a:t>nemá žadatel jakožto plátce DPH k podporovaným hlavním aktivitám nárok na odpočet vstupu,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 smtClean="0"/>
              <a:t>pokud </a:t>
            </a:r>
            <a:r>
              <a:rPr lang="cs-CZ" dirty="0"/>
              <a:t>je žadatel neplátce DPH, způsobilým výdajem je celková pořizovací cena.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00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zaměření </a:t>
            </a:r>
            <a:r>
              <a:rPr lang="cs-CZ" b="1" dirty="0" smtClean="0"/>
              <a:t>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26466"/>
          </a:xfrm>
        </p:spPr>
        <p:txBody>
          <a:bodyPr>
            <a:normAutofit/>
          </a:bodyPr>
          <a:lstStyle/>
          <a:p>
            <a:pPr marL="628650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b="1" dirty="0" smtClean="0"/>
              <a:t>zvýšení </a:t>
            </a:r>
            <a:r>
              <a:rPr lang="cs-CZ" sz="2400" b="1" dirty="0"/>
              <a:t>kvality vzdělávání v klíčových kompetencích: </a:t>
            </a:r>
          </a:p>
          <a:p>
            <a:pPr marL="811530" lvl="2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dirty="0"/>
              <a:t>komunikace v cizích jazycích, </a:t>
            </a:r>
          </a:p>
          <a:p>
            <a:pPr marL="811530" lvl="2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dirty="0"/>
              <a:t>přírodní vědy, </a:t>
            </a:r>
          </a:p>
          <a:p>
            <a:pPr marL="811530" lvl="2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dirty="0"/>
              <a:t>technické a řemeslné obory, </a:t>
            </a:r>
          </a:p>
          <a:p>
            <a:pPr marL="811530" lvl="2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dirty="0"/>
              <a:t>práce s digitálními technologiemi</a:t>
            </a:r>
          </a:p>
          <a:p>
            <a:pPr marL="628650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b="1" dirty="0"/>
              <a:t>budování bezbariérovosti, </a:t>
            </a:r>
          </a:p>
          <a:p>
            <a:pPr marL="628650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b="1" dirty="0"/>
              <a:t>zajištění vnitřní </a:t>
            </a:r>
            <a:r>
              <a:rPr lang="cs-CZ" sz="2400" b="1" dirty="0" err="1"/>
              <a:t>konketivity</a:t>
            </a:r>
            <a:r>
              <a:rPr lang="cs-CZ" sz="2400" b="1" dirty="0"/>
              <a:t> a připojení k internetu</a:t>
            </a:r>
            <a:r>
              <a:rPr lang="cs-CZ" sz="2400" dirty="0"/>
              <a:t>, </a:t>
            </a:r>
          </a:p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532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vedlejší aktivitu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83629"/>
          </a:xfrm>
        </p:spPr>
        <p:txBody>
          <a:bodyPr>
            <a:normAutofit fontScale="92500"/>
          </a:bodyPr>
          <a:lstStyle/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demolice budov v areálu zařízení, jejichž odstranění souvisí s realizací projektu,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úpravy venkovního prostranství v areálu vzdělávacího zařízení </a:t>
            </a:r>
            <a:r>
              <a:rPr lang="cs-CZ" dirty="0" smtClean="0"/>
              <a:t>a </a:t>
            </a:r>
            <a:r>
              <a:rPr lang="cs-CZ" dirty="0"/>
              <a:t>přístřešky nevyžadující stavební </a:t>
            </a:r>
            <a:r>
              <a:rPr lang="cs-CZ" dirty="0" smtClean="0"/>
              <a:t>povolení, </a:t>
            </a:r>
            <a:endParaRPr lang="cs-CZ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zabezpečení výstavby,</a:t>
            </a:r>
            <a:endParaRPr lang="cs-CZ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projektová </a:t>
            </a:r>
            <a:r>
              <a:rPr lang="cs-CZ" dirty="0"/>
              <a:t>dokumentace stavby, EIA, </a:t>
            </a:r>
            <a:endParaRPr lang="cs-CZ" dirty="0" smtClean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pořízení </a:t>
            </a:r>
            <a:r>
              <a:rPr lang="cs-CZ" dirty="0"/>
              <a:t>služeb bezprostředně souvisejících s realizací </a:t>
            </a:r>
            <a:r>
              <a:rPr lang="cs-CZ" dirty="0" smtClean="0"/>
              <a:t>projektu, </a:t>
            </a:r>
            <a:endParaRPr lang="cs-CZ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nákup </a:t>
            </a:r>
            <a:r>
              <a:rPr lang="cs-CZ" dirty="0"/>
              <a:t>služeb, které jsou součástí pořízení dlouhodobého hmotného a nehmotného majetku, nejsou-li tyto služby součástí pořizovací ceny vybavení, </a:t>
            </a:r>
            <a:endParaRPr lang="cs-CZ" dirty="0" smtClean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povinná publicita, </a:t>
            </a:r>
            <a:endParaRPr lang="cs-CZ" dirty="0"/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 smtClean="0"/>
              <a:t>DPH </a:t>
            </a:r>
            <a:r>
              <a:rPr lang="cs-CZ" dirty="0"/>
              <a:t>je způsobilým výdajem, jen je-li způsobilým výdajem plnění, ke kterému se vztahuje</a:t>
            </a:r>
            <a:r>
              <a:rPr lang="cs-CZ" dirty="0" smtClean="0"/>
              <a:t>, </a:t>
            </a:r>
            <a:r>
              <a:rPr lang="cs-CZ" dirty="0"/>
              <a:t>pokud nemá žadatel jakožto plátce DPH k podporovaným vedlejším aktivitám nárok na odpočet vstupu, pokud je žadatel neplátce DPH, způsobilým výdajem je celková pořizovací cena. </a:t>
            </a:r>
          </a:p>
        </p:txBody>
      </p:sp>
    </p:spTree>
    <p:extLst>
      <p:ext uri="{BB962C8B-B14F-4D97-AF65-F5344CB8AC3E}">
        <p14:creationId xmlns:p14="http://schemas.microsoft.com/office/powerpoint/2010/main" val="17534950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 k </a:t>
            </a:r>
            <a:r>
              <a:rPr lang="cs-CZ" dirty="0" smtClean="0"/>
              <a:t>žádosti – pro aktivity </a:t>
            </a:r>
            <a:br>
              <a:rPr lang="cs-CZ" dirty="0" smtClean="0"/>
            </a:br>
            <a:r>
              <a:rPr lang="cs-CZ" dirty="0" smtClean="0"/>
              <a:t>A i 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Povinné přílohy žadatel nahrává na příslušné záložky žádosti o podporu v MS2014+. </a:t>
            </a:r>
            <a:endParaRPr lang="cs-CZ" sz="2400" dirty="0" smtClean="0"/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Do </a:t>
            </a:r>
            <a:r>
              <a:rPr lang="cs-CZ" sz="2400" dirty="0"/>
              <a:t>MS2014+ je možné nahrát dokument do velikosti 100 MB. </a:t>
            </a:r>
            <a:endParaRPr lang="cs-CZ" sz="2400" dirty="0" smtClean="0"/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V </a:t>
            </a:r>
            <a:r>
              <a:rPr lang="cs-CZ" sz="2400" dirty="0"/>
              <a:t>případě, že dokument je větší než 100 MB, žadatel musí přiloženou přílohu rozdělit do několika menších souborů. K rozdělení příloh je možné použít jakýkoliv </a:t>
            </a:r>
            <a:r>
              <a:rPr lang="cs-CZ" sz="2400" dirty="0" smtClean="0"/>
              <a:t>kompresní program.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b="1" dirty="0" smtClean="0"/>
              <a:t>Pokud </a:t>
            </a:r>
            <a:r>
              <a:rPr lang="cs-CZ" sz="2400" b="1" dirty="0"/>
              <a:t>je některá povinná příloha pro žadatele nerelevantní, žadatel nahraje jako přílohu dokument, ve kterém uvede zdůvodnění nedoložení povinné přílohy.</a:t>
            </a:r>
            <a:endParaRPr lang="cs-CZ" sz="2400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4757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 k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271463" algn="just">
              <a:buFont typeface="+mj-lt"/>
              <a:buAutoNum type="arabicPeriod"/>
            </a:pPr>
            <a:r>
              <a:rPr lang="cs-CZ" sz="2400" dirty="0" smtClean="0"/>
              <a:t>Plná </a:t>
            </a:r>
            <a:r>
              <a:rPr lang="cs-CZ" sz="2400" dirty="0"/>
              <a:t>moc </a:t>
            </a:r>
            <a:endParaRPr lang="cs-CZ" sz="2400" dirty="0" smtClean="0"/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 smtClean="0"/>
              <a:t>Dokumentace </a:t>
            </a:r>
            <a:r>
              <a:rPr lang="cs-CZ" sz="2400" dirty="0"/>
              <a:t>k zadávacím a výběrovým řízením </a:t>
            </a:r>
            <a:endParaRPr lang="cs-CZ" sz="2400" dirty="0" smtClean="0"/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 smtClean="0"/>
              <a:t>Doklad </a:t>
            </a:r>
            <a:r>
              <a:rPr lang="cs-CZ" sz="2400" dirty="0"/>
              <a:t>o právní subjektivitě </a:t>
            </a:r>
            <a:endParaRPr lang="cs-CZ" sz="2400" dirty="0" smtClean="0"/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 smtClean="0"/>
              <a:t>Výpis </a:t>
            </a:r>
            <a:r>
              <a:rPr lang="cs-CZ" sz="2400" dirty="0"/>
              <a:t>z rejstříku trestů </a:t>
            </a:r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 smtClean="0"/>
              <a:t>Studie </a:t>
            </a:r>
            <a:r>
              <a:rPr lang="cs-CZ" sz="2400" dirty="0"/>
              <a:t>proveditelnosti </a:t>
            </a:r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 smtClean="0"/>
              <a:t>Doklad </a:t>
            </a:r>
            <a:r>
              <a:rPr lang="cs-CZ" sz="2400" dirty="0"/>
              <a:t>o prokázání právních vztahů k majetku, který je předmětem projektu </a:t>
            </a:r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 smtClean="0"/>
              <a:t>Územní </a:t>
            </a:r>
            <a:r>
              <a:rPr lang="cs-CZ" sz="2400" dirty="0"/>
              <a:t>rozhodnutí s nabytím právní moci nebo územní souhlas nebo účinná veřejnoprávní smlouva nahrazující územní řízení </a:t>
            </a:r>
          </a:p>
        </p:txBody>
      </p:sp>
    </p:spTree>
    <p:extLst>
      <p:ext uri="{BB962C8B-B14F-4D97-AF65-F5344CB8AC3E}">
        <p14:creationId xmlns:p14="http://schemas.microsoft.com/office/powerpoint/2010/main" val="31864115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 k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55029"/>
          </a:xfrm>
        </p:spPr>
        <p:txBody>
          <a:bodyPr>
            <a:normAutofit lnSpcReduction="10000"/>
          </a:bodyPr>
          <a:lstStyle/>
          <a:p>
            <a:pPr marL="442913" indent="-442913" algn="just">
              <a:buFont typeface="+mj-lt"/>
              <a:buAutoNum type="arabicPeriod" startAt="8"/>
            </a:pPr>
            <a:r>
              <a:rPr lang="cs-CZ" sz="2400" dirty="0"/>
              <a:t>Žádost o stavební povolení nebo ohlášení, případně stavební povolení s nabytím právní moci nebo souhlas s provedením ohlášeného stavebního záměru nebo účinná veřejnoprávní smlouva nahrazující stavební povolení </a:t>
            </a:r>
          </a:p>
          <a:p>
            <a:pPr marL="442913" indent="-442913" algn="just">
              <a:buFont typeface="+mj-lt"/>
              <a:buAutoNum type="arabicPeriod" startAt="8"/>
            </a:pPr>
            <a:r>
              <a:rPr lang="cs-CZ" sz="2400" dirty="0"/>
              <a:t>Projektová dokumentace pro vydání stavebního povolení nebo pro ohlášení stavby 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Položkový rozpočet stavby 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Výpočet čistých jiných peněžních příjmů 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Čestné prohlášení o skutečném majiteli 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Výpis z Rejstříku škol a školských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Školní vzdělávací program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62457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7847"/>
          </a:xfrm>
        </p:spPr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2157412"/>
            <a:ext cx="10058400" cy="3711681"/>
          </a:xfrm>
        </p:spPr>
        <p:txBody>
          <a:bodyPr>
            <a:normAutofit/>
          </a:bodyPr>
          <a:lstStyle/>
          <a:p>
            <a:pPr algn="ctr"/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algn="ctr"/>
            <a:r>
              <a:rPr lang="cs-CZ" sz="2400" dirty="0" smtClean="0"/>
              <a:t>Prostějov venkov o.p.s</a:t>
            </a:r>
            <a:r>
              <a:rPr lang="cs-CZ" sz="2400" dirty="0" smtClean="0"/>
              <a:t>.</a:t>
            </a:r>
          </a:p>
          <a:p>
            <a:pPr algn="ctr"/>
            <a:endParaRPr lang="cs-CZ" dirty="0" smtClean="0"/>
          </a:p>
          <a:p>
            <a:pPr marL="363538" indent="0">
              <a:buNone/>
            </a:pPr>
            <a:r>
              <a:rPr lang="cs-CZ" dirty="0"/>
              <a:t>Ing. Ludmila </a:t>
            </a:r>
            <a:r>
              <a:rPr lang="cs-CZ" dirty="0" err="1" smtClean="0"/>
              <a:t>Švitelová</a:t>
            </a:r>
            <a:r>
              <a:rPr lang="cs-CZ" dirty="0" smtClean="0"/>
              <a:t>				</a:t>
            </a:r>
            <a:r>
              <a:rPr lang="cs-CZ" dirty="0"/>
              <a:t>Mgr. Jaroslav </a:t>
            </a:r>
            <a:r>
              <a:rPr lang="cs-CZ" dirty="0" smtClean="0"/>
              <a:t>Křivánek</a:t>
            </a:r>
            <a:endParaRPr lang="cs-CZ" dirty="0"/>
          </a:p>
          <a:p>
            <a:pPr marL="363538" indent="0">
              <a:buNone/>
            </a:pPr>
            <a:r>
              <a:rPr lang="cs-CZ" dirty="0"/>
              <a:t>+420 724 788 </a:t>
            </a:r>
            <a:r>
              <a:rPr lang="cs-CZ" dirty="0" smtClean="0"/>
              <a:t>131				</a:t>
            </a:r>
            <a:r>
              <a:rPr lang="cs-CZ" dirty="0"/>
              <a:t>+420 725 177 </a:t>
            </a:r>
            <a:r>
              <a:rPr lang="cs-CZ" dirty="0" smtClean="0"/>
              <a:t>677</a:t>
            </a:r>
            <a:endParaRPr lang="cs-CZ" dirty="0"/>
          </a:p>
          <a:p>
            <a:pPr marL="363538" indent="0">
              <a:buNone/>
            </a:pPr>
            <a:r>
              <a:rPr lang="cs-CZ" u="sng" dirty="0" smtClean="0">
                <a:hlinkClick r:id="rId2"/>
              </a:rPr>
              <a:t>maspvvenkov@seznam.cz</a:t>
            </a:r>
            <a:r>
              <a:rPr lang="cs-CZ" dirty="0" smtClean="0"/>
              <a:t> 			</a:t>
            </a:r>
            <a:r>
              <a:rPr lang="cs-CZ" dirty="0" smtClean="0">
                <a:hlinkClick r:id="rId3"/>
              </a:rPr>
              <a:t>krivanek.maspvvenkov@seznam.cz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42" y="1257244"/>
            <a:ext cx="10058400" cy="165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064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zaměření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2925" indent="-542925" algn="just">
              <a:buFont typeface="Wingdings" panose="05000000000000000000" pitchFamily="2" charset="2"/>
              <a:buChar char="q"/>
            </a:pPr>
            <a:r>
              <a:rPr lang="cs-CZ" sz="2400" dirty="0"/>
              <a:t>Ve vazbě na jednu nebo více aktivit </a:t>
            </a:r>
            <a:r>
              <a:rPr lang="cs-CZ" sz="2400" dirty="0" smtClean="0"/>
              <a:t>lze </a:t>
            </a:r>
            <a:r>
              <a:rPr lang="cs-CZ" sz="2400" dirty="0"/>
              <a:t>dále realizovat aktivity vedoucí k sociální inkluzi (nákup kompenzačních pomůcek, stavební úpravy a vybavení poradenských pracovišť). </a:t>
            </a:r>
          </a:p>
          <a:p>
            <a:pPr marL="542925" indent="-542925" algn="just">
              <a:buFont typeface="Wingdings" panose="05000000000000000000" pitchFamily="2" charset="2"/>
              <a:buChar char="q"/>
            </a:pPr>
            <a:r>
              <a:rPr lang="cs-CZ" sz="2400" dirty="0"/>
              <a:t>Klíčová kompetence práce s digitálními technologiemi bude podporována pouze ve vazbě na komunikaci v cizím jazyce, přírodní vědy, technické a řemeslné obory. </a:t>
            </a:r>
          </a:p>
          <a:p>
            <a:pPr marL="542925" indent="-542925" algn="just">
              <a:buFont typeface="Wingdings" panose="05000000000000000000" pitchFamily="2" charset="2"/>
              <a:buChar char="q"/>
            </a:pPr>
            <a:r>
              <a:rPr lang="cs-CZ" sz="2400" dirty="0"/>
              <a:t>V projektu v této výzvě je možné zajistit bezbariérovost celé základní školy včetně přístupu do školních družin a školních klubů v areálu školy.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4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KLÍČOVÉ KOMPETENCE IROP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40741"/>
          </a:xfrm>
        </p:spPr>
        <p:txBody>
          <a:bodyPr>
            <a:normAutofit/>
          </a:bodyPr>
          <a:lstStyle/>
          <a:p>
            <a:pPr algn="just"/>
            <a:r>
              <a:rPr lang="cs-CZ" sz="2200" dirty="0" smtClean="0"/>
              <a:t>Jsou </a:t>
            </a:r>
            <a:r>
              <a:rPr lang="cs-CZ" sz="2200" dirty="0"/>
              <a:t>vázány na vzdělávací oblasti a obory Rámcového vzdělávacího programu (RVP ZV):</a:t>
            </a:r>
          </a:p>
          <a:p>
            <a:pPr lvl="1" algn="just"/>
            <a:r>
              <a:rPr lang="cs-CZ" sz="2200" dirty="0"/>
              <a:t>Jazyk a jazyková komunikace (Cizí jazyk, Další cizí jazyk), </a:t>
            </a:r>
          </a:p>
          <a:p>
            <a:pPr lvl="1" algn="just"/>
            <a:r>
              <a:rPr lang="cs-CZ" sz="2200" dirty="0"/>
              <a:t>Člověk a jeho svět, </a:t>
            </a:r>
          </a:p>
          <a:p>
            <a:pPr lvl="1" algn="just"/>
            <a:r>
              <a:rPr lang="cs-CZ" sz="2200" dirty="0"/>
              <a:t>Matematika a její aplikace, </a:t>
            </a:r>
          </a:p>
          <a:p>
            <a:pPr lvl="1" algn="just"/>
            <a:r>
              <a:rPr lang="cs-CZ" sz="2200" dirty="0"/>
              <a:t>Člověk a příroda (Fyzika, Chemie, Přírodopis, Zeměpis), </a:t>
            </a:r>
          </a:p>
          <a:p>
            <a:pPr lvl="1" algn="just"/>
            <a:r>
              <a:rPr lang="cs-CZ" sz="2200" dirty="0"/>
              <a:t>Člověk a svět práce, </a:t>
            </a:r>
          </a:p>
          <a:p>
            <a:pPr lvl="1" algn="just"/>
            <a:r>
              <a:rPr lang="cs-CZ" sz="2200" dirty="0"/>
              <a:t>a průřezová témata RVP ZV: Environmentální výchova. </a:t>
            </a:r>
          </a:p>
          <a:p>
            <a:pPr algn="just"/>
            <a:r>
              <a:rPr lang="cs-CZ" sz="2200" dirty="0"/>
              <a:t>Tyto oblasti a obory musí mít škola zapracované ve svém Školním vzdělávacím programu (ŠVP). Oblast Člověk a svět práce lze do ŠVP zapracovat a předložit aktualizovanou část ŠVP.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405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J</a:t>
            </a:r>
            <a:r>
              <a:rPr lang="cs-CZ" sz="2800" b="1" dirty="0" smtClean="0"/>
              <a:t>sou </a:t>
            </a:r>
            <a:r>
              <a:rPr lang="cs-CZ" sz="2800" b="1" dirty="0"/>
              <a:t>rozdělené na hlavní a vedlejší. </a:t>
            </a:r>
          </a:p>
          <a:p>
            <a:pPr marL="542925" lvl="0" indent="-542925" algn="just">
              <a:buFont typeface="Wingdings" panose="05000000000000000000" pitchFamily="2" charset="2"/>
              <a:buChar char="q"/>
            </a:pPr>
            <a:r>
              <a:rPr lang="cs-CZ" sz="2800" dirty="0"/>
              <a:t>Na </a:t>
            </a:r>
            <a:r>
              <a:rPr lang="cs-CZ" sz="2800" b="1" dirty="0"/>
              <a:t>hlavní aktivitu</a:t>
            </a:r>
            <a:r>
              <a:rPr lang="cs-CZ" sz="2800" dirty="0"/>
              <a:t> projektu musí být vynaloženo minimálně 85 % celkových způsobilých výdajů. Hlavní aktivitou projektu jsou ty aktivity, které vedou k naplnění cílů a indikátorů projektu. </a:t>
            </a:r>
          </a:p>
          <a:p>
            <a:pPr marL="542925" lvl="0" indent="-542925" algn="just">
              <a:buFont typeface="Wingdings" panose="05000000000000000000" pitchFamily="2" charset="2"/>
              <a:buChar char="q"/>
            </a:pPr>
            <a:r>
              <a:rPr lang="cs-CZ" sz="2800" dirty="0"/>
              <a:t>Na </a:t>
            </a:r>
            <a:r>
              <a:rPr lang="cs-CZ" sz="2800" b="1" dirty="0"/>
              <a:t>vedlejší aktivity</a:t>
            </a:r>
            <a:r>
              <a:rPr lang="cs-CZ" sz="2800" dirty="0"/>
              <a:t> projektu může být vynaloženo maximálně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15 </a:t>
            </a:r>
            <a:r>
              <a:rPr lang="cs-CZ" sz="2800" dirty="0"/>
              <a:t>% celkových způsobilých výdajů projektu.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884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podporované </a:t>
            </a:r>
            <a:r>
              <a:rPr lang="cs-CZ" b="1" dirty="0" smtClean="0"/>
              <a:t>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 smtClean="0"/>
              <a:t>stavby </a:t>
            </a:r>
            <a:r>
              <a:rPr lang="cs-CZ" sz="2200" dirty="0"/>
              <a:t>a stavební práce spojené s výstavbou infrastruktury základních škol včetně vybudování přípojky pro přivedení inženýrských sítí,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rekonstrukce a stavební úpravy stávající infrastruktury (včetně zabezpečení bezbariérovosti dle vyhlášky č. 398/2009 Sb. o obecných technických požadavcích zabezpečujících bezbariérové užívání staveb),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nákup pozemků a staveb (nemovitostí),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pořízení vybavení budov a učeben,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pořízení kompenzačních pomůcek,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zajištění vnitřní konektivity školy a připojení k internetu.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69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Vedlejší aktivity </a:t>
            </a:r>
            <a:r>
              <a:rPr lang="cs-CZ" b="1" dirty="0" smtClean="0"/>
              <a:t>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 smtClean="0"/>
              <a:t>demolice </a:t>
            </a:r>
            <a:r>
              <a:rPr lang="cs-CZ" sz="2400" dirty="0"/>
              <a:t>související s realizací projektu,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pořízení bezpečnostních prvků a zařízení u vstupu do budovy,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úpravy zeleně a venkovního prostranství,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projektová dokumentace, EIA,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zabezpečení výstavby (technický dozor investora, BOZP, autorský dozor),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pořízení služeb bezprostředně související s realizací projektu (příprava a realizace zadávacích a výběrových řízení, zpracování studie proveditelnosti),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povinná publicita.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81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Základní hlediska způsobilosti výdaje jsou uvedena v kapitole 10.1 Obecných pravidel. </a:t>
            </a:r>
            <a:endParaRPr lang="cs-CZ" sz="2400" dirty="0" smtClean="0"/>
          </a:p>
          <a:p>
            <a:pPr algn="just"/>
            <a:r>
              <a:rPr lang="cs-CZ" sz="2400" dirty="0" smtClean="0"/>
              <a:t>Příjemce </a:t>
            </a:r>
            <a:r>
              <a:rPr lang="cs-CZ" sz="2400" dirty="0"/>
              <a:t>je povinen řádně doložit způsobilé výdaje příslušným účetním dokladem, popřípadě další požadovanou dokumentací. Výdaje, byť z věcného hlediska způsobilé, které nejsou řádně doložené, jsou vždy považovány za výdaje nezpůsobilé.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429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218</TotalTime>
  <Words>2645</Words>
  <Application>Microsoft Office PowerPoint</Application>
  <PresentationFormat>Širokoúhlá obrazovka</PresentationFormat>
  <Paragraphs>204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Wingdings</vt:lpstr>
      <vt:lpstr>Retrospektiva</vt:lpstr>
      <vt:lpstr>3. Výzva MAS Prostějov venkov - IROP</vt:lpstr>
      <vt:lpstr>Aktivita A: „Infrastruktura základních škol“ </vt:lpstr>
      <vt:lpstr>Hlavní zaměření projektu</vt:lpstr>
      <vt:lpstr>Hlavní zaměření projektu</vt:lpstr>
      <vt:lpstr>KLÍČOVÉ KOMPETENCE IROP </vt:lpstr>
      <vt:lpstr>Podporované aktivity</vt:lpstr>
      <vt:lpstr>Hlavní podporované aktivity</vt:lpstr>
      <vt:lpstr>Vedlejší aktivity projektu</vt:lpstr>
      <vt:lpstr>Způsobilé výdaje</vt:lpstr>
      <vt:lpstr>Způsobilé výdaje pro hlavní aktivitu projektu - Stavba </vt:lpstr>
      <vt:lpstr>Způsobilé výdaje pro hlavní aktivitu projektu - Stavba </vt:lpstr>
      <vt:lpstr>Způsobilé výdaje pro hlavní aktivitu projektu - Nákup pozemků a staveb</vt:lpstr>
      <vt:lpstr>Způsobilé výdaje pro hlavní aktivitu projektu - Pořízení vybavení budov a zázemí </vt:lpstr>
      <vt:lpstr>Způsobilé výdaje pro hlavní aktivitu projektu - Vnitřní konektivita a připojení k internetu</vt:lpstr>
      <vt:lpstr>Způsobilé výdaje pro hlavní aktivitu projektu - DPH </vt:lpstr>
      <vt:lpstr>Způsobilé výdaje pro vedlejší aktivitu projektu</vt:lpstr>
      <vt:lpstr>Aktivita B: „Infrastruktura pro zájmové, neformální a celoživotní vzdělávání“</vt:lpstr>
      <vt:lpstr>Zaměření projektu</vt:lpstr>
      <vt:lpstr>Klíčové kompetence IROP</vt:lpstr>
      <vt:lpstr>Klíčové kompetence IROP</vt:lpstr>
      <vt:lpstr>Podporované aktivity</vt:lpstr>
      <vt:lpstr>Hlavní podporované aktivity</vt:lpstr>
      <vt:lpstr>Vedlejší aktivity projektu </vt:lpstr>
      <vt:lpstr>Způsobilé výdaje</vt:lpstr>
      <vt:lpstr>Způsobilé výdaje pro hlavní aktivitu projektu - Stavba </vt:lpstr>
      <vt:lpstr>Způsobilé výdaje pro hlavní aktivitu projektu - Nákup pozemků a staveb</vt:lpstr>
      <vt:lpstr>Způsobilé výdaje pro hlavní aktivitu projektu - Pořízení vybavení budov a zázemí </vt:lpstr>
      <vt:lpstr>Způsobilé výdaje pro hlavní aktivitu projektu - Vnitřní konektivita a připojení k internetu</vt:lpstr>
      <vt:lpstr>Způsobilé výdaje pro hlavní aktivitu projektu - DPH </vt:lpstr>
      <vt:lpstr>Způsobilé výdaje pro vedlejší aktivitu projektu</vt:lpstr>
      <vt:lpstr>Povinné přílohy k žádosti – pro aktivity  A i B</vt:lpstr>
      <vt:lpstr>Povinné přílohy k žádosti</vt:lpstr>
      <vt:lpstr>Povinné přílohy k žádosti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Výzva MAS Prostějov venkov - IROP</dc:title>
  <dc:creator>NB-02</dc:creator>
  <cp:lastModifiedBy>NB-02</cp:lastModifiedBy>
  <cp:revision>19</cp:revision>
  <dcterms:created xsi:type="dcterms:W3CDTF">2017-05-09T08:47:06Z</dcterms:created>
  <dcterms:modified xsi:type="dcterms:W3CDTF">2018-02-14T09:40:01Z</dcterms:modified>
</cp:coreProperties>
</file>