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5/9/2017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457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5/9/2017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54624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5/9/2017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20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79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64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4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25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9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5/9/2017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62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1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72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5/9/2017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91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spvvenkov.cz/sclld/p-ramec-irop/vyzvy-iro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Seminář pro žadatele IROP výzev Prostějov venkov o.p.s.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sz="6000" dirty="0" smtClean="0"/>
          </a:p>
          <a:p>
            <a:r>
              <a:rPr lang="cs-CZ" sz="6000" dirty="0" smtClean="0"/>
              <a:t>16. 5. 2017, Kralice na Hané</a:t>
            </a:r>
            <a:endParaRPr lang="cs-CZ" sz="60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535" y="5349875"/>
            <a:ext cx="8268929" cy="135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0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488"/>
          </a:xfrm>
        </p:spPr>
        <p:txBody>
          <a:bodyPr/>
          <a:lstStyle/>
          <a:p>
            <a:pPr algn="ctr"/>
            <a:r>
              <a:rPr lang="cs-CZ" dirty="0" smtClean="0"/>
              <a:t>Výzvy MAS pro IROP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53614"/>
            <a:ext cx="10515600" cy="521068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cs-CZ" b="1" dirty="0" smtClean="0"/>
              <a:t>Výzvy a doprovodné dokumenty  k výzvám MAS schvaluje Programový výbor složený z partnerů </a:t>
            </a:r>
            <a:r>
              <a:rPr lang="cs-CZ" b="1" dirty="0" smtClean="0"/>
              <a:t>MAS na základě pravidel MMR k IROP.</a:t>
            </a:r>
          </a:p>
          <a:p>
            <a:pPr marL="0" indent="0" algn="just">
              <a:buNone/>
            </a:pPr>
            <a:endParaRPr lang="cs-CZ" b="1" dirty="0" smtClean="0"/>
          </a:p>
          <a:p>
            <a:pPr marL="0" indent="0" algn="just">
              <a:buNone/>
            </a:pPr>
            <a:r>
              <a:rPr lang="cs-CZ" dirty="0" smtClean="0"/>
              <a:t>Výzvy </a:t>
            </a:r>
            <a:r>
              <a:rPr lang="cs-CZ" dirty="0" smtClean="0"/>
              <a:t>MAS jsou </a:t>
            </a:r>
            <a:r>
              <a:rPr lang="cs-CZ" dirty="0" err="1" smtClean="0"/>
              <a:t>podvýzvami</a:t>
            </a:r>
            <a:r>
              <a:rPr lang="cs-CZ" dirty="0" smtClean="0"/>
              <a:t> IROP a projekty se řídí pravidly nadřazených výzev:</a:t>
            </a:r>
          </a:p>
          <a:p>
            <a:pPr marL="0" indent="0" algn="just">
              <a:buNone/>
            </a:pPr>
            <a:r>
              <a:rPr lang="cs-CZ" dirty="0" smtClean="0"/>
              <a:t>	62</a:t>
            </a:r>
            <a:r>
              <a:rPr lang="cs-CZ" dirty="0"/>
              <a:t>. výzva </a:t>
            </a:r>
            <a:r>
              <a:rPr lang="cs-CZ" dirty="0" smtClean="0"/>
              <a:t>- sociální infrastruktura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	68</a:t>
            </a:r>
            <a:r>
              <a:rPr lang="cs-CZ" dirty="0"/>
              <a:t>. </a:t>
            </a:r>
            <a:r>
              <a:rPr lang="cs-CZ" dirty="0" smtClean="0"/>
              <a:t>výzva - mateřské </a:t>
            </a:r>
            <a:r>
              <a:rPr lang="cs-CZ" dirty="0"/>
              <a:t>a základní </a:t>
            </a:r>
            <a:r>
              <a:rPr lang="cs-CZ" dirty="0" smtClean="0"/>
              <a:t>školy</a:t>
            </a:r>
          </a:p>
          <a:p>
            <a:pPr marL="0" indent="0" algn="just">
              <a:buNone/>
            </a:pPr>
            <a:r>
              <a:rPr lang="cs-CZ" dirty="0" smtClean="0"/>
              <a:t>Nastavení výzev byly MAS nuceny převzít z nadřazených výzev a upravit (omezit) na aktivity uvedená ve své strategii (SCLLD) a nastavit:</a:t>
            </a:r>
          </a:p>
          <a:p>
            <a:pPr algn="just"/>
            <a:r>
              <a:rPr lang="cs-CZ" dirty="0"/>
              <a:t>v</a:t>
            </a:r>
            <a:r>
              <a:rPr lang="cs-CZ" dirty="0" smtClean="0"/>
              <a:t>ýběrová kritéria</a:t>
            </a:r>
          </a:p>
          <a:p>
            <a:pPr algn="just"/>
            <a:r>
              <a:rPr lang="cs-CZ" dirty="0"/>
              <a:t>a</a:t>
            </a:r>
            <a:r>
              <a:rPr lang="cs-CZ" dirty="0" smtClean="0"/>
              <a:t>lokaci  výzev a výši způsobilých výdajů </a:t>
            </a:r>
          </a:p>
          <a:p>
            <a:pPr algn="just"/>
            <a:r>
              <a:rPr lang="cs-CZ" dirty="0"/>
              <a:t>o</a:t>
            </a:r>
            <a:r>
              <a:rPr lang="cs-CZ" dirty="0" smtClean="0"/>
              <a:t>právněné </a:t>
            </a:r>
            <a:r>
              <a:rPr lang="cs-CZ" dirty="0" smtClean="0"/>
              <a:t>žadatele</a:t>
            </a:r>
          </a:p>
          <a:p>
            <a:pPr marL="0" indent="0" algn="just">
              <a:buNone/>
            </a:pPr>
            <a:r>
              <a:rPr lang="cs-CZ" dirty="0"/>
              <a:t>Žádosti o podporu vyplňují žadatelé v </a:t>
            </a:r>
            <a:r>
              <a:rPr lang="cs-CZ" dirty="0" smtClean="0"/>
              <a:t>MS2014+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569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Postup schvalování projektů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78943"/>
            <a:ext cx="10515600" cy="4698020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cs-CZ" dirty="0" smtClean="0"/>
              <a:t>Kontrola přijatelnosti </a:t>
            </a:r>
            <a:r>
              <a:rPr lang="cs-CZ" dirty="0"/>
              <a:t>a formálních náležitostí </a:t>
            </a:r>
            <a:r>
              <a:rPr lang="cs-CZ" dirty="0" smtClean="0"/>
              <a:t>– kritéria </a:t>
            </a:r>
            <a:r>
              <a:rPr lang="cs-CZ" dirty="0"/>
              <a:t>MAS  jsou přílohou </a:t>
            </a:r>
            <a:r>
              <a:rPr lang="cs-CZ" dirty="0" smtClean="0"/>
              <a:t>výzvy. Žadatel </a:t>
            </a:r>
            <a:r>
              <a:rPr lang="cs-CZ" dirty="0"/>
              <a:t>může být vyzván k opravě nebo k doplnění žádosti maximálně dvakrát. </a:t>
            </a:r>
            <a:r>
              <a:rPr lang="cs-CZ" dirty="0" smtClean="0"/>
              <a:t>Tuto kontrolu provádějí pracovníci MAS.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 smtClean="0"/>
              <a:t>Věcné hodnocení – projekt MAS podpoří, pokud obdrží alespoň minimální stanovený počet bodů. Projekty hodnotí Výběrová komise MAS, projekty schvaluje Programový výbor MAS.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 smtClean="0"/>
              <a:t>Další posuzování projektů provádí CRR Olomouc. </a:t>
            </a:r>
            <a:r>
              <a:rPr lang="cs-CZ" dirty="0" smtClean="0">
                <a:solidFill>
                  <a:srgbClr val="FF0000"/>
                </a:solidFill>
              </a:rPr>
              <a:t>Kritéria </a:t>
            </a:r>
            <a:r>
              <a:rPr lang="cs-CZ" dirty="0">
                <a:solidFill>
                  <a:srgbClr val="FF0000"/>
                </a:solidFill>
              </a:rPr>
              <a:t>závěrečného ověření způsobilosti kontroluje CRR a naleznete je ve specifických pravidlech pro žadatele. </a:t>
            </a:r>
            <a:r>
              <a:rPr lang="cs-CZ" dirty="0" smtClean="0">
                <a:solidFill>
                  <a:srgbClr val="FF0000"/>
                </a:solidFill>
              </a:rPr>
              <a:t>Je nutné aby každý projekt splnil adekvátní kritéria, jinak může být vyřazen.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 smtClean="0"/>
              <a:t>Schválení projektu  a vydání právního aktu je kompetencí řídícího orgánu IROP, kterým je MMR ČR.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cs-CZ" dirty="0" smtClean="0"/>
              <a:t>Žadatele má právo podat žádost o přezkum hodnocení po každé fázi hodnocení. </a:t>
            </a:r>
          </a:p>
        </p:txBody>
      </p:sp>
    </p:spTree>
    <p:extLst>
      <p:ext uri="{BB962C8B-B14F-4D97-AF65-F5344CB8AC3E}">
        <p14:creationId xmlns:p14="http://schemas.microsoft.com/office/powerpoint/2010/main" val="4272687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Vyhlášené výzvy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4745607"/>
            <a:ext cx="10515600" cy="1431356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	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137625"/>
              </p:ext>
            </p:extLst>
          </p:nvPr>
        </p:nvGraphicFramePr>
        <p:xfrm>
          <a:off x="838200" y="1474838"/>
          <a:ext cx="10722075" cy="3270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019"/>
                <a:gridCol w="2393343"/>
                <a:gridCol w="2627883"/>
                <a:gridCol w="2144415"/>
                <a:gridCol w="2144415"/>
              </a:tblGrid>
              <a:tr h="1375557"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Název výzvy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800" b="1" dirty="0" smtClean="0"/>
                        <a:t>Alokace výzvy (ERDF)</a:t>
                      </a:r>
                      <a:endParaRPr lang="cs-CZ" sz="2800" dirty="0" smtClean="0"/>
                    </a:p>
                    <a:p>
                      <a:pPr algn="ctr"/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Ukončení příjmů</a:t>
                      </a:r>
                    </a:p>
                    <a:p>
                      <a:pPr algn="ctr"/>
                      <a:r>
                        <a:rPr lang="cs-CZ" sz="2800" b="1" dirty="0" smtClean="0"/>
                        <a:t>žádostí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Minimální CZV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Maximální CZV</a:t>
                      </a:r>
                      <a:endParaRPr lang="cs-CZ" sz="2800" dirty="0"/>
                    </a:p>
                  </a:txBody>
                  <a:tcPr/>
                </a:tc>
              </a:tr>
              <a:tr h="947606">
                <a:tc>
                  <a:txBody>
                    <a:bodyPr/>
                    <a:lstStyle/>
                    <a:p>
                      <a:r>
                        <a:rPr lang="cs-CZ" sz="2800" b="1" dirty="0" smtClean="0"/>
                        <a:t>1. výzva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/>
                        <a:t>8,7 mil. Kč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/>
                        <a:t>14.7. </a:t>
                      </a:r>
                      <a:r>
                        <a:rPr lang="cs-CZ" sz="2800" dirty="0" smtClean="0"/>
                        <a:t>ve </a:t>
                      </a:r>
                      <a:r>
                        <a:rPr lang="cs-CZ" sz="2800" dirty="0" smtClean="0"/>
                        <a:t>12:00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/>
                        <a:t>0,3 mil. Kč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800" dirty="0" smtClean="0"/>
                        <a:t>5,0 mil. Kč</a:t>
                      </a:r>
                    </a:p>
                  </a:txBody>
                  <a:tcPr/>
                </a:tc>
              </a:tr>
              <a:tr h="947606">
                <a:tc>
                  <a:txBody>
                    <a:bodyPr/>
                    <a:lstStyle/>
                    <a:p>
                      <a:r>
                        <a:rPr lang="cs-CZ" sz="2800" b="1" dirty="0" smtClean="0"/>
                        <a:t>2. výzva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/>
                        <a:t>8,7 mil. Kč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/>
                        <a:t>14.7</a:t>
                      </a:r>
                      <a:r>
                        <a:rPr lang="cs-CZ" sz="2800" dirty="0" smtClean="0"/>
                        <a:t>. ve </a:t>
                      </a:r>
                      <a:r>
                        <a:rPr lang="cs-CZ" sz="2800" dirty="0" smtClean="0"/>
                        <a:t>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800" dirty="0" smtClean="0"/>
                        <a:t>0,3 mil. Kč</a:t>
                      </a:r>
                      <a:endParaRPr lang="cs-CZ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800" dirty="0" smtClean="0"/>
                        <a:t>5,0 mil. Kč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838200" y="4955458"/>
            <a:ext cx="10722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cs-CZ" sz="2800" dirty="0" smtClean="0"/>
              <a:t>Výzva – infrastruktura pro základní vzdělání, infrastruktura pro zájmové a volnočasové vzdělávání mládeže – O3 Investice do školství I.</a:t>
            </a:r>
          </a:p>
          <a:p>
            <a:pPr marL="342900" indent="-342900" algn="just">
              <a:buAutoNum type="arabicPeriod"/>
            </a:pPr>
            <a:r>
              <a:rPr lang="cs-CZ" sz="2800" dirty="0" smtClean="0"/>
              <a:t>Výzva sociální bydlení – O2  Investice do sociální infrastruktury I. 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72221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010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/>
              <a:t>IROP – základní školy a volnočasové vzdělávání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047136"/>
            <a:ext cx="10515600" cy="5129827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b="1" dirty="0"/>
              <a:t>Alokace </a:t>
            </a:r>
            <a:r>
              <a:rPr lang="cs-CZ" sz="2400" b="1" dirty="0" smtClean="0"/>
              <a:t>výzvy: dotace 8,7 </a:t>
            </a:r>
            <a:r>
              <a:rPr lang="cs-CZ" sz="2400" b="1" dirty="0"/>
              <a:t>mil. </a:t>
            </a:r>
            <a:r>
              <a:rPr lang="cs-CZ" sz="2400" b="1" dirty="0" smtClean="0"/>
              <a:t>Kč, míra </a:t>
            </a:r>
            <a:r>
              <a:rPr lang="cs-CZ" sz="2400" b="1" dirty="0"/>
              <a:t>dotace: 95 % z ERDF </a:t>
            </a:r>
            <a:r>
              <a:rPr lang="cs-CZ" sz="2400" dirty="0"/>
              <a:t>(0% státní rozpočet a 5 % žadatel)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pl-PL" sz="2400" b="1" dirty="0"/>
              <a:t>Termíny: </a:t>
            </a:r>
            <a:r>
              <a:rPr lang="pl-PL" sz="2400" dirty="0"/>
              <a:t>příjem žádostí od </a:t>
            </a:r>
            <a:r>
              <a:rPr lang="pl-PL" sz="2400" dirty="0" smtClean="0"/>
              <a:t>15.5.2017. </a:t>
            </a:r>
            <a:r>
              <a:rPr lang="pl-PL" sz="2400" dirty="0"/>
              <a:t>do </a:t>
            </a:r>
            <a:r>
              <a:rPr lang="pl-PL" sz="2400" dirty="0" smtClean="0"/>
              <a:t>14.7.2017</a:t>
            </a:r>
            <a:endParaRPr lang="pl-PL" sz="2400" dirty="0"/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b="1" dirty="0" smtClean="0"/>
              <a:t>Celkové </a:t>
            </a:r>
            <a:r>
              <a:rPr lang="cs-CZ" sz="2400" b="1" dirty="0"/>
              <a:t>způsobilé výdaje: 0,3 až </a:t>
            </a:r>
            <a:r>
              <a:rPr lang="cs-CZ" sz="2400" b="1" dirty="0" smtClean="0"/>
              <a:t>5 </a:t>
            </a:r>
            <a:r>
              <a:rPr lang="cs-CZ" sz="2400" b="1" dirty="0"/>
              <a:t>mil. Kč</a:t>
            </a:r>
            <a:endParaRPr lang="cs-CZ" sz="2400" dirty="0"/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b="1" dirty="0"/>
              <a:t>Podporované aktivity: </a:t>
            </a:r>
            <a:endParaRPr lang="cs-CZ" sz="2400" dirty="0"/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dirty="0"/>
              <a:t>1.výstavba, rekonstrukce a stavební úpravy stávající infrastruktury (vč. bezbariérovosti)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dirty="0"/>
              <a:t>2.nákup pozemků, staveb a vybavení učeben (vč. kompenzačních pomůcek)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dirty="0"/>
              <a:t>3.zajištění vnitřní konektivity školy a připojení k </a:t>
            </a:r>
            <a:r>
              <a:rPr lang="cs-CZ" sz="2400" dirty="0" smtClean="0"/>
              <a:t>internetu</a:t>
            </a:r>
            <a:endParaRPr lang="cs-CZ" sz="2400" dirty="0"/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b="1" dirty="0"/>
              <a:t>Podmínka: </a:t>
            </a:r>
            <a:endParaRPr lang="cs-CZ" sz="2400" dirty="0"/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dirty="0"/>
              <a:t>1</a:t>
            </a:r>
            <a:r>
              <a:rPr lang="cs-CZ" sz="2400" dirty="0" smtClean="0"/>
              <a:t>. klíčové </a:t>
            </a:r>
            <a:r>
              <a:rPr lang="cs-CZ" sz="2400" dirty="0"/>
              <a:t>kompetence (přírodní vědy, technické a řemeslné obory, cizí jazyky a IT);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dirty="0"/>
              <a:t>2</a:t>
            </a:r>
            <a:r>
              <a:rPr lang="cs-CZ" sz="2400" dirty="0" smtClean="0"/>
              <a:t>. budování </a:t>
            </a:r>
            <a:r>
              <a:rPr lang="cs-CZ" sz="2400" dirty="0"/>
              <a:t>bezbariérovosti škol;</a:t>
            </a:r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dirty="0"/>
              <a:t>3</a:t>
            </a:r>
            <a:r>
              <a:rPr lang="cs-CZ" sz="2400" dirty="0" smtClean="0"/>
              <a:t>. </a:t>
            </a:r>
            <a:r>
              <a:rPr lang="cs-CZ" sz="2400" dirty="0" smtClean="0">
                <a:solidFill>
                  <a:srgbClr val="FF0000"/>
                </a:solidFill>
              </a:rPr>
              <a:t>projekt </a:t>
            </a:r>
            <a:r>
              <a:rPr lang="cs-CZ" sz="2400" dirty="0">
                <a:solidFill>
                  <a:srgbClr val="FF0000"/>
                </a:solidFill>
              </a:rPr>
              <a:t>uvedený v Místní akčním plánu </a:t>
            </a:r>
            <a:r>
              <a:rPr lang="cs-CZ" sz="2400" dirty="0" smtClean="0">
                <a:solidFill>
                  <a:srgbClr val="FF0000"/>
                </a:solidFill>
              </a:rPr>
              <a:t>školství </a:t>
            </a:r>
            <a:r>
              <a:rPr lang="cs-CZ" sz="2400" dirty="0">
                <a:solidFill>
                  <a:srgbClr val="FF0000"/>
                </a:solidFill>
              </a:rPr>
              <a:t>pro ORP </a:t>
            </a:r>
            <a:r>
              <a:rPr lang="cs-CZ" sz="2400" dirty="0" smtClean="0">
                <a:solidFill>
                  <a:srgbClr val="FF0000"/>
                </a:solidFill>
              </a:rPr>
              <a:t>Prostějov</a:t>
            </a:r>
            <a:endParaRPr lang="cs-CZ" sz="2400" dirty="0">
              <a:solidFill>
                <a:srgbClr val="FF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400" b="1" dirty="0"/>
              <a:t>Důležité přílohy žádosti:</a:t>
            </a:r>
            <a:endParaRPr lang="cs-CZ" sz="2400" dirty="0"/>
          </a:p>
          <a:p>
            <a:pPr>
              <a:lnSpc>
                <a:spcPct val="80000"/>
              </a:lnSpc>
              <a:spcBef>
                <a:spcPts val="500"/>
              </a:spcBef>
            </a:pPr>
            <a:r>
              <a:rPr lang="cs-CZ" sz="2400" dirty="0" smtClean="0"/>
              <a:t>studie </a:t>
            </a:r>
            <a:r>
              <a:rPr lang="cs-CZ" sz="2400" dirty="0"/>
              <a:t>proveditelnosti (snaha o stručnost a výstižnost, viz vzor</a:t>
            </a:r>
            <a:r>
              <a:rPr lang="cs-CZ" sz="2400" dirty="0" smtClean="0"/>
              <a:t>)</a:t>
            </a:r>
          </a:p>
          <a:p>
            <a:pPr>
              <a:lnSpc>
                <a:spcPct val="80000"/>
              </a:lnSpc>
              <a:spcBef>
                <a:spcPts val="500"/>
              </a:spcBef>
            </a:pPr>
            <a:r>
              <a:rPr lang="cs-CZ" sz="2400" dirty="0"/>
              <a:t>š</a:t>
            </a:r>
            <a:r>
              <a:rPr lang="cs-CZ" sz="2400" dirty="0" smtClean="0"/>
              <a:t>kolní </a:t>
            </a:r>
            <a:r>
              <a:rPr lang="cs-CZ" sz="2400" dirty="0" smtClean="0"/>
              <a:t>vzdělávací program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4007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514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IROP – sociální 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150374"/>
            <a:ext cx="10515600" cy="5026589"/>
          </a:xfrm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cs-CZ" sz="2400" b="1" dirty="0" smtClean="0"/>
              <a:t>Alokace výzvy: dotace 8,7mil. Kč, míra dotace: 95 % z ERDF </a:t>
            </a:r>
            <a:r>
              <a:rPr lang="cs-CZ" sz="2400" dirty="0" smtClean="0"/>
              <a:t>(0% státní rozpočet a 5 % žadatel)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pl-PL" sz="2400" b="1" dirty="0" smtClean="0"/>
              <a:t>Termíny: </a:t>
            </a:r>
            <a:r>
              <a:rPr lang="pl-PL" sz="2400" dirty="0" smtClean="0"/>
              <a:t>příjem žádostí od 15.5.2017. do 14.7.2017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sz="2400" b="1" dirty="0" smtClean="0"/>
              <a:t>Celkové způsobilé výdaje: 0,3 až 5 mil. Kč</a:t>
            </a:r>
            <a:endParaRPr lang="cs-CZ" sz="2400" dirty="0" smtClean="0"/>
          </a:p>
          <a:p>
            <a:pPr marL="0" indent="0">
              <a:spcBef>
                <a:spcPts val="500"/>
              </a:spcBef>
              <a:buNone/>
            </a:pPr>
            <a:r>
              <a:rPr lang="cs-CZ" sz="2400" b="1" dirty="0" smtClean="0"/>
              <a:t>Podporované aktivity: </a:t>
            </a:r>
            <a:endParaRPr lang="cs-CZ" sz="2400" dirty="0" smtClean="0"/>
          </a:p>
          <a:p>
            <a:pPr marL="0" indent="0">
              <a:spcBef>
                <a:spcPts val="500"/>
              </a:spcBef>
              <a:buNone/>
            </a:pPr>
            <a:r>
              <a:rPr lang="cs-CZ" sz="2400" dirty="0" smtClean="0"/>
              <a:t>1. nákup pozemků, staveb, zařízení a vybavení, automobilu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2400" dirty="0" smtClean="0"/>
              <a:t>2.</a:t>
            </a:r>
            <a:r>
              <a:rPr lang="cs-CZ" sz="2400" dirty="0" smtClean="0"/>
              <a:t> </a:t>
            </a:r>
            <a:r>
              <a:rPr lang="en-US" sz="2400" dirty="0" err="1" smtClean="0"/>
              <a:t>výstavba</a:t>
            </a:r>
            <a:r>
              <a:rPr lang="en-US" sz="2400" dirty="0" smtClean="0"/>
              <a:t> a </a:t>
            </a:r>
            <a:r>
              <a:rPr lang="en-US" sz="2400" dirty="0" err="1" smtClean="0"/>
              <a:t>stavební</a:t>
            </a:r>
            <a:r>
              <a:rPr lang="en-US" sz="2400" dirty="0" smtClean="0"/>
              <a:t> </a:t>
            </a:r>
            <a:r>
              <a:rPr lang="en-US" sz="2400" dirty="0" err="1" smtClean="0"/>
              <a:t>úpravy</a:t>
            </a:r>
            <a:r>
              <a:rPr lang="en-US" sz="2400" dirty="0" smtClean="0"/>
              <a:t> </a:t>
            </a:r>
            <a:r>
              <a:rPr lang="en-US" sz="2400" dirty="0" err="1" smtClean="0"/>
              <a:t>budov</a:t>
            </a:r>
            <a:endParaRPr lang="en-US" sz="2400" dirty="0" smtClean="0"/>
          </a:p>
          <a:p>
            <a:pPr>
              <a:spcBef>
                <a:spcPts val="500"/>
              </a:spcBef>
            </a:pPr>
            <a:endParaRPr lang="cs-CZ" sz="2400" dirty="0" smtClean="0"/>
          </a:p>
          <a:p>
            <a:pPr marL="0" indent="0">
              <a:spcBef>
                <a:spcPts val="500"/>
              </a:spcBef>
              <a:buNone/>
            </a:pPr>
            <a:r>
              <a:rPr lang="cs-CZ" sz="2400" b="1" dirty="0" smtClean="0"/>
              <a:t>Podmínka: </a:t>
            </a:r>
            <a:endParaRPr lang="cs-CZ" sz="2400" dirty="0" smtClean="0"/>
          </a:p>
          <a:p>
            <a:pPr>
              <a:spcBef>
                <a:spcPts val="500"/>
              </a:spcBef>
            </a:pPr>
            <a:r>
              <a:rPr lang="cs-CZ" sz="2400" dirty="0" smtClean="0"/>
              <a:t>sociální služby nemohou být určeny výlučně pro seniory (tzn. osoby starší 65 let bez přiznaného některého ze stupňů míry závislosti podle zákona o sociálních službách)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sz="2400" b="1" dirty="0" smtClean="0"/>
              <a:t>Důležité přílohy žádosti:</a:t>
            </a:r>
            <a:endParaRPr lang="cs-CZ" sz="2400" dirty="0" smtClean="0"/>
          </a:p>
          <a:p>
            <a:pPr>
              <a:spcBef>
                <a:spcPts val="500"/>
              </a:spcBef>
            </a:pPr>
            <a:r>
              <a:rPr lang="cs-CZ" sz="2400" dirty="0" smtClean="0"/>
              <a:t>studie proveditelnosti (snaha o stručnost a výstižnost)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98350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DOPORUČENÍ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002890"/>
            <a:ext cx="10515600" cy="5174073"/>
          </a:xfrm>
        </p:spPr>
        <p:txBody>
          <a:bodyPr>
            <a:normAutofit fontScale="85000" lnSpcReduction="20000"/>
          </a:bodyPr>
          <a:lstStyle/>
          <a:p>
            <a:pPr marL="180000" algn="just"/>
            <a:r>
              <a:rPr lang="cs-CZ" dirty="0" smtClean="0"/>
              <a:t>Realizace </a:t>
            </a:r>
            <a:r>
              <a:rPr lang="cs-CZ" dirty="0"/>
              <a:t>projektu </a:t>
            </a:r>
            <a:r>
              <a:rPr lang="cs-CZ" b="1" dirty="0" smtClean="0"/>
              <a:t>nesmí </a:t>
            </a:r>
            <a:r>
              <a:rPr lang="cs-CZ" dirty="0" smtClean="0"/>
              <a:t>být </a:t>
            </a:r>
            <a:r>
              <a:rPr lang="cs-CZ" dirty="0"/>
              <a:t>ukončena před podáním žádosti o podporu.</a:t>
            </a:r>
          </a:p>
          <a:p>
            <a:pPr marL="180000" algn="just"/>
            <a:r>
              <a:rPr lang="cs-CZ" dirty="0" smtClean="0"/>
              <a:t>Etapy </a:t>
            </a:r>
            <a:r>
              <a:rPr lang="cs-CZ" dirty="0"/>
              <a:t>projektu mohou být </a:t>
            </a:r>
            <a:r>
              <a:rPr lang="cs-CZ" b="1" dirty="0" smtClean="0">
                <a:solidFill>
                  <a:srgbClr val="FF0000"/>
                </a:solidFill>
              </a:rPr>
              <a:t>minimálně </a:t>
            </a:r>
            <a:r>
              <a:rPr lang="cs-CZ" dirty="0" smtClean="0">
                <a:solidFill>
                  <a:srgbClr val="FF0000"/>
                </a:solidFill>
              </a:rPr>
              <a:t>tříměsíční </a:t>
            </a:r>
            <a:r>
              <a:rPr lang="cs-CZ" dirty="0">
                <a:solidFill>
                  <a:srgbClr val="FF0000"/>
                </a:solidFill>
              </a:rPr>
              <a:t>(doporučujeme jednu etapu)</a:t>
            </a:r>
          </a:p>
          <a:p>
            <a:pPr marL="180000" algn="just"/>
            <a:r>
              <a:rPr lang="cs-CZ" dirty="0" smtClean="0"/>
              <a:t>Postupovat </a:t>
            </a:r>
            <a:r>
              <a:rPr lang="cs-CZ" dirty="0"/>
              <a:t>nejen </a:t>
            </a:r>
            <a:r>
              <a:rPr lang="cs-CZ" dirty="0" smtClean="0"/>
              <a:t>v souladu </a:t>
            </a:r>
            <a:r>
              <a:rPr lang="cs-CZ" dirty="0"/>
              <a:t>se specifickými </a:t>
            </a:r>
            <a:r>
              <a:rPr lang="cs-CZ" dirty="0" smtClean="0"/>
              <a:t>pravidly, ale i </a:t>
            </a:r>
            <a:r>
              <a:rPr lang="cs-CZ" dirty="0" smtClean="0"/>
              <a:t>s </a:t>
            </a:r>
            <a:r>
              <a:rPr lang="cs-CZ" b="1" dirty="0" smtClean="0"/>
              <a:t>Obecnými </a:t>
            </a:r>
            <a:r>
              <a:rPr lang="cs-CZ" b="1" dirty="0"/>
              <a:t>pravidly </a:t>
            </a:r>
            <a:r>
              <a:rPr lang="cs-CZ" dirty="0"/>
              <a:t>pro žadatele a příjemce.</a:t>
            </a:r>
          </a:p>
          <a:p>
            <a:pPr marL="180000" algn="just">
              <a:lnSpc>
                <a:spcPct val="110000"/>
              </a:lnSpc>
              <a:spcBef>
                <a:spcPts val="500"/>
              </a:spcBef>
            </a:pPr>
            <a:r>
              <a:rPr lang="cs-CZ" dirty="0" smtClean="0"/>
              <a:t>Žádosti </a:t>
            </a:r>
            <a:r>
              <a:rPr lang="cs-CZ" dirty="0"/>
              <a:t>o podporu </a:t>
            </a:r>
            <a:r>
              <a:rPr lang="cs-CZ" b="1" dirty="0" smtClean="0"/>
              <a:t>finalizovat a podat </a:t>
            </a:r>
            <a:r>
              <a:rPr lang="cs-CZ" dirty="0" smtClean="0"/>
              <a:t>v </a:t>
            </a:r>
            <a:r>
              <a:rPr lang="cs-CZ" dirty="0" smtClean="0"/>
              <a:t>MS2014+ dříve </a:t>
            </a:r>
            <a:r>
              <a:rPr lang="cs-CZ" dirty="0"/>
              <a:t>než </a:t>
            </a:r>
            <a:r>
              <a:rPr lang="cs-CZ" dirty="0" smtClean="0"/>
              <a:t>poslední den </a:t>
            </a:r>
            <a:r>
              <a:rPr lang="cs-CZ" dirty="0"/>
              <a:t>před ukončením příjmu žádostí ve výzvě.</a:t>
            </a:r>
          </a:p>
          <a:p>
            <a:pPr marL="180000" algn="just"/>
            <a:r>
              <a:rPr lang="cs-CZ" dirty="0" smtClean="0"/>
              <a:t>Projekt </a:t>
            </a:r>
            <a:r>
              <a:rPr lang="cs-CZ" dirty="0"/>
              <a:t>musí být předložen do správné výzvy a </a:t>
            </a:r>
            <a:r>
              <a:rPr lang="cs-CZ" dirty="0" err="1" smtClean="0"/>
              <a:t>podvýzvy</a:t>
            </a:r>
            <a:r>
              <a:rPr lang="cs-CZ" dirty="0" smtClean="0"/>
              <a:t> </a:t>
            </a:r>
            <a:r>
              <a:rPr lang="cs-CZ" dirty="0" smtClean="0"/>
              <a:t>MAS Prostějov venkov</a:t>
            </a:r>
            <a:endParaRPr lang="cs-CZ" dirty="0"/>
          </a:p>
          <a:p>
            <a:pPr marL="180000" algn="just"/>
            <a:r>
              <a:rPr lang="cs-CZ" dirty="0" smtClean="0"/>
              <a:t>Nutné </a:t>
            </a:r>
            <a:r>
              <a:rPr lang="cs-CZ" dirty="0"/>
              <a:t>doložit všechny </a:t>
            </a:r>
            <a:r>
              <a:rPr lang="cs-CZ" b="1" dirty="0" smtClean="0"/>
              <a:t>povinné </a:t>
            </a:r>
            <a:r>
              <a:rPr lang="cs-CZ" b="1" dirty="0"/>
              <a:t>přílohy </a:t>
            </a:r>
            <a:r>
              <a:rPr lang="cs-CZ" dirty="0" smtClean="0"/>
              <a:t>k </a:t>
            </a:r>
            <a:r>
              <a:rPr lang="cs-CZ" dirty="0" smtClean="0"/>
              <a:t>žádosti</a:t>
            </a:r>
            <a:r>
              <a:rPr lang="cs-CZ" dirty="0" smtClean="0"/>
              <a:t>, u nerelevantních doložit, že příloha není pro projekt relevantní.</a:t>
            </a:r>
            <a:endParaRPr lang="cs-CZ" dirty="0"/>
          </a:p>
          <a:p>
            <a:pPr marL="180000" algn="just"/>
            <a:r>
              <a:rPr lang="cs-CZ" dirty="0" smtClean="0"/>
              <a:t>Nutnost </a:t>
            </a:r>
            <a:r>
              <a:rPr lang="cs-CZ" b="1" dirty="0" smtClean="0"/>
              <a:t>souladu údajů </a:t>
            </a:r>
            <a:r>
              <a:rPr lang="cs-CZ" dirty="0" smtClean="0"/>
              <a:t>uváděných v žádosti o podporu v </a:t>
            </a:r>
            <a:r>
              <a:rPr lang="cs-CZ" dirty="0"/>
              <a:t>MS2014+ a </a:t>
            </a:r>
            <a:r>
              <a:rPr lang="cs-CZ" dirty="0" smtClean="0"/>
              <a:t>v povinných přílohách k žádosti</a:t>
            </a:r>
            <a:r>
              <a:rPr lang="cs-CZ" dirty="0"/>
              <a:t>.</a:t>
            </a:r>
          </a:p>
          <a:p>
            <a:pPr marL="180000" algn="just"/>
            <a:r>
              <a:rPr lang="cs-CZ" dirty="0" smtClean="0"/>
              <a:t>Jednoznačně vymezovat </a:t>
            </a:r>
            <a:r>
              <a:rPr lang="cs-CZ" b="1" dirty="0" smtClean="0"/>
              <a:t>způsobilé výdaje </a:t>
            </a:r>
            <a:r>
              <a:rPr lang="cs-CZ" dirty="0" smtClean="0"/>
              <a:t>projektu, a to jak jednotlivě, tak ve skupině výdajů náhlavní </a:t>
            </a:r>
            <a:r>
              <a:rPr lang="cs-CZ" dirty="0" smtClean="0"/>
              <a:t>aktivity (</a:t>
            </a:r>
            <a:r>
              <a:rPr lang="cs-CZ" dirty="0" smtClean="0"/>
              <a:t>min.85%) a vedlejší aktivity projektu (max.15</a:t>
            </a:r>
            <a:r>
              <a:rPr lang="cs-CZ" dirty="0"/>
              <a:t>%).</a:t>
            </a:r>
          </a:p>
          <a:p>
            <a:pPr marL="180000" algn="just"/>
            <a:r>
              <a:rPr lang="cs-CZ" b="1" dirty="0" smtClean="0"/>
              <a:t>Hodnoty indikátorů </a:t>
            </a:r>
            <a:r>
              <a:rPr lang="cs-CZ" dirty="0" smtClean="0"/>
              <a:t>musí odpovídat postupům stanoveným v metodických listech indikátorů, které jsou přílohou specifických pravidel.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1225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Prezentace a návody jsou zveřejněny na webu společnosti v sekci  SCLLD – výzvy IROP na odkazu: </a:t>
            </a:r>
            <a:r>
              <a:rPr lang="cs-CZ" dirty="0">
                <a:hlinkClick r:id="rId2"/>
              </a:rPr>
              <a:t>http://www.maspvvenkov.cz/sclld/p-ramec-irop/vyzvy-irop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mtClean="0"/>
              <a:t>Děkuji Vám za </a:t>
            </a:r>
            <a:r>
              <a:rPr lang="cs-CZ" dirty="0" smtClean="0"/>
              <a:t>pozornost</a:t>
            </a:r>
          </a:p>
          <a:p>
            <a:pPr marL="0" indent="0" algn="ctr">
              <a:buNone/>
            </a:pPr>
            <a:r>
              <a:rPr lang="cs-CZ" dirty="0" smtClean="0"/>
              <a:t>Ludmila </a:t>
            </a:r>
            <a:r>
              <a:rPr lang="cs-CZ" dirty="0" err="1" smtClean="0"/>
              <a:t>Švitelová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29565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709</Words>
  <Application>Microsoft Office PowerPoint</Application>
  <PresentationFormat>Širokoúhlá obrazovka</PresentationFormat>
  <Paragraphs>83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Seminář pro žadatele IROP výzev Prostějov venkov o.p.s.</vt:lpstr>
      <vt:lpstr>Výzvy MAS pro IROP</vt:lpstr>
      <vt:lpstr>Postup schvalování projektů</vt:lpstr>
      <vt:lpstr>Vyhlášené výzvy</vt:lpstr>
      <vt:lpstr>IROP – základní školy a volnočasové vzdělávání</vt:lpstr>
      <vt:lpstr>IROP – sociální bydlení</vt:lpstr>
      <vt:lpstr>DOPORUČENÍ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pro žadatele IROP výzev Prostějov venkov o.p.s.</dc:title>
  <dc:creator>NB-01</dc:creator>
  <cp:lastModifiedBy>NB-01</cp:lastModifiedBy>
  <cp:revision>25</cp:revision>
  <dcterms:created xsi:type="dcterms:W3CDTF">2017-05-03T12:29:32Z</dcterms:created>
  <dcterms:modified xsi:type="dcterms:W3CDTF">2017-05-09T08:19:28Z</dcterms:modified>
</cp:coreProperties>
</file>