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80" r:id="rId11"/>
    <p:sldId id="279" r:id="rId12"/>
    <p:sldId id="281" r:id="rId13"/>
    <p:sldId id="267" r:id="rId14"/>
    <p:sldId id="264" r:id="rId15"/>
    <p:sldId id="27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6" r:id="rId24"/>
    <p:sldId id="278" r:id="rId25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0432C-49A1-41EF-944E-C22CF33BB852}" type="datetimeFigureOut">
              <a:rPr lang="cs-CZ" smtClean="0"/>
              <a:t>28.08.2023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ABC79-8018-49BB-987E-C36BDB397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213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irop/projekt-a-kontrola/kontrolni-listy/" TargetMode="External"/><Relationship Id="rId2" Type="http://schemas.openxmlformats.org/officeDocument/2006/relationships/hyperlink" Target="https://irop.mmr.cz/cs/vyzvy-2021-2027/vyzvy/48vyzvairo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://www.irop.mmr.cz/cs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pvvenkov.cz/e_download.php?file=data/editor/326cs_12.pdf&amp;original=Intern%C3%AD%20postupy%20Prost%C4%9Bjov%20venkov%20IROP%20a%20OP%20%20TAK%20%202021-2027%20ze%20dne%2015.8.2023.pdf" TargetMode="External"/><Relationship Id="rId2" Type="http://schemas.openxmlformats.org/officeDocument/2006/relationships/hyperlink" Target="https://www.maspvvenkov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dentity.cz/" TargetMode="External"/><Relationship Id="rId2" Type="http://schemas.openxmlformats.org/officeDocument/2006/relationships/hyperlink" Target="http://qca.postsignum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://www.ica.cz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b="1" dirty="0"/>
              <a:t>Seminář pro žadatele </a:t>
            </a:r>
            <a:r>
              <a:rPr lang="cs-CZ" b="1" dirty="0" smtClean="0"/>
              <a:t>k 1. výzvě Prostějov venkov IROP - Vzdělávání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 smtClean="0"/>
              <a:t>Návazná  na výzvu </a:t>
            </a:r>
            <a:r>
              <a:rPr lang="cs-CZ" b="1" dirty="0" smtClean="0"/>
              <a:t>IROP </a:t>
            </a:r>
            <a:r>
              <a:rPr lang="cs-CZ" b="1" dirty="0"/>
              <a:t>č. </a:t>
            </a:r>
            <a:r>
              <a:rPr lang="cs-CZ" b="1" dirty="0" smtClean="0"/>
              <a:t>48 –</a:t>
            </a:r>
            <a:r>
              <a:rPr lang="cs-CZ" b="1" dirty="0"/>
              <a:t> </a:t>
            </a:r>
            <a:r>
              <a:rPr lang="cs-CZ" b="1" dirty="0" smtClean="0"/>
              <a:t>Vzdělávání </a:t>
            </a:r>
            <a:r>
              <a:rPr lang="cs-CZ" b="1" dirty="0"/>
              <a:t>–SC 5.1 (CLLD</a:t>
            </a:r>
            <a:r>
              <a:rPr lang="cs-CZ" b="1" dirty="0" smtClean="0"/>
              <a:t>)</a:t>
            </a:r>
          </a:p>
          <a:p>
            <a:r>
              <a:rPr lang="cs-CZ" b="1" dirty="0" smtClean="0"/>
              <a:t>29.8.2023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210" y="827922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68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Hlavní </a:t>
            </a:r>
            <a:r>
              <a:rPr lang="cs-CZ" b="1" dirty="0"/>
              <a:t>část projektu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vybudování, modernizace a vybavení odborných učeben ZŠ ve vazbě na přírodní vědy, polytechnické vzdělávání, cizí jazyky, práci s digitálními technologiemi pro formální, zájmové a neformální vzdělávání a celoživotní učení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vnitřní </a:t>
            </a:r>
            <a:r>
              <a:rPr lang="cs-CZ" dirty="0"/>
              <a:t>konektivita škol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školní </a:t>
            </a:r>
            <a:r>
              <a:rPr lang="cs-CZ" dirty="0"/>
              <a:t>družiny a školní kluby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učebny </a:t>
            </a:r>
            <a:r>
              <a:rPr lang="cs-CZ" dirty="0"/>
              <a:t>neúplných </a:t>
            </a:r>
            <a:r>
              <a:rPr lang="cs-CZ" dirty="0" smtClean="0"/>
              <a:t>škol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6432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Neúplná škola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základní </a:t>
            </a:r>
            <a:r>
              <a:rPr lang="cs-CZ" dirty="0"/>
              <a:t>škola, která neposkytuje </a:t>
            </a:r>
            <a:r>
              <a:rPr lang="cs-CZ" dirty="0" smtClean="0"/>
              <a:t>z organizačních </a:t>
            </a:r>
            <a:r>
              <a:rPr lang="cs-CZ" dirty="0"/>
              <a:t>důvodů vzdělávání ve všech devíti ročnících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také </a:t>
            </a:r>
            <a:r>
              <a:rPr lang="cs-CZ" dirty="0"/>
              <a:t>základní škola s malotřídním uspořádáním, tj. škola která alespoň </a:t>
            </a:r>
            <a:r>
              <a:rPr lang="cs-CZ" dirty="0" smtClean="0"/>
              <a:t>v jedné </a:t>
            </a:r>
            <a:r>
              <a:rPr lang="cs-CZ" dirty="0"/>
              <a:t>třídě vzdělává žáky zvíce ročníků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</a:t>
            </a:r>
            <a:r>
              <a:rPr lang="cs-CZ" dirty="0" smtClean="0"/>
              <a:t>efinici </a:t>
            </a:r>
            <a:r>
              <a:rPr lang="cs-CZ" dirty="0"/>
              <a:t>neúplné školy musí základní škola naplňovat </a:t>
            </a:r>
            <a:r>
              <a:rPr lang="cs-CZ" dirty="0" smtClean="0"/>
              <a:t>okamžiku </a:t>
            </a:r>
            <a:r>
              <a:rPr lang="cs-CZ" dirty="0"/>
              <a:t>podání žádosti o podporu, což bude posuzováno na základě Tabulky pro ověření neúplných škol </a:t>
            </a:r>
            <a:r>
              <a:rPr lang="cs-CZ" dirty="0" smtClean="0"/>
              <a:t>IROP </a:t>
            </a:r>
            <a:r>
              <a:rPr lang="cs-CZ" dirty="0"/>
              <a:t>(viz odkaz </a:t>
            </a:r>
            <a:r>
              <a:rPr lang="cs-CZ" dirty="0" smtClean="0"/>
              <a:t>v kapitole </a:t>
            </a:r>
            <a:r>
              <a:rPr lang="cs-CZ" dirty="0"/>
              <a:t>7).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při </a:t>
            </a:r>
            <a:r>
              <a:rPr lang="cs-CZ" dirty="0"/>
              <a:t>realizaci projektu nebo </a:t>
            </a:r>
            <a:r>
              <a:rPr lang="cs-CZ" dirty="0" smtClean="0"/>
              <a:t>v udržitelnosti </a:t>
            </a:r>
            <a:r>
              <a:rPr lang="cs-CZ" dirty="0"/>
              <a:t>může dojít ke změně neúplné školy na školu úplnou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6727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Doprovodná </a:t>
            </a:r>
            <a:r>
              <a:rPr lang="cs-CZ" sz="2800" b="1" dirty="0"/>
              <a:t>část projektu 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budování a modernizace zázemí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pro </a:t>
            </a:r>
            <a:r>
              <a:rPr lang="cs-CZ" dirty="0"/>
              <a:t>školní poradenská pracoviště a pro práci s žáky se speciálními vzdělávacími potřebami (např. klidové zóny, reedukační učebny)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pro </a:t>
            </a:r>
            <a:r>
              <a:rPr lang="cs-CZ" dirty="0"/>
              <a:t>pedagogické i nepedagogické pracovníky škol vedoucí k vyšší kvalitě vzdělávání ve školách (např. kabinety)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vnitřního </a:t>
            </a:r>
            <a:r>
              <a:rPr lang="cs-CZ" dirty="0"/>
              <a:t>i venkovního pro komunitní aktivity při ZŠ vedoucí k sociální inkluzi (např. veřejně přístupné prostory pro sportovní aktivity, knihovny, společenské místnosti), sloužící po vyučování jako centrum vzdělanosti a komunitních aktivit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zvýšení </a:t>
            </a:r>
            <a:r>
              <a:rPr lang="cs-CZ" dirty="0"/>
              <a:t>energetické účinnosti při renovaci/výstavbě budov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542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Výdaje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Přímé </a:t>
            </a:r>
            <a:r>
              <a:rPr lang="cs-CZ" b="1" dirty="0"/>
              <a:t>výdaje</a:t>
            </a:r>
            <a:endParaRPr lang="cs-CZ" dirty="0"/>
          </a:p>
          <a:p>
            <a:r>
              <a:rPr lang="pl-PL" dirty="0"/>
              <a:t>Na hlavní aktivity </a:t>
            </a:r>
            <a:endParaRPr lang="pl-PL" dirty="0" smtClean="0"/>
          </a:p>
          <a:p>
            <a:r>
              <a:rPr lang="pl-PL" dirty="0" smtClean="0"/>
              <a:t>Na doprovodné aktivity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cs-CZ" b="1" dirty="0" smtClean="0"/>
              <a:t>Nepřímé </a:t>
            </a:r>
            <a:r>
              <a:rPr lang="cs-CZ" b="1" dirty="0"/>
              <a:t>náklady</a:t>
            </a:r>
            <a:endParaRPr lang="cs-CZ" dirty="0"/>
          </a:p>
          <a:p>
            <a:r>
              <a:rPr lang="cs-CZ" dirty="0"/>
              <a:t>Paušál 7 %</a:t>
            </a:r>
          </a:p>
          <a:p>
            <a:r>
              <a:rPr lang="cs-CZ" dirty="0"/>
              <a:t>Neprokazují se doklady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19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Kritéria věcného hodnocení </a:t>
            </a:r>
            <a: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220009"/>
              </p:ext>
            </p:extLst>
          </p:nvPr>
        </p:nvGraphicFramePr>
        <p:xfrm>
          <a:off x="2238375" y="1346198"/>
          <a:ext cx="9266237" cy="468848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069054">
                  <a:extLst>
                    <a:ext uri="{9D8B030D-6E8A-4147-A177-3AD203B41FA5}">
                      <a16:colId xmlns:a16="http://schemas.microsoft.com/office/drawing/2014/main" val="3016693863"/>
                    </a:ext>
                  </a:extLst>
                </a:gridCol>
                <a:gridCol w="6703346">
                  <a:extLst>
                    <a:ext uri="{9D8B030D-6E8A-4147-A177-3AD203B41FA5}">
                      <a16:colId xmlns:a16="http://schemas.microsoft.com/office/drawing/2014/main" val="960043297"/>
                    </a:ext>
                  </a:extLst>
                </a:gridCol>
                <a:gridCol w="1493837">
                  <a:extLst>
                    <a:ext uri="{9D8B030D-6E8A-4147-A177-3AD203B41FA5}">
                      <a16:colId xmlns:a16="http://schemas.microsoft.com/office/drawing/2014/main" val="4124599634"/>
                    </a:ext>
                  </a:extLst>
                </a:gridCol>
              </a:tblGrid>
              <a:tr h="462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Číslo </a:t>
                      </a:r>
                      <a:endParaRPr lang="cs-CZ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Kritéria věcného hodnocení 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Max. Bodů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7097326"/>
                  </a:ext>
                </a:extLst>
              </a:tr>
              <a:tr h="519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K1 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Projekt je zaměřen na více učeben/družin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110214"/>
                  </a:ext>
                </a:extLst>
              </a:tr>
              <a:tr h="599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K2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Projekt je zaměřen na více než jednu z klíčových kompetencí IROP, nebo  školní  </a:t>
                      </a:r>
                      <a:r>
                        <a:rPr lang="cs-CZ" sz="18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družinu</a:t>
                      </a:r>
                      <a:endParaRPr lang="cs-CZ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6704509"/>
                  </a:ext>
                </a:extLst>
              </a:tr>
              <a:tr h="43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K3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Kapacita řešených učeben/družin v součtu za projekt 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204226"/>
                  </a:ext>
                </a:extLst>
              </a:tr>
              <a:tr h="462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K4 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Žadatel nečerpal dotaci v rámci výzev IROP  SCLLD Prostějov venkov o.p.s. 2014-2020</a:t>
                      </a:r>
                      <a:endParaRPr lang="cs-CZ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1764780"/>
                  </a:ext>
                </a:extLst>
              </a:tr>
              <a:tr h="43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K5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Technická připravenost  projektu v době podání projektového záměru</a:t>
                      </a:r>
                      <a:endParaRPr lang="cs-CZ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2466538"/>
                  </a:ext>
                </a:extLst>
              </a:tr>
              <a:tr h="43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K6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Celkové způsobilé výdaje projektového záměru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800" b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345587"/>
                  </a:ext>
                </a:extLst>
              </a:tr>
              <a:tr h="36912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Maximální bodový zisk</a:t>
                      </a:r>
                      <a:endParaRPr lang="cs-CZ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</a:t>
                      </a:r>
                      <a:endParaRPr lang="cs-CZ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7594302"/>
                  </a:ext>
                </a:extLst>
              </a:tr>
              <a:tr h="63574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Minimální bodová hranice, kterou musí projekty dosáhnout pro postup do  další fáze hodnocení</a:t>
                      </a:r>
                      <a:endParaRPr lang="cs-CZ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endParaRPr lang="cs-CZ" sz="18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3771593"/>
                  </a:ext>
                </a:extLst>
              </a:tr>
            </a:tbl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04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Přímé </a:t>
            </a:r>
            <a:r>
              <a:rPr lang="cs-CZ" sz="2800" b="1" dirty="0"/>
              <a:t>výdaje pro </a:t>
            </a:r>
            <a:r>
              <a:rPr lang="cs-CZ" sz="2800" b="1" dirty="0" smtClean="0"/>
              <a:t>hlavní aktivitu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46200"/>
            <a:ext cx="8915400" cy="4565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1.Stavby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Stavby, přístavby, nástavby, stavební úpravy a modernizace budov pro potřeby provozu ZŠ</a:t>
            </a:r>
          </a:p>
          <a:p>
            <a:r>
              <a:rPr lang="cs-CZ" dirty="0" smtClean="0"/>
              <a:t>laboratoře, dílny, odborné a specializované učebny a výukové prostory ve vazbě na přírodní vědy, polytechnické vzdělávání, cizí jazyky, práci s digitálními technologiemi a nezbytné zázemí těchto učeben, prostor (např. šatny k dílnám, hygienická zařízení, přípravny, sklady pomůcek, úklidové komory</a:t>
            </a:r>
            <a:r>
              <a:rPr lang="cs-CZ" dirty="0"/>
              <a:t>)</a:t>
            </a:r>
          </a:p>
          <a:p>
            <a:r>
              <a:rPr lang="cs-CZ" dirty="0"/>
              <a:t>s</a:t>
            </a:r>
            <a:r>
              <a:rPr lang="cs-CZ" dirty="0" smtClean="0"/>
              <a:t>tavební úpravy a vybudování učeben neúplných škol</a:t>
            </a:r>
            <a:endParaRPr lang="cs-CZ" dirty="0"/>
          </a:p>
          <a:p>
            <a:r>
              <a:rPr lang="cs-CZ" dirty="0"/>
              <a:t>o</a:t>
            </a:r>
            <a:r>
              <a:rPr lang="cs-CZ" dirty="0" smtClean="0"/>
              <a:t>dborné kabinety ve vazbě na přírodní vědy, polytechnické vzdělávání, cizí jazyky, práci s digitálními technologiemi</a:t>
            </a:r>
            <a:endParaRPr lang="cs-CZ" dirty="0"/>
          </a:p>
          <a:p>
            <a:r>
              <a:rPr lang="cs-CZ" dirty="0"/>
              <a:t>š</a:t>
            </a:r>
            <a:r>
              <a:rPr lang="cs-CZ" dirty="0" smtClean="0"/>
              <a:t>kolní družina a její nezbytné zázemí (vnitřní prostory</a:t>
            </a:r>
            <a:r>
              <a:rPr lang="cs-CZ" dirty="0"/>
              <a:t>)</a:t>
            </a:r>
          </a:p>
          <a:p>
            <a:r>
              <a:rPr lang="cs-CZ" dirty="0"/>
              <a:t>š</a:t>
            </a:r>
            <a:r>
              <a:rPr lang="cs-CZ" dirty="0" smtClean="0"/>
              <a:t>kolní klub a jeho nezbytné zázemí (vnitřní prostory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741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5115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Přímé </a:t>
            </a:r>
            <a:r>
              <a:rPr lang="cs-CZ" sz="2800" b="1" dirty="0"/>
              <a:t>výdaje pro </a:t>
            </a:r>
            <a:r>
              <a:rPr lang="cs-CZ" sz="2800" b="1" dirty="0" smtClean="0"/>
              <a:t>hlavní aktivitu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71625"/>
            <a:ext cx="8915400" cy="448627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toalety v patrech, kde jsou realizovány odborné učebny/kabinety, družina/školní klub</a:t>
            </a:r>
            <a:endParaRPr lang="cs-CZ" dirty="0"/>
          </a:p>
          <a:p>
            <a:r>
              <a:rPr lang="cs-CZ" dirty="0" smtClean="0"/>
              <a:t>chodby, vstupní a spojovací prostory nezbytné pro propojení nově vybudovaných prostor</a:t>
            </a:r>
            <a:endParaRPr lang="cs-CZ" dirty="0"/>
          </a:p>
          <a:p>
            <a:r>
              <a:rPr lang="cs-CZ" dirty="0"/>
              <a:t>s</a:t>
            </a:r>
            <a:r>
              <a:rPr lang="cs-CZ" dirty="0" smtClean="0"/>
              <a:t>tavby a stavební úpravy objektu dle vyhlášky č. 398/2009 Sb. Související s podporou sociální inkluze v celé budově (např. zajištění bezbariérového přístupu, bezbariérová toaleta); (</a:t>
            </a:r>
            <a:r>
              <a:rPr lang="cs-CZ" dirty="0"/>
              <a:t>pozn</a:t>
            </a:r>
            <a:r>
              <a:rPr lang="cs-CZ" dirty="0" smtClean="0"/>
              <a:t>. V případě, že v budově funguje další škola či školské zařízení, může být bezbariérovost společných částí budovy financována i pro potřeby ostatních škol a školských zařízení</a:t>
            </a:r>
            <a:r>
              <a:rPr lang="cs-CZ" dirty="0"/>
              <a:t>);</a:t>
            </a:r>
          </a:p>
          <a:p>
            <a:r>
              <a:rPr lang="cs-CZ" dirty="0"/>
              <a:t>b</a:t>
            </a:r>
            <a:r>
              <a:rPr lang="cs-CZ" dirty="0" smtClean="0"/>
              <a:t>udování a modernizace související inženýrské sítě (vodovod, kanalizace, plyn, elektroinstalace) v rámci stavby, která je součástí projektu a projektové dokumentace stavby (způsobilým výdajem je přípojka realizovaná i mimo pozemek hlavní stavby, pokud je tato přípojka součástí projektové dokumentace a souvisí s realizovaným projektem</a:t>
            </a:r>
            <a:r>
              <a:rPr lang="cs-CZ" dirty="0"/>
              <a:t>)</a:t>
            </a:r>
          </a:p>
          <a:p>
            <a:r>
              <a:rPr lang="cs-CZ" dirty="0"/>
              <a:t>z</a:t>
            </a:r>
            <a:r>
              <a:rPr lang="cs-CZ" dirty="0" smtClean="0"/>
              <a:t>výšení energetické účinnosti při renovaci/výstavbě budov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322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Přímé </a:t>
            </a:r>
            <a:r>
              <a:rPr lang="cs-CZ" sz="2800" b="1" dirty="0"/>
              <a:t>výdaje pro </a:t>
            </a:r>
            <a:r>
              <a:rPr lang="cs-CZ" sz="2800" b="1" dirty="0" smtClean="0"/>
              <a:t>hlavní aktivitu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2. Nákup </a:t>
            </a:r>
            <a:r>
              <a:rPr lang="cs-CZ" b="1" dirty="0"/>
              <a:t>vybavení pro učebny neúplných škol, pro odborné učebny (výukové prostory) a kabinety ve vazbě na přírodní vědy, polytechnické vzdělávání, cizí jazyky, práci s digitálními technologiemi, školní družinu, školní klub a nezbytné zázemí (šatny, chodby apod.)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•nábytek a vybavení</a:t>
            </a:r>
          </a:p>
          <a:p>
            <a:pPr marL="0" indent="0">
              <a:buNone/>
            </a:pPr>
            <a:r>
              <a:rPr lang="cs-CZ" dirty="0"/>
              <a:t>•elektronika, hardware a software vybavení</a:t>
            </a:r>
          </a:p>
          <a:p>
            <a:pPr marL="0" indent="0">
              <a:buNone/>
            </a:pPr>
            <a:r>
              <a:rPr lang="cs-CZ" b="1" dirty="0"/>
              <a:t>3</a:t>
            </a:r>
            <a:r>
              <a:rPr lang="cs-CZ" b="1" dirty="0" smtClean="0"/>
              <a:t>. Vnitřní </a:t>
            </a:r>
            <a:r>
              <a:rPr lang="cs-CZ" b="1" dirty="0"/>
              <a:t>konektivita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•zajištění vnitřní konektivity škol a zabezpečení připojení k internetu v souladu se Standardem konektivity škol </a:t>
            </a:r>
          </a:p>
          <a:p>
            <a:pPr marL="0" indent="0">
              <a:buNone/>
            </a:pPr>
            <a:r>
              <a:rPr lang="cs-CZ" b="1" dirty="0" smtClean="0"/>
              <a:t>4. Nákup stavby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5.DPH </a:t>
            </a:r>
            <a:r>
              <a:rPr lang="cs-CZ" dirty="0" smtClean="0"/>
              <a:t>- kapitola </a:t>
            </a:r>
            <a:r>
              <a:rPr lang="cs-CZ" dirty="0"/>
              <a:t>8 Obecných pravidel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435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Přímé </a:t>
            </a:r>
            <a:r>
              <a:rPr lang="cs-CZ" sz="2800" b="1" dirty="0"/>
              <a:t>výdaje pro </a:t>
            </a:r>
            <a:r>
              <a:rPr lang="cs-CZ" sz="2800" b="1" dirty="0" smtClean="0"/>
              <a:t>doprovodnou část </a:t>
            </a:r>
            <a:r>
              <a:rPr lang="cs-CZ" sz="2800" b="1" dirty="0"/>
              <a:t>projektu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286933"/>
            <a:ext cx="8915400" cy="46242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1.Budování </a:t>
            </a:r>
            <a:r>
              <a:rPr lang="cs-CZ" b="1" dirty="0"/>
              <a:t>a modernizace zázemí školy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(stavby</a:t>
            </a:r>
            <a:r>
              <a:rPr lang="cs-CZ" dirty="0" smtClean="0"/>
              <a:t>, přístavby, nástavby, stavební úpravy a modernizace budov, nákup vybavení, nákup stavby) </a:t>
            </a:r>
            <a:r>
              <a:rPr lang="cs-CZ" b="1" dirty="0" smtClean="0"/>
              <a:t>v limitu 30 % </a:t>
            </a:r>
            <a:r>
              <a:rPr lang="cs-CZ" dirty="0" smtClean="0"/>
              <a:t>celkových způsobilých výdajů</a:t>
            </a:r>
            <a:endParaRPr lang="cs-CZ" dirty="0"/>
          </a:p>
          <a:p>
            <a:r>
              <a:rPr lang="cs-CZ" dirty="0" smtClean="0"/>
              <a:t>školní poradenská pracoviště a prostory pro práci s žáky se speciálními vzdělávacími potřebami (např. klidové zóny, reedukační učebny</a:t>
            </a:r>
            <a:r>
              <a:rPr lang="cs-CZ" dirty="0"/>
              <a:t>)</a:t>
            </a:r>
          </a:p>
          <a:p>
            <a:r>
              <a:rPr lang="cs-CZ" dirty="0" smtClean="0"/>
              <a:t>zázemí pro pedagogické i nepedagogické pracovníky škol vedoucí k vyšší kvalitě vzdělávání ve školách (např. kabinety – neuvedené v kapitole 3.3.6.1, sborovna, šatny, dílna pro školníka/školnici, ředitelna, kanceláře pro administrativní pracovníky</a:t>
            </a:r>
            <a:r>
              <a:rPr lang="cs-CZ" dirty="0"/>
              <a:t>)</a:t>
            </a:r>
          </a:p>
          <a:p>
            <a:r>
              <a:rPr lang="cs-CZ" dirty="0" smtClean="0"/>
              <a:t>vnitřní i venkovní zázemí pro komunitní aktivity při ZŠ vedoucí k sociální inkluzi (např.  veřejně přístupné prostory pro sportovní aktivity, knihovny, společenské místnosti), sloužící po vyučování jako centrum vzdělanosti a komunitních aktivit</a:t>
            </a:r>
            <a:endParaRPr lang="cs-CZ" dirty="0"/>
          </a:p>
          <a:p>
            <a:r>
              <a:rPr lang="cs-CZ" dirty="0" smtClean="0"/>
              <a:t>zvýšení energetické účinnosti při renovaci/výstavbě budov v doprovodné části projektu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2.Nákup </a:t>
            </a:r>
            <a:r>
              <a:rPr lang="cs-CZ" b="1" dirty="0"/>
              <a:t>pozemku </a:t>
            </a:r>
            <a:r>
              <a:rPr lang="cs-CZ" dirty="0" smtClean="0"/>
              <a:t>- limit </a:t>
            </a:r>
            <a:r>
              <a:rPr lang="cs-CZ" dirty="0"/>
              <a:t>CZV 10 % / 15 %</a:t>
            </a:r>
          </a:p>
          <a:p>
            <a:pPr marL="0" indent="0">
              <a:buNone/>
            </a:pPr>
            <a:r>
              <a:rPr lang="cs-CZ" b="1" dirty="0"/>
              <a:t>3.Daň </a:t>
            </a:r>
            <a:r>
              <a:rPr lang="cs-CZ" b="1" dirty="0" smtClean="0"/>
              <a:t>z přidané </a:t>
            </a:r>
            <a:r>
              <a:rPr lang="cs-CZ" b="1" dirty="0"/>
              <a:t>hodnoty </a:t>
            </a:r>
            <a:r>
              <a:rPr lang="cs-CZ" b="1" dirty="0" smtClean="0"/>
              <a:t>- </a:t>
            </a:r>
            <a:r>
              <a:rPr lang="cs-CZ" dirty="0" smtClean="0"/>
              <a:t>kapitola </a:t>
            </a:r>
            <a:r>
              <a:rPr lang="cs-CZ" dirty="0"/>
              <a:t>8 Obecných pravidel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8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Nepřímé náklady do 7 % </a:t>
            </a:r>
            <a:r>
              <a:rPr lang="cs-CZ" sz="2800" b="1" dirty="0"/>
              <a:t>z  přímých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43075" y="1227667"/>
            <a:ext cx="9761537" cy="563033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500" dirty="0"/>
              <a:t>Dokumentace žádosti o </a:t>
            </a:r>
            <a:r>
              <a:rPr lang="cs-CZ" sz="1500" dirty="0" smtClean="0"/>
              <a:t>podporu</a:t>
            </a:r>
            <a:endParaRPr lang="cs-CZ" sz="15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/>
              <a:t>Projektová dokumentace a dokumentace pro realizaci </a:t>
            </a:r>
            <a:r>
              <a:rPr lang="cs-CZ" sz="1500" dirty="0" smtClean="0"/>
              <a:t>projektu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Administrativní </a:t>
            </a:r>
            <a:r>
              <a:rPr lang="cs-CZ" sz="1500" dirty="0"/>
              <a:t>kapacity a řízení projektu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/>
              <a:t>Poplatky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/>
              <a:t>Režijní, provozní a jiné náklady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/>
              <a:t>Publicita projektu</a:t>
            </a:r>
          </a:p>
          <a:p>
            <a:pPr marL="0" indent="0">
              <a:buNone/>
            </a:pPr>
            <a:r>
              <a:rPr lang="cs-CZ" sz="1500" dirty="0"/>
              <a:t>Další náklady související s </a:t>
            </a:r>
            <a:r>
              <a:rPr lang="cs-CZ" sz="1500" dirty="0" smtClean="0"/>
              <a:t>projektem </a:t>
            </a:r>
            <a:endParaRPr lang="cs-CZ" sz="15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1500" dirty="0"/>
              <a:t>demolice budov a likvidace materiálu </a:t>
            </a:r>
            <a:endParaRPr lang="pl-PL" sz="15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úpravy </a:t>
            </a:r>
            <a:r>
              <a:rPr lang="cs-CZ" sz="1500" dirty="0"/>
              <a:t>venkovního prostranství (přístupové cesty v areálu, oplocení, pořízení a obnova mobiliáře, zeleň) a přístřešky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hřiště </a:t>
            </a:r>
            <a:r>
              <a:rPr lang="cs-CZ" sz="1500" dirty="0"/>
              <a:t>(není-li součástí doprovodné části projetu)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parkovací </a:t>
            </a:r>
            <a:r>
              <a:rPr lang="cs-CZ" sz="1500" dirty="0"/>
              <a:t>místa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knihy</a:t>
            </a:r>
            <a:r>
              <a:rPr lang="cs-CZ" sz="1500" dirty="0"/>
              <a:t>, učebnice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elektronika</a:t>
            </a:r>
            <a:r>
              <a:rPr lang="cs-CZ" sz="1500" dirty="0"/>
              <a:t>, hardware a software vybavení pro využití jednotlivých </a:t>
            </a:r>
            <a:r>
              <a:rPr lang="cs-CZ" sz="1500" dirty="0" smtClean="0"/>
              <a:t>osob a </a:t>
            </a:r>
            <a:r>
              <a:rPr lang="cs-CZ" sz="1500" dirty="0"/>
              <a:t>do prostor školy neuvedených v kap. 3.2.1 a </a:t>
            </a:r>
            <a:r>
              <a:rPr lang="cs-CZ" sz="1500" dirty="0" smtClean="0"/>
              <a:t>3.2.2.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500" dirty="0" smtClean="0"/>
              <a:t>pořízení </a:t>
            </a:r>
            <a:r>
              <a:rPr lang="cs-CZ" sz="1500" dirty="0"/>
              <a:t>bezpečnostních prvků a zařízení u vstupu do budovy (např. elektronické zabezpečení vstupu do budovy</a:t>
            </a:r>
            <a:r>
              <a:rPr lang="cs-CZ" sz="1500" dirty="0" smtClean="0"/>
              <a:t>)</a:t>
            </a:r>
            <a:endParaRPr lang="cs-CZ" sz="15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743" y="1508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2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Dokumenty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97000"/>
            <a:ext cx="8915400" cy="4514222"/>
          </a:xfrm>
        </p:spPr>
        <p:txBody>
          <a:bodyPr>
            <a:normAutofit/>
          </a:bodyPr>
          <a:lstStyle/>
          <a:p>
            <a:r>
              <a:rPr lang="cs-CZ" dirty="0" smtClean="0"/>
              <a:t>Financování</a:t>
            </a:r>
            <a:r>
              <a:rPr lang="cs-CZ" dirty="0"/>
              <a:t>: Evropský fond pro regionální </a:t>
            </a:r>
            <a:r>
              <a:rPr lang="cs-CZ" dirty="0" smtClean="0"/>
              <a:t>rozvoj</a:t>
            </a:r>
            <a:endParaRPr lang="cs-CZ" dirty="0"/>
          </a:p>
          <a:p>
            <a:r>
              <a:rPr lang="cs-CZ" dirty="0"/>
              <a:t>Projekty realizované prostřednictvím CLLD: </a:t>
            </a:r>
            <a:r>
              <a:rPr lang="cs-CZ" dirty="0" smtClean="0"/>
              <a:t>dotace 95 </a:t>
            </a:r>
            <a:r>
              <a:rPr lang="cs-CZ" dirty="0"/>
              <a:t>% z </a:t>
            </a:r>
            <a:r>
              <a:rPr lang="cs-CZ" dirty="0" smtClean="0"/>
              <a:t>EFRR</a:t>
            </a:r>
            <a:endParaRPr lang="cs-CZ" dirty="0"/>
          </a:p>
          <a:p>
            <a:r>
              <a:rPr lang="cs-CZ" b="1" dirty="0"/>
              <a:t>Zjednodušené metody </a:t>
            </a:r>
            <a:r>
              <a:rPr lang="cs-CZ" b="1" dirty="0" smtClean="0"/>
              <a:t>vykazování </a:t>
            </a:r>
            <a:r>
              <a:rPr lang="cs-CZ" dirty="0" smtClean="0"/>
              <a:t>- paušální </a:t>
            </a:r>
            <a:r>
              <a:rPr lang="cs-CZ" dirty="0"/>
              <a:t>sazba ve výši 7 %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Obecná </a:t>
            </a:r>
            <a:r>
              <a:rPr lang="cs-CZ" dirty="0"/>
              <a:t>a specifická pravidla včetně příloh, </a:t>
            </a:r>
            <a:r>
              <a:rPr lang="cs-CZ" dirty="0" smtClean="0"/>
              <a:t>text  výzvy, postup </a:t>
            </a:r>
            <a:r>
              <a:rPr lang="cs-CZ" dirty="0"/>
              <a:t>pro podání žádosti v MS2021+: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irop.mmr.cz/cs/vyzvy-2021-2027/vyzvy/48vyzvairop</a:t>
            </a:r>
            <a:endParaRPr lang="cs-CZ" dirty="0" smtClean="0"/>
          </a:p>
          <a:p>
            <a:r>
              <a:rPr lang="cs-CZ" dirty="0"/>
              <a:t>Kontrolní listy k hodnocení: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smtClean="0">
                <a:hlinkClick r:id="rId3"/>
              </a:rPr>
              <a:t>https</a:t>
            </a:r>
            <a:r>
              <a:rPr lang="cs-CZ" dirty="0">
                <a:hlinkClick r:id="rId3"/>
              </a:rPr>
              <a:t>://www.crr.cz/irop/projekt-a-kontrola/kontrolni-listy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r>
              <a:rPr lang="cs-CZ" dirty="0"/>
              <a:t>Příručka pro práci v MS2021+ na adrese </a:t>
            </a:r>
          </a:p>
          <a:p>
            <a:pPr marL="0" indent="0">
              <a:buNone/>
            </a:pPr>
            <a:r>
              <a:rPr lang="cs-CZ" dirty="0" smtClean="0"/>
              <a:t>     </a:t>
            </a:r>
            <a:r>
              <a:rPr lang="cs-CZ" u="sng" dirty="0" smtClean="0">
                <a:hlinkClick r:id="rId4"/>
              </a:rPr>
              <a:t>http</a:t>
            </a:r>
            <a:r>
              <a:rPr lang="cs-CZ" u="sng" dirty="0">
                <a:hlinkClick r:id="rId4"/>
              </a:rPr>
              <a:t>://www.irop.mmr.cz/cs/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98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Nezpůsobilé výdaje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úroky z dlužných částek, kromě grantů udělených v podobě subvencí úrokových sazeb nebo subvencí poplatků za záruky;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nákup </a:t>
            </a:r>
            <a:r>
              <a:rPr lang="cs-CZ" dirty="0"/>
              <a:t>nezastavěných a zastavěných pozemků za částku přesahující </a:t>
            </a:r>
            <a:r>
              <a:rPr lang="cs-CZ" b="1" dirty="0"/>
              <a:t>10 </a:t>
            </a:r>
            <a:r>
              <a:rPr lang="cs-CZ" b="1" dirty="0" smtClean="0"/>
              <a:t>% </a:t>
            </a:r>
            <a:r>
              <a:rPr lang="cs-CZ" dirty="0" smtClean="0"/>
              <a:t>celkových </a:t>
            </a:r>
            <a:r>
              <a:rPr lang="cs-CZ" dirty="0"/>
              <a:t>způsobilých výdajů na projekt;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daň </a:t>
            </a:r>
            <a:r>
              <a:rPr lang="cs-CZ" dirty="0"/>
              <a:t>z přidané hodnoty v případech neuvedených v kapitole 8 Obecných pravidel.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834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Povinné přílohy k žádosti o podporu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88067" y="1257299"/>
            <a:ext cx="9616545" cy="5135033"/>
          </a:xfrm>
        </p:spPr>
        <p:txBody>
          <a:bodyPr>
            <a:normAutofit fontScale="85000" lnSpcReduction="10000"/>
          </a:bodyPr>
          <a:lstStyle/>
          <a:p>
            <a:pPr>
              <a:buFont typeface="+mj-lt"/>
              <a:buAutoNum type="arabicPeriod"/>
            </a:pPr>
            <a:r>
              <a:rPr lang="cs-CZ" b="1" dirty="0" smtClean="0"/>
              <a:t>Plná </a:t>
            </a:r>
            <a:r>
              <a:rPr lang="cs-CZ" b="1" dirty="0"/>
              <a:t>moc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 smtClean="0"/>
              <a:t>Zadávací </a:t>
            </a:r>
            <a:r>
              <a:rPr lang="cs-CZ" b="1" dirty="0"/>
              <a:t>a výběrová </a:t>
            </a:r>
            <a:r>
              <a:rPr lang="cs-CZ" b="1" dirty="0" smtClean="0"/>
              <a:t>řízení</a:t>
            </a:r>
          </a:p>
          <a:p>
            <a:pPr>
              <a:buFont typeface="+mj-lt"/>
              <a:buAutoNum type="arabicPeriod"/>
            </a:pPr>
            <a:r>
              <a:rPr lang="cs-CZ" b="1" dirty="0" smtClean="0"/>
              <a:t>Doklady k  právní  subjektivitě - </a:t>
            </a:r>
            <a:r>
              <a:rPr lang="cs-CZ" dirty="0" smtClean="0"/>
              <a:t> nedokládají  se</a:t>
            </a:r>
          </a:p>
          <a:p>
            <a:pPr>
              <a:buFont typeface="+mj-lt"/>
              <a:buAutoNum type="arabicPeriod"/>
            </a:pPr>
            <a:r>
              <a:rPr lang="cs-CZ" b="1" dirty="0" smtClean="0"/>
              <a:t>Podklad pro hodnocení – vzor 2B</a:t>
            </a:r>
          </a:p>
          <a:p>
            <a:pPr>
              <a:buFont typeface="+mj-lt"/>
              <a:buAutoNum type="arabicPeriod"/>
            </a:pPr>
            <a:r>
              <a:rPr lang="cs-CZ" b="1" dirty="0" smtClean="0"/>
              <a:t>Doklad </a:t>
            </a:r>
            <a:r>
              <a:rPr lang="cs-CZ" b="1" dirty="0"/>
              <a:t>o prokázání právních vztahů </a:t>
            </a:r>
            <a:r>
              <a:rPr lang="cs-CZ" b="1" dirty="0" smtClean="0"/>
              <a:t>k nemovitému </a:t>
            </a:r>
            <a:r>
              <a:rPr lang="cs-CZ" b="1" dirty="0"/>
              <a:t>majetku, který je předmětem projektu  </a:t>
            </a:r>
            <a:r>
              <a:rPr lang="cs-CZ" dirty="0"/>
              <a:t>-výpis z KN se nově </a:t>
            </a:r>
            <a:r>
              <a:rPr lang="cs-CZ" dirty="0" smtClean="0"/>
              <a:t>nedokládá</a:t>
            </a:r>
            <a:endParaRPr lang="cs-CZ" b="1" dirty="0"/>
          </a:p>
          <a:p>
            <a:pPr>
              <a:buFont typeface="+mj-lt"/>
              <a:buAutoNum type="arabicPeriod"/>
            </a:pPr>
            <a:r>
              <a:rPr lang="cs-CZ" b="1" dirty="0" smtClean="0"/>
              <a:t>Doklad </a:t>
            </a:r>
            <a:r>
              <a:rPr lang="cs-CZ" b="1" dirty="0"/>
              <a:t>prokazující povolení umístění stavby v území dle stavebního </a:t>
            </a:r>
            <a:r>
              <a:rPr lang="cs-CZ" b="1" dirty="0" smtClean="0"/>
              <a:t>zákona </a:t>
            </a:r>
            <a:r>
              <a:rPr lang="cs-CZ" dirty="0" smtClean="0"/>
              <a:t>(např. pravomocné   územní  rozhodnutí … -  doloží nejpozději k  datu registrace žádosti o podporu v  MS 2021+)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 smtClean="0"/>
              <a:t>Doklad </a:t>
            </a:r>
            <a:r>
              <a:rPr lang="cs-CZ" b="1" dirty="0"/>
              <a:t>prokazující povolení k realizaci stavby dle stavebního </a:t>
            </a:r>
            <a:r>
              <a:rPr lang="cs-CZ" b="1" dirty="0" smtClean="0"/>
              <a:t>zákona </a:t>
            </a:r>
            <a:r>
              <a:rPr lang="cs-CZ" dirty="0" smtClean="0"/>
              <a:t>(lze doložit podaný návrh nebo  žádost, pravomocný doloží  přes žádost o změnu  nejpozději   k datu  vydání právního  aktu)</a:t>
            </a:r>
          </a:p>
          <a:p>
            <a:pPr marL="355600" indent="0">
              <a:buNone/>
            </a:pPr>
            <a:r>
              <a:rPr lang="cs-CZ" dirty="0" smtClean="0"/>
              <a:t>V případě společného </a:t>
            </a:r>
            <a:r>
              <a:rPr lang="cs-CZ" dirty="0"/>
              <a:t>územního a stavebního </a:t>
            </a:r>
            <a:r>
              <a:rPr lang="cs-CZ" dirty="0" smtClean="0"/>
              <a:t>řízení je </a:t>
            </a:r>
            <a:r>
              <a:rPr lang="cs-CZ" dirty="0"/>
              <a:t>nutné doložit pravomocný akt stvrzující povolení umístění stavby v území a povolení k realizaci stavebního záměru nejpozději k datu registrace žádosti o </a:t>
            </a:r>
            <a:r>
              <a:rPr lang="cs-CZ" dirty="0" smtClean="0"/>
              <a:t>podporu </a:t>
            </a:r>
            <a:r>
              <a:rPr lang="cs-CZ" dirty="0"/>
              <a:t>v  MS 2021</a:t>
            </a:r>
            <a:r>
              <a:rPr lang="cs-CZ" dirty="0" smtClean="0"/>
              <a:t>+. </a:t>
            </a:r>
          </a:p>
          <a:p>
            <a:pPr>
              <a:buFont typeface="+mj-lt"/>
              <a:buAutoNum type="arabicPeriod" startAt="8"/>
            </a:pPr>
            <a:r>
              <a:rPr lang="cs-CZ" b="1" dirty="0" smtClean="0"/>
              <a:t>Znalecký </a:t>
            </a:r>
            <a:r>
              <a:rPr lang="cs-CZ" b="1" dirty="0"/>
              <a:t>posudek </a:t>
            </a:r>
            <a:r>
              <a:rPr lang="cs-CZ" dirty="0" smtClean="0"/>
              <a:t>- nákup </a:t>
            </a:r>
            <a:r>
              <a:rPr lang="cs-CZ" dirty="0"/>
              <a:t>pozemku nebo nákup </a:t>
            </a:r>
            <a:r>
              <a:rPr lang="cs-CZ" dirty="0" smtClean="0"/>
              <a:t>stavby (</a:t>
            </a:r>
            <a:r>
              <a:rPr lang="cs-CZ" dirty="0"/>
              <a:t>nesmí být starší šesti měsíců před datem pořízení nemovitosti </a:t>
            </a:r>
            <a:r>
              <a:rPr lang="cs-CZ" dirty="0" smtClean="0"/>
              <a:t>a vyhotoven dle platné legislativy).</a:t>
            </a:r>
            <a:endParaRPr lang="cs-CZ" dirty="0"/>
          </a:p>
          <a:p>
            <a:pPr>
              <a:buFont typeface="+mj-lt"/>
              <a:buAutoNum type="arabicPeriod" startAt="8"/>
            </a:pPr>
            <a:r>
              <a:rPr lang="cs-CZ" b="1" dirty="0" smtClean="0"/>
              <a:t>Projektová </a:t>
            </a:r>
            <a:r>
              <a:rPr lang="cs-CZ" b="1" dirty="0"/>
              <a:t>dokumentace </a:t>
            </a:r>
            <a:r>
              <a:rPr lang="cs-CZ" b="1" dirty="0" smtClean="0"/>
              <a:t>stavby – </a:t>
            </a:r>
            <a:r>
              <a:rPr lang="pl-PL" dirty="0" smtClean="0"/>
              <a:t>v </a:t>
            </a:r>
            <a:r>
              <a:rPr lang="pl-PL" dirty="0"/>
              <a:t>podrobnosti podle vyhlášky č. 499/2006 Sb./ č. 146/2008 Sb.</a:t>
            </a:r>
          </a:p>
          <a:p>
            <a:pPr>
              <a:buFont typeface="+mj-lt"/>
              <a:buAutoNum type="arabicPeriod" startAt="8"/>
            </a:pPr>
            <a:r>
              <a:rPr lang="cs-CZ" b="1" dirty="0" smtClean="0"/>
              <a:t>Rozpočet </a:t>
            </a:r>
            <a:r>
              <a:rPr lang="cs-CZ" b="1" dirty="0"/>
              <a:t>stavebních </a:t>
            </a:r>
            <a:r>
              <a:rPr lang="cs-CZ" b="1" dirty="0" smtClean="0"/>
              <a:t>prací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71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Povinné přílohy k žádosti o podporu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9667" y="1346201"/>
            <a:ext cx="9514945" cy="532553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11"/>
            </a:pPr>
            <a:r>
              <a:rPr lang="cs-CZ" b="1" dirty="0"/>
              <a:t>Podklady pro stanovení kategorií intervencí a kontrolu limitů </a:t>
            </a:r>
            <a:r>
              <a:rPr lang="cs-CZ" dirty="0"/>
              <a:t>- dle vzoru v příloze č. 4b SPPŽP, při podepisování souladu záměru  s podávaným projektem pracovník MAS zkontroluje soulad údajů této přílohy s částkami  uvedenými v Projektovém záměru podaném na MAS. CZV a požadovaná dotace se musí  shodovat nebo  být  nižší. </a:t>
            </a:r>
          </a:p>
          <a:p>
            <a:pPr>
              <a:buFont typeface="+mj-lt"/>
              <a:buAutoNum type="arabicPeriod" startAt="11"/>
            </a:pPr>
            <a:r>
              <a:rPr lang="cs-CZ" b="1" dirty="0" smtClean="0"/>
              <a:t>Smlouva </a:t>
            </a:r>
            <a:r>
              <a:rPr lang="cs-CZ" b="1" dirty="0"/>
              <a:t>o zřízení bankovního </a:t>
            </a:r>
            <a:r>
              <a:rPr lang="cs-CZ" b="1" dirty="0" smtClean="0"/>
              <a:t>účtu</a:t>
            </a:r>
          </a:p>
          <a:p>
            <a:pPr>
              <a:buFont typeface="+mj-lt"/>
              <a:buAutoNum type="arabicPeriod" startAt="11"/>
            </a:pPr>
            <a:r>
              <a:rPr lang="cs-CZ" b="1" dirty="0" smtClean="0"/>
              <a:t>Průkaz </a:t>
            </a:r>
            <a:r>
              <a:rPr lang="cs-CZ" b="1" dirty="0"/>
              <a:t>energetické náročnosti budovy (</a:t>
            </a:r>
            <a:r>
              <a:rPr lang="cs-CZ" b="1" dirty="0" smtClean="0"/>
              <a:t>PENB)</a:t>
            </a:r>
            <a:endParaRPr lang="cs-CZ" dirty="0"/>
          </a:p>
          <a:p>
            <a:pPr>
              <a:buFont typeface="+mj-lt"/>
              <a:buAutoNum type="arabicPeriod" startAt="11"/>
            </a:pPr>
            <a:r>
              <a:rPr lang="cs-CZ" b="1" dirty="0" smtClean="0"/>
              <a:t>Výpis </a:t>
            </a:r>
            <a:r>
              <a:rPr lang="cs-CZ" b="1" dirty="0"/>
              <a:t>z Evidence skutečných majitelů</a:t>
            </a:r>
            <a:endParaRPr lang="cs-CZ" dirty="0"/>
          </a:p>
          <a:p>
            <a:pPr>
              <a:buFont typeface="+mj-lt"/>
              <a:buAutoNum type="arabicPeriod" startAt="11"/>
            </a:pPr>
            <a:r>
              <a:rPr lang="cs-CZ" b="1" dirty="0" smtClean="0"/>
              <a:t>Kladné </a:t>
            </a:r>
            <a:r>
              <a:rPr lang="cs-CZ" b="1" dirty="0"/>
              <a:t>vyjádření MAS o souladu se schválenou strategií CLLD -</a:t>
            </a:r>
            <a:r>
              <a:rPr lang="cs-CZ" dirty="0"/>
              <a:t>příloha č. </a:t>
            </a:r>
            <a:r>
              <a:rPr lang="cs-CZ" dirty="0" smtClean="0"/>
              <a:t>5 SPPŽP</a:t>
            </a:r>
          </a:p>
          <a:p>
            <a:pPr>
              <a:buFont typeface="+mj-lt"/>
              <a:buAutoNum type="arabicPeriod" startAt="11"/>
            </a:pPr>
            <a:r>
              <a:rPr lang="cs-CZ" b="1" dirty="0" smtClean="0"/>
              <a:t>Doložení </a:t>
            </a:r>
            <a:r>
              <a:rPr lang="cs-CZ" b="1" dirty="0"/>
              <a:t>výchozí kapacity předškolního zařízení </a:t>
            </a:r>
            <a:r>
              <a:rPr lang="cs-CZ" dirty="0" smtClean="0"/>
              <a:t>–nerelevantní</a:t>
            </a:r>
          </a:p>
          <a:p>
            <a:pPr>
              <a:buFont typeface="+mj-lt"/>
              <a:buAutoNum type="arabicPeriod" startAt="11"/>
            </a:pPr>
            <a:r>
              <a:rPr lang="cs-CZ" b="1" dirty="0" smtClean="0"/>
              <a:t>Rozhodnutí </a:t>
            </a:r>
            <a:r>
              <a:rPr lang="cs-CZ" b="1" dirty="0"/>
              <a:t>krajské hygienické stanice </a:t>
            </a:r>
            <a:r>
              <a:rPr lang="cs-CZ" dirty="0"/>
              <a:t>-nerelevantní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277" y="144560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338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Metodické </a:t>
            </a:r>
            <a:r>
              <a:rPr lang="cs-CZ" sz="2800" b="1" dirty="0"/>
              <a:t>listy indikátorů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54667"/>
            <a:ext cx="8915400" cy="478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Indikátory </a:t>
            </a:r>
            <a:r>
              <a:rPr lang="cs-CZ" b="1" dirty="0"/>
              <a:t>výstupu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•500 002 </a:t>
            </a:r>
            <a:r>
              <a:rPr lang="cs-CZ" dirty="0" smtClean="0"/>
              <a:t>- Počet </a:t>
            </a:r>
            <a:r>
              <a:rPr lang="cs-CZ" dirty="0"/>
              <a:t>podpořených škol či vzdělávacích zařízení</a:t>
            </a:r>
          </a:p>
          <a:p>
            <a:pPr marL="0" indent="0">
              <a:buNone/>
            </a:pPr>
            <a:r>
              <a:rPr lang="cs-CZ" dirty="0"/>
              <a:t>•509 021 </a:t>
            </a:r>
            <a:r>
              <a:rPr lang="cs-CZ" dirty="0" smtClean="0"/>
              <a:t>- Kapacita </a:t>
            </a:r>
            <a:r>
              <a:rPr lang="cs-CZ" dirty="0"/>
              <a:t>nových učeben v podpořených vzdělávacích zařízeních</a:t>
            </a:r>
          </a:p>
          <a:p>
            <a:pPr marL="0" indent="0">
              <a:buNone/>
            </a:pPr>
            <a:r>
              <a:rPr lang="cs-CZ" dirty="0"/>
              <a:t>•509 031 </a:t>
            </a:r>
            <a:r>
              <a:rPr lang="cs-CZ" dirty="0" smtClean="0"/>
              <a:t>- Kapacita </a:t>
            </a:r>
            <a:r>
              <a:rPr lang="cs-CZ" dirty="0"/>
              <a:t>rekonstruovaných či modernizovaných učeben v podpořených </a:t>
            </a:r>
            <a:r>
              <a:rPr lang="cs-CZ" dirty="0" smtClean="0"/>
              <a:t>vzdělávacích </a:t>
            </a:r>
            <a:r>
              <a:rPr lang="cs-CZ" dirty="0"/>
              <a:t>zařízeních</a:t>
            </a:r>
          </a:p>
          <a:p>
            <a:pPr marL="0" indent="0">
              <a:buNone/>
            </a:pPr>
            <a:r>
              <a:rPr lang="cs-CZ" dirty="0"/>
              <a:t>•509 051 </a:t>
            </a:r>
            <a:r>
              <a:rPr lang="cs-CZ" dirty="0" smtClean="0"/>
              <a:t>- Počet </a:t>
            </a:r>
            <a:r>
              <a:rPr lang="cs-CZ" dirty="0"/>
              <a:t>nových odborných učeben</a:t>
            </a:r>
          </a:p>
          <a:p>
            <a:pPr marL="0" indent="0">
              <a:buNone/>
            </a:pPr>
            <a:r>
              <a:rPr lang="cs-CZ" dirty="0"/>
              <a:t>•509 041 </a:t>
            </a:r>
            <a:r>
              <a:rPr lang="cs-CZ" dirty="0" smtClean="0"/>
              <a:t>- Počet </a:t>
            </a:r>
            <a:r>
              <a:rPr lang="cs-CZ" dirty="0"/>
              <a:t>modernizovaných odborných učeben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Indikátory výsledku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•500 401 </a:t>
            </a:r>
            <a:r>
              <a:rPr lang="cs-CZ" dirty="0" smtClean="0"/>
              <a:t>- Počet </a:t>
            </a:r>
            <a:r>
              <a:rPr lang="cs-CZ" dirty="0"/>
              <a:t>uživatelů nové nebo modernizované péče o děti za rok</a:t>
            </a:r>
          </a:p>
          <a:p>
            <a:pPr marL="0" indent="0">
              <a:buNone/>
            </a:pPr>
            <a:r>
              <a:rPr lang="cs-CZ" dirty="0"/>
              <a:t>•323 000 </a:t>
            </a:r>
            <a:r>
              <a:rPr lang="cs-CZ" dirty="0" smtClean="0"/>
              <a:t>- Snížení </a:t>
            </a:r>
            <a:r>
              <a:rPr lang="cs-CZ" dirty="0"/>
              <a:t>konečné spotřeby energie u podpořených subjektů</a:t>
            </a:r>
          </a:p>
          <a:p>
            <a:pPr marL="0" indent="0">
              <a:buNone/>
            </a:pPr>
            <a:r>
              <a:rPr lang="cs-CZ" dirty="0"/>
              <a:t>Vše podstatné v příloze č. 1 </a:t>
            </a:r>
            <a:r>
              <a:rPr lang="cs-CZ" b="1" dirty="0"/>
              <a:t>Metodické listy indikátorů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45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2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400" dirty="0" smtClean="0">
                <a:solidFill>
                  <a:schemeClr val="tx1"/>
                </a:solidFill>
              </a:rPr>
              <a:t>Děkujeme za pozornost</a:t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Prostějov venkov o.p.s.  </a:t>
            </a:r>
            <a:br>
              <a:rPr lang="cs-CZ" dirty="0"/>
            </a:br>
            <a:r>
              <a:rPr lang="cs-CZ" dirty="0"/>
              <a:t>https://www.maspvvenkov.cz/ </a:t>
            </a:r>
            <a:br>
              <a:rPr lang="cs-CZ" dirty="0"/>
            </a:br>
            <a:r>
              <a:rPr lang="cs-CZ" dirty="0"/>
              <a:t>            </a:t>
            </a:r>
            <a:br>
              <a:rPr lang="cs-CZ" dirty="0"/>
            </a:br>
            <a:r>
              <a:rPr lang="cs-CZ" dirty="0"/>
              <a:t>Ing. Ludmila </a:t>
            </a:r>
            <a:r>
              <a:rPr lang="cs-CZ" dirty="0" err="1"/>
              <a:t>Švitelová</a:t>
            </a:r>
            <a:r>
              <a:rPr lang="cs-CZ" dirty="0"/>
              <a:t>  </a:t>
            </a:r>
            <a:br>
              <a:rPr lang="cs-CZ" dirty="0"/>
            </a:br>
            <a:r>
              <a:rPr lang="cs-CZ" dirty="0"/>
              <a:t>e-mail: maspvvenkov@seznam.cz</a:t>
            </a:r>
            <a:br>
              <a:rPr lang="cs-CZ" dirty="0"/>
            </a:br>
            <a:r>
              <a:rPr lang="cs-CZ" dirty="0"/>
              <a:t>mob.: +420 724 788 131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Mgr. Jaroslav Křivánek</a:t>
            </a:r>
            <a:br>
              <a:rPr lang="cs-CZ" dirty="0"/>
            </a:br>
            <a:r>
              <a:rPr lang="cs-CZ" dirty="0"/>
              <a:t>email: krivanek.maspvvenkov@seznam.cz</a:t>
            </a:r>
            <a:r>
              <a:rPr lang="cs-CZ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45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Proces hodnocení projektů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1. Hodnocení na MAS bude vysvětleno  dále </a:t>
            </a:r>
          </a:p>
          <a:p>
            <a:pPr marL="0" indent="0">
              <a:buNone/>
            </a:pPr>
            <a:r>
              <a:rPr lang="cs-CZ" dirty="0" smtClean="0"/>
              <a:t>2. Informace ŘO IROP:</a:t>
            </a:r>
            <a:endParaRPr lang="cs-CZ" dirty="0"/>
          </a:p>
          <a:p>
            <a:r>
              <a:rPr lang="cs-CZ" b="1" dirty="0"/>
              <a:t>Konzultační servis Centra </a:t>
            </a:r>
            <a:r>
              <a:rPr lang="cs-CZ" dirty="0" smtClean="0"/>
              <a:t>– zřízen Konzultační </a:t>
            </a:r>
            <a:r>
              <a:rPr lang="cs-CZ" dirty="0"/>
              <a:t>servis Centra, ve kterém probíhá komunikace mezi žadateli a Centrem k projektům před předložením žádosti o podporu</a:t>
            </a:r>
          </a:p>
          <a:p>
            <a:r>
              <a:rPr lang="cs-CZ" b="1" dirty="0"/>
              <a:t>Výzvy </a:t>
            </a:r>
            <a:r>
              <a:rPr lang="cs-CZ" dirty="0"/>
              <a:t>-všechny výzvy v IROP jsou průběžné</a:t>
            </a:r>
          </a:p>
          <a:p>
            <a:r>
              <a:rPr lang="cs-CZ" b="1" dirty="0"/>
              <a:t>Integrované nástroje </a:t>
            </a:r>
            <a:r>
              <a:rPr lang="cs-CZ" dirty="0" smtClean="0"/>
              <a:t>- žadatel </a:t>
            </a:r>
            <a:r>
              <a:rPr lang="cs-CZ" dirty="0"/>
              <a:t>předkládá žádost přímo do výzvy ŘO pro </a:t>
            </a:r>
            <a:r>
              <a:rPr lang="cs-CZ" dirty="0" smtClean="0"/>
              <a:t>CLLD</a:t>
            </a:r>
            <a:endParaRPr lang="cs-CZ" dirty="0"/>
          </a:p>
          <a:p>
            <a:r>
              <a:rPr lang="pt-BR" b="1" dirty="0"/>
              <a:t>Hodnocení v integrovaných výzvách </a:t>
            </a:r>
            <a:r>
              <a:rPr lang="pt-BR" dirty="0" smtClean="0"/>
              <a:t>-</a:t>
            </a:r>
            <a:r>
              <a:rPr lang="cs-CZ" dirty="0" smtClean="0"/>
              <a:t> </a:t>
            </a:r>
            <a:r>
              <a:rPr lang="pt-BR" dirty="0" smtClean="0"/>
              <a:t>žádosti </a:t>
            </a:r>
            <a:r>
              <a:rPr lang="pt-BR" dirty="0"/>
              <a:t>se budou hodnotit pouze na Centru </a:t>
            </a:r>
          </a:p>
          <a:p>
            <a:r>
              <a:rPr lang="cs-CZ" b="1" dirty="0"/>
              <a:t>MS2021+ </a:t>
            </a:r>
            <a:r>
              <a:rPr lang="cs-CZ" dirty="0" smtClean="0"/>
              <a:t>- Postup </a:t>
            </a:r>
            <a:r>
              <a:rPr lang="cs-CZ" dirty="0"/>
              <a:t>pro podání žádosti o podporu v MS2021+ je k dispozici </a:t>
            </a:r>
            <a:r>
              <a:rPr lang="cs-CZ" dirty="0" smtClean="0"/>
              <a:t>na dokumenty </a:t>
            </a:r>
            <a:r>
              <a:rPr lang="cs-CZ" dirty="0"/>
              <a:t>IROP 2021-2027</a:t>
            </a:r>
          </a:p>
          <a:p>
            <a:r>
              <a:rPr lang="cs-CZ" b="1" dirty="0"/>
              <a:t>Registrace uživatele v MS2021+ </a:t>
            </a:r>
            <a:r>
              <a:rPr lang="cs-CZ" dirty="0" smtClean="0"/>
              <a:t>- nově </a:t>
            </a:r>
            <a:r>
              <a:rPr lang="cs-CZ" dirty="0"/>
              <a:t>přes Národní </a:t>
            </a:r>
            <a:r>
              <a:rPr lang="cs-CZ" dirty="0" err="1" smtClean="0"/>
              <a:t>identitní</a:t>
            </a:r>
            <a:r>
              <a:rPr lang="cs-CZ" dirty="0" smtClean="0"/>
              <a:t> autoritu (NIA ID)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306070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52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Proces hodnocení </a:t>
            </a:r>
            <a:r>
              <a:rPr lang="cs-CZ" sz="2800" dirty="0" smtClean="0"/>
              <a:t>projektů</a:t>
            </a:r>
            <a:br>
              <a:rPr lang="cs-CZ" sz="2800" dirty="0" smtClean="0"/>
            </a:br>
            <a:r>
              <a:rPr lang="cs-CZ" sz="2800" dirty="0" smtClean="0"/>
              <a:t>Co předchází  podání  projektu do  MS2021+ ?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Každý projekt musí  doložit </a:t>
            </a:r>
            <a:r>
              <a:rPr lang="cs-CZ" dirty="0"/>
              <a:t>p</a:t>
            </a:r>
            <a:r>
              <a:rPr lang="cs-CZ" dirty="0" smtClean="0"/>
              <a:t>řílohu soulad se SCLLD MAS </a:t>
            </a:r>
          </a:p>
          <a:p>
            <a:pPr>
              <a:buAutoNum type="arabicPeriod"/>
            </a:pPr>
            <a:r>
              <a:rPr lang="cs-CZ" dirty="0" smtClean="0"/>
              <a:t>Projektový  záměr je vypracován  a předložen do výzvy </a:t>
            </a:r>
            <a:r>
              <a:rPr lang="cs-CZ" dirty="0"/>
              <a:t>MAS  zveřejněné  na  </a:t>
            </a:r>
            <a:r>
              <a:rPr lang="cs-CZ" dirty="0">
                <a:hlinkClick r:id="rId2"/>
              </a:rPr>
              <a:t>https://www.maspvvenkov.cz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 </a:t>
            </a:r>
            <a:r>
              <a:rPr lang="cs-CZ" b="1" dirty="0" smtClean="0"/>
              <a:t>datovou schránkou</a:t>
            </a:r>
          </a:p>
          <a:p>
            <a:pPr>
              <a:buAutoNum type="arabicPeriod"/>
            </a:pPr>
            <a:r>
              <a:rPr lang="cs-CZ" dirty="0" smtClean="0"/>
              <a:t>Pracovníci  kanceláře MAS záměry zkontrolují soulad záměru s výzvou atd.</a:t>
            </a:r>
          </a:p>
          <a:p>
            <a:pPr>
              <a:buAutoNum type="arabicPeriod"/>
            </a:pPr>
            <a:r>
              <a:rPr lang="cs-CZ" dirty="0" smtClean="0"/>
              <a:t>Výběrová komise  přidělí záměrům body za preferenční  kritéria a seřadí je podle zisku od nejvyššího po  nejmenší</a:t>
            </a:r>
          </a:p>
          <a:p>
            <a:pPr>
              <a:buAutoNum type="arabicPeriod"/>
            </a:pPr>
            <a:r>
              <a:rPr lang="cs-CZ" dirty="0" smtClean="0"/>
              <a:t>Programový výbor schválí záměry podle  pořadí až do  výše alokace na výzvu</a:t>
            </a:r>
          </a:p>
          <a:p>
            <a:pPr marL="0" indent="0">
              <a:buNone/>
            </a:pPr>
            <a:r>
              <a:rPr lang="cs-CZ" dirty="0" smtClean="0"/>
              <a:t>Podrobný postup  je v dokumentu </a:t>
            </a:r>
            <a:r>
              <a:rPr lang="cs-CZ" u="sng" dirty="0">
                <a:hlinkClick r:id="rId3" tooltip="Soubor ke stáhnutí: Interní postupy Prostějov venkov IROP a OP  TAK  2021-2027 ze dne 15.8.2023.pdf, Typ: Adobe Portable Document Format, Velikost: 1.29 MB"/>
              </a:rPr>
              <a:t>Interní postupy Prostějov venkov IROP a OP TAK 2021-2027 ze dne </a:t>
            </a:r>
            <a:r>
              <a:rPr lang="cs-CZ" u="sng" dirty="0" smtClean="0">
                <a:hlinkClick r:id="rId3" tooltip="Soubor ke stáhnutí: Interní postupy Prostějov venkov IROP a OP  TAK  2021-2027 ze dne 15.8.2023.pdf, Typ: Adobe Portable Document Format, Velikost: 1.29 MB"/>
              </a:rPr>
              <a:t>15.8.2023.pdf</a:t>
            </a:r>
            <a:endParaRPr lang="cs-CZ" dirty="0" smtClean="0"/>
          </a:p>
          <a:p>
            <a:pPr>
              <a:buAutoNum type="arabicPeriod"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6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Nadřazená  výzva ŘO IROP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212" y="1492773"/>
            <a:ext cx="7965546" cy="428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70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1</a:t>
            </a:r>
            <a:r>
              <a:rPr lang="cs-CZ" sz="2800" b="1" dirty="0" smtClean="0"/>
              <a:t>. </a:t>
            </a:r>
            <a:r>
              <a:rPr lang="cs-CZ" sz="2800" b="1" dirty="0"/>
              <a:t>výzva Prostějov venkov - IROP - </a:t>
            </a:r>
            <a:r>
              <a:rPr lang="cs-CZ" sz="2800" b="1" dirty="0" smtClean="0"/>
              <a:t>Vzdělávání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2057400"/>
            <a:ext cx="8915400" cy="40957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Kolová, alokace  8 500 000 Kč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Alokace        12 059 367 Kč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Min. výdaje       350 000 Kč</a:t>
            </a:r>
          </a:p>
          <a:p>
            <a:pPr marL="0" indent="0">
              <a:buNone/>
            </a:pPr>
            <a:r>
              <a:rPr lang="cs-CZ" dirty="0" smtClean="0"/>
              <a:t>Max. </a:t>
            </a:r>
            <a:r>
              <a:rPr lang="cs-CZ" dirty="0"/>
              <a:t>v</a:t>
            </a:r>
            <a:r>
              <a:rPr lang="cs-CZ" dirty="0" smtClean="0"/>
              <a:t>ýdaje   4 000 000 Kč </a:t>
            </a:r>
          </a:p>
          <a:p>
            <a:pPr marL="0" indent="0">
              <a:buNone/>
            </a:pPr>
            <a:r>
              <a:rPr lang="cs-CZ" dirty="0" smtClean="0"/>
              <a:t>Dotace 95 % - ex post  financování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305019"/>
              </p:ext>
            </p:extLst>
          </p:nvPr>
        </p:nvGraphicFramePr>
        <p:xfrm>
          <a:off x="2592924" y="2439828"/>
          <a:ext cx="8911687" cy="247578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596406">
                  <a:extLst>
                    <a:ext uri="{9D8B030D-6E8A-4147-A177-3AD203B41FA5}">
                      <a16:colId xmlns:a16="http://schemas.microsoft.com/office/drawing/2014/main" val="172143355"/>
                    </a:ext>
                  </a:extLst>
                </a:gridCol>
                <a:gridCol w="4315281">
                  <a:extLst>
                    <a:ext uri="{9D8B030D-6E8A-4147-A177-3AD203B41FA5}">
                      <a16:colId xmlns:a16="http://schemas.microsoft.com/office/drawing/2014/main" val="195900204"/>
                    </a:ext>
                  </a:extLst>
                </a:gridCol>
              </a:tblGrid>
              <a:tr h="290875"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a čas vyhlášení výzvy MAS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>
                          <a:effectLst/>
                        </a:rPr>
                        <a:t>1.9.2023, 12:00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3651"/>
                  </a:ext>
                </a:extLst>
              </a:tr>
              <a:tr h="532194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a čas zahájení příjmu žádostí o podporu na MAS </a:t>
                      </a:r>
                      <a:r>
                        <a:rPr lang="cs-CZ" sz="1600" b="1" dirty="0">
                          <a:effectLst/>
                        </a:rPr>
                        <a:t>mimo</a:t>
                      </a:r>
                      <a:r>
                        <a:rPr lang="cs-CZ" sz="1600" b="0" dirty="0">
                          <a:effectLst/>
                        </a:rPr>
                        <a:t> MS2021+ 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1.9.2023, 12:00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385379"/>
                  </a:ext>
                </a:extLst>
              </a:tr>
              <a:tr h="438826"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a čas ukončení příjmu záměrů na MAS mimo MS21+ 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12.10.2023, 12:00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668457"/>
                  </a:ext>
                </a:extLst>
              </a:tr>
              <a:tr h="438826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zahájení realizace projektu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Zahájení realizace projektu není časově omezeno, ovšem výdaje vzniklé před </a:t>
                      </a:r>
                      <a:r>
                        <a:rPr lang="cs-CZ" sz="1600" b="0" dirty="0" smtClean="0">
                          <a:effectLst/>
                        </a:rPr>
                        <a:t>1. </a:t>
                      </a:r>
                      <a:r>
                        <a:rPr lang="cs-CZ" sz="1600" b="0" dirty="0">
                          <a:effectLst/>
                        </a:rPr>
                        <a:t>1. 2021 nejsou způsobilé. 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7076"/>
                  </a:ext>
                </a:extLst>
              </a:tr>
              <a:tr h="212375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Nejzazší datum ukončení realizace projektu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30. 6. 2029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647351"/>
                  </a:ext>
                </a:extLst>
              </a:tr>
            </a:tbl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115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1</a:t>
            </a:r>
            <a:r>
              <a:rPr lang="cs-CZ" sz="2800" b="1" dirty="0" smtClean="0"/>
              <a:t>. </a:t>
            </a:r>
            <a:r>
              <a:rPr lang="cs-CZ" sz="2800" b="1" dirty="0"/>
              <a:t>výzva Prostějov venkov - IROP - </a:t>
            </a:r>
            <a:r>
              <a:rPr lang="cs-CZ" sz="2800" b="1" dirty="0" smtClean="0"/>
              <a:t>Vzdělávání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278467"/>
            <a:ext cx="8667742" cy="49191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Vymezení - </a:t>
            </a:r>
            <a:r>
              <a:rPr lang="cs-CZ" dirty="0"/>
              <a:t>ú</a:t>
            </a:r>
            <a:r>
              <a:rPr lang="cs-CZ" dirty="0" smtClean="0"/>
              <a:t>zemí  MAS Prostějov venkov o.p.s. ve schválené  strategii CLLD</a:t>
            </a:r>
          </a:p>
          <a:p>
            <a:pPr marL="0" indent="0">
              <a:buNone/>
            </a:pPr>
            <a:r>
              <a:rPr lang="cs-CZ" b="1" dirty="0" smtClean="0"/>
              <a:t>Žadatelé </a:t>
            </a:r>
          </a:p>
          <a:p>
            <a:r>
              <a:rPr lang="cs-CZ" dirty="0" smtClean="0"/>
              <a:t>kraje</a:t>
            </a:r>
          </a:p>
          <a:p>
            <a:r>
              <a:rPr lang="cs-CZ" dirty="0" smtClean="0"/>
              <a:t>obce</a:t>
            </a:r>
          </a:p>
          <a:p>
            <a:r>
              <a:rPr lang="cs-CZ" dirty="0" smtClean="0"/>
              <a:t>dobrovolné </a:t>
            </a:r>
            <a:r>
              <a:rPr lang="cs-CZ" dirty="0"/>
              <a:t>svazky </a:t>
            </a:r>
            <a:r>
              <a:rPr lang="cs-CZ" dirty="0" smtClean="0"/>
              <a:t>obcí</a:t>
            </a:r>
          </a:p>
          <a:p>
            <a:r>
              <a:rPr lang="cs-CZ" dirty="0"/>
              <a:t>organizace zřizované nebo zakládané </a:t>
            </a:r>
            <a:r>
              <a:rPr lang="cs-CZ" dirty="0" smtClean="0"/>
              <a:t>kraji, obcemi</a:t>
            </a:r>
            <a:endParaRPr lang="cs-CZ" dirty="0"/>
          </a:p>
          <a:p>
            <a:r>
              <a:rPr lang="cs-CZ" dirty="0"/>
              <a:t>n</a:t>
            </a:r>
            <a:r>
              <a:rPr lang="cs-CZ" dirty="0" smtClean="0"/>
              <a:t>estátní neziskové </a:t>
            </a:r>
            <a:r>
              <a:rPr lang="cs-CZ" dirty="0"/>
              <a:t>organizace, které minimálně 2 roky bezprostředně před podáním žádosti nepřetržitě působí v oblasti vzdělávání nebo asistenčních služeb </a:t>
            </a:r>
            <a:endParaRPr lang="cs-CZ" dirty="0" smtClean="0"/>
          </a:p>
          <a:p>
            <a:r>
              <a:rPr lang="cs-CZ" dirty="0" smtClean="0"/>
              <a:t>církve, církevní organizace</a:t>
            </a:r>
          </a:p>
          <a:p>
            <a:r>
              <a:rPr lang="cs-CZ" dirty="0"/>
              <a:t>o</a:t>
            </a:r>
            <a:r>
              <a:rPr lang="cs-CZ" dirty="0" smtClean="0"/>
              <a:t>rganizační  </a:t>
            </a:r>
            <a:r>
              <a:rPr lang="cs-CZ" dirty="0"/>
              <a:t>složky </a:t>
            </a:r>
            <a:r>
              <a:rPr lang="cs-CZ" dirty="0" smtClean="0"/>
              <a:t>státu, příspěvkové organizace organizačních  složek </a:t>
            </a:r>
            <a:r>
              <a:rPr lang="cs-CZ" dirty="0"/>
              <a:t>státu </a:t>
            </a:r>
            <a:endParaRPr lang="cs-CZ" dirty="0" smtClean="0"/>
          </a:p>
          <a:p>
            <a:r>
              <a:rPr lang="cs-CZ" dirty="0"/>
              <a:t>š</a:t>
            </a:r>
            <a:r>
              <a:rPr lang="cs-CZ" dirty="0" smtClean="0"/>
              <a:t>kolské právnické osoby</a:t>
            </a:r>
          </a:p>
          <a:p>
            <a:r>
              <a:rPr lang="cs-CZ" dirty="0"/>
              <a:t>o</a:t>
            </a:r>
            <a:r>
              <a:rPr lang="cs-CZ" dirty="0" smtClean="0"/>
              <a:t>statní právnické  osoby vykonávající činnost škol a školských zařízení  zapsané v rejstříku škol  a školských  zařízení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  <a:p>
            <a:endParaRPr lang="cs-CZ" dirty="0"/>
          </a:p>
          <a:p>
            <a:pPr>
              <a:buFont typeface="+mj-lt"/>
              <a:buAutoNum type="arabicPeriod"/>
            </a:pP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548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Podání  záměru  do  výzvy MAS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278467"/>
            <a:ext cx="8915400" cy="46327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Žadatel předkládá formulář projektového záměru ve formátu </a:t>
            </a:r>
            <a:r>
              <a:rPr lang="cs-CZ" dirty="0" err="1"/>
              <a:t>pdf</a:t>
            </a:r>
            <a:r>
              <a:rPr lang="cs-CZ" dirty="0"/>
              <a:t> opatřený elektronickým podpisem oprávněné nebo  zmocněné osoby (osob) jednající jménem žadatele a relevantní přílohy. Podání proběhne přes datovou schránku Prostějov venkov o.p.s.:  </a:t>
            </a:r>
            <a:r>
              <a:rPr lang="cs-CZ" b="1" dirty="0"/>
              <a:t>tre5ptg</a:t>
            </a:r>
          </a:p>
          <a:p>
            <a:pPr marL="0" indent="0" algn="just">
              <a:buNone/>
            </a:pPr>
            <a:r>
              <a:rPr lang="cs-CZ" dirty="0" smtClean="0"/>
              <a:t>Pro </a:t>
            </a:r>
            <a:r>
              <a:rPr lang="cs-CZ" dirty="0"/>
              <a:t>jednoho žadatele o podporu (předkladatele záměru) je omezen počet podaných záměrů </a:t>
            </a:r>
            <a:r>
              <a:rPr lang="cs-CZ" dirty="0" smtClean="0"/>
              <a:t>na </a:t>
            </a:r>
            <a:r>
              <a:rPr lang="cs-CZ" b="1" dirty="0" smtClean="0"/>
              <a:t>1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/>
              <a:t>Přílohy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Plná moc</a:t>
            </a:r>
            <a:r>
              <a:rPr lang="cs-CZ" dirty="0"/>
              <a:t>, je-li relevantní</a:t>
            </a:r>
          </a:p>
          <a:p>
            <a:pPr>
              <a:buFont typeface="+mj-lt"/>
              <a:buAutoNum type="arabicPeriod"/>
            </a:pPr>
            <a:r>
              <a:rPr lang="cs-CZ" dirty="0"/>
              <a:t>Vyplněný formulář </a:t>
            </a:r>
            <a:r>
              <a:rPr lang="cs-CZ" b="1" dirty="0"/>
              <a:t>projektového  záměru </a:t>
            </a:r>
            <a:r>
              <a:rPr lang="cs-CZ" dirty="0"/>
              <a:t>opatřený Elektronickým podpise - je založen na certifikačních službách od kvalifikovaných poskytovatelů certifikačních služeb V České republice se jedná o tři poskytovatele: </a:t>
            </a:r>
            <a:r>
              <a:rPr lang="cs-CZ" b="1" dirty="0">
                <a:hlinkClick r:id="rId2"/>
              </a:rPr>
              <a:t>Česká pošta, s. p.</a:t>
            </a:r>
            <a:r>
              <a:rPr lang="cs-CZ" b="1" dirty="0"/>
              <a:t> , </a:t>
            </a:r>
            <a:r>
              <a:rPr lang="cs-CZ" b="1" dirty="0" err="1">
                <a:hlinkClick r:id="rId3"/>
              </a:rPr>
              <a:t>eIdentity</a:t>
            </a:r>
            <a:r>
              <a:rPr lang="cs-CZ" b="1" dirty="0">
                <a:hlinkClick r:id="rId3"/>
              </a:rPr>
              <a:t> a. s.</a:t>
            </a:r>
            <a:r>
              <a:rPr lang="cs-CZ" b="1" dirty="0"/>
              <a:t> , nebo </a:t>
            </a:r>
            <a:r>
              <a:rPr lang="cs-CZ" b="1" dirty="0">
                <a:hlinkClick r:id="rId4"/>
              </a:rPr>
              <a:t>První certifikační autorita, a. s.</a:t>
            </a:r>
            <a:endParaRPr lang="cs-CZ" b="1" dirty="0"/>
          </a:p>
          <a:p>
            <a:pPr>
              <a:buFont typeface="+mj-lt"/>
              <a:buAutoNum type="arabicPeriod"/>
            </a:pPr>
            <a:r>
              <a:rPr lang="cs-CZ" b="1" dirty="0"/>
              <a:t>Podklady pro hodnocení </a:t>
            </a:r>
            <a:r>
              <a:rPr lang="cs-CZ" dirty="0"/>
              <a:t>– příloha č. 2 Specifických pravidel pro žadatele a příjemce</a:t>
            </a:r>
          </a:p>
          <a:p>
            <a:pPr>
              <a:buFont typeface="+mj-lt"/>
              <a:buAutoNum type="arabicPeriod"/>
            </a:pPr>
            <a:r>
              <a:rPr lang="cs-CZ" dirty="0"/>
              <a:t>Další přílohy relevantní pro věcné hodnocení, pokud žadatel chce sdělit další informace nad rámec povinných </a:t>
            </a:r>
            <a:endParaRPr lang="cs-CZ" b="1" dirty="0"/>
          </a:p>
          <a:p>
            <a:pPr marL="0" indent="0" algn="just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25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1. </a:t>
            </a:r>
            <a:r>
              <a:rPr lang="cs-CZ" sz="2800" b="1" dirty="0"/>
              <a:t>výzva Prostějov venkov - IROP </a:t>
            </a:r>
            <a:r>
              <a:rPr lang="cs-CZ" sz="2800" b="1" dirty="0" smtClean="0"/>
              <a:t>– Vzdělávání zaměření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09800" y="2133599"/>
            <a:ext cx="9294812" cy="41640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Infrastruktura základních  škol ve vazbě na  odborné učebny a učebny neúplných </a:t>
            </a:r>
            <a:r>
              <a:rPr lang="cs-CZ" dirty="0" smtClean="0"/>
              <a:t>škol. Ostatní aktivity </a:t>
            </a:r>
            <a:r>
              <a:rPr lang="cs-CZ" dirty="0"/>
              <a:t>z nadřazené výzvy IROP  48 nejsou v této  výzvě MAS vyhlášeny</a:t>
            </a:r>
          </a:p>
          <a:p>
            <a:pPr marL="0" indent="0">
              <a:buNone/>
            </a:pPr>
            <a:r>
              <a:rPr lang="cs-CZ" b="1" dirty="0" smtClean="0"/>
              <a:t>Cíle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vzdělávací infrastruktury pro </a:t>
            </a:r>
            <a:r>
              <a:rPr lang="cs-CZ" b="1" dirty="0"/>
              <a:t>přírodní vědy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vzdělávací infrastruktury pro </a:t>
            </a:r>
            <a:r>
              <a:rPr lang="cs-CZ" b="1" dirty="0"/>
              <a:t>polytechnické vzdělávání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vzdělávací infrastruktury pro </a:t>
            </a:r>
            <a:r>
              <a:rPr lang="cs-CZ" b="1" dirty="0"/>
              <a:t>cizí jazyky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vzdělávací infrastruktury pro </a:t>
            </a:r>
            <a:r>
              <a:rPr lang="cs-CZ" b="1" dirty="0"/>
              <a:t>práci s digitálními technologiemi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vnitřní konektivity školy, </a:t>
            </a:r>
            <a:r>
              <a:rPr lang="cs-CZ" b="1" dirty="0"/>
              <a:t>zabezpečení připojení k internetu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vzdělávací </a:t>
            </a:r>
            <a:r>
              <a:rPr lang="cs-CZ" b="1" dirty="0">
                <a:solidFill>
                  <a:schemeClr val="tx1"/>
                </a:solidFill>
              </a:rPr>
              <a:t>infrastruktury školní družiny </a:t>
            </a:r>
            <a:r>
              <a:rPr lang="cs-CZ" dirty="0"/>
              <a:t>/ školního klubu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Využívání </a:t>
            </a:r>
            <a:r>
              <a:rPr lang="cs-CZ" dirty="0"/>
              <a:t>odborné učebny minimálně 75 % časového využití pro formální výuku a neformální vzdělávání odborných předmětů v </a:t>
            </a:r>
            <a:r>
              <a:rPr lang="cs-CZ" dirty="0" smtClean="0"/>
              <a:t>oblasti </a:t>
            </a:r>
            <a:r>
              <a:rPr lang="cs-CZ" dirty="0"/>
              <a:t>přírodních věd nebo polytechnického vzdělávání nebo cizího jazyka nebo práce s digitálními technologiemi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Zkvalitnění </a:t>
            </a:r>
            <a:r>
              <a:rPr lang="cs-CZ" dirty="0"/>
              <a:t>vzdělávací infrastruktury pro </a:t>
            </a:r>
            <a:r>
              <a:rPr lang="cs-CZ" b="1" dirty="0"/>
              <a:t>učebny neúplných škol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Vznik </a:t>
            </a:r>
            <a:r>
              <a:rPr lang="cs-CZ" dirty="0"/>
              <a:t>či modernizace zázemí pro komunitní aktivity a jeho zpřístupnění po vyučování (v rozsahu minimálně 5 hodin (300 min.) za týden) jako centra vzdělanosti a komunitních aktivit pro veřejnost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86861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330</TotalTime>
  <Words>2264</Words>
  <Application>Microsoft Office PowerPoint</Application>
  <PresentationFormat>Širokoúhlá obrazovka</PresentationFormat>
  <Paragraphs>233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SimSun</vt:lpstr>
      <vt:lpstr>Arial</vt:lpstr>
      <vt:lpstr>Calibri</vt:lpstr>
      <vt:lpstr>Century Gothic</vt:lpstr>
      <vt:lpstr>Times New Roman</vt:lpstr>
      <vt:lpstr>Wingdings 3</vt:lpstr>
      <vt:lpstr>Stébla</vt:lpstr>
      <vt:lpstr> Seminář pro žadatele k 1. výzvě Prostějov venkov IROP - Vzdělávání</vt:lpstr>
      <vt:lpstr>Dokumenty </vt:lpstr>
      <vt:lpstr>Proces hodnocení projektů</vt:lpstr>
      <vt:lpstr>Proces hodnocení projektů Co předchází  podání  projektu do  MS2021+ ?</vt:lpstr>
      <vt:lpstr>Nadřazená  výzva ŘO IROP</vt:lpstr>
      <vt:lpstr>1. výzva Prostějov venkov - IROP - Vzdělávání</vt:lpstr>
      <vt:lpstr>1. výzva Prostějov venkov - IROP - Vzdělávání</vt:lpstr>
      <vt:lpstr>Podání  záměru  do  výzvy MAS</vt:lpstr>
      <vt:lpstr>1. výzva Prostějov venkov - IROP – Vzdělávání zaměření</vt:lpstr>
      <vt:lpstr>Hlavní část projektu  </vt:lpstr>
      <vt:lpstr>Neúplná škola </vt:lpstr>
      <vt:lpstr>Doprovodná část projektu  </vt:lpstr>
      <vt:lpstr>Výdaje</vt:lpstr>
      <vt:lpstr>Kritéria věcného hodnocení  </vt:lpstr>
      <vt:lpstr>Přímé výdaje pro hlavní aktivitu</vt:lpstr>
      <vt:lpstr>Přímé výdaje pro hlavní aktivitu</vt:lpstr>
      <vt:lpstr>Přímé výdaje pro hlavní aktivitu</vt:lpstr>
      <vt:lpstr>Přímé výdaje pro doprovodnou část projektu</vt:lpstr>
      <vt:lpstr>Nepřímé náklady do 7 % z  přímých </vt:lpstr>
      <vt:lpstr>Nezpůsobilé výdaje</vt:lpstr>
      <vt:lpstr>Povinné přílohy k žádosti o podporu</vt:lpstr>
      <vt:lpstr>Povinné přílohy k žádosti o podporu</vt:lpstr>
      <vt:lpstr>Metodické listy indikátorů </vt:lpstr>
      <vt:lpstr>Děkujeme za pozornost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žadatele k 2. výzvě Prostějov venkov o.p.s. IROP - Doprava</dc:title>
  <dc:creator>Uživatel</dc:creator>
  <cp:lastModifiedBy>Uživatel</cp:lastModifiedBy>
  <cp:revision>61</cp:revision>
  <cp:lastPrinted>2023-08-28T13:41:11Z</cp:lastPrinted>
  <dcterms:created xsi:type="dcterms:W3CDTF">2023-08-28T07:59:53Z</dcterms:created>
  <dcterms:modified xsi:type="dcterms:W3CDTF">2023-08-28T13:47:38Z</dcterms:modified>
</cp:coreProperties>
</file>