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4" r:id="rId1"/>
  </p:sldMasterIdLst>
  <p:handoutMasterIdLst>
    <p:handoutMasterId r:id="rId38"/>
  </p:handoutMasterIdLst>
  <p:sldIdLst>
    <p:sldId id="256" r:id="rId2"/>
    <p:sldId id="257" r:id="rId3"/>
    <p:sldId id="280" r:id="rId4"/>
    <p:sldId id="303" r:id="rId5"/>
    <p:sldId id="304" r:id="rId6"/>
    <p:sldId id="305" r:id="rId7"/>
    <p:sldId id="290" r:id="rId8"/>
    <p:sldId id="262" r:id="rId9"/>
    <p:sldId id="267" r:id="rId10"/>
    <p:sldId id="309" r:id="rId11"/>
    <p:sldId id="307" r:id="rId12"/>
    <p:sldId id="271" r:id="rId13"/>
    <p:sldId id="301" r:id="rId14"/>
    <p:sldId id="278" r:id="rId15"/>
    <p:sldId id="282" r:id="rId16"/>
    <p:sldId id="302" r:id="rId17"/>
    <p:sldId id="284" r:id="rId18"/>
    <p:sldId id="285" r:id="rId19"/>
    <p:sldId id="286" r:id="rId20"/>
    <p:sldId id="287" r:id="rId21"/>
    <p:sldId id="288" r:id="rId22"/>
    <p:sldId id="281" r:id="rId23"/>
    <p:sldId id="279" r:id="rId24"/>
    <p:sldId id="289" r:id="rId25"/>
    <p:sldId id="294" r:id="rId26"/>
    <p:sldId id="310" r:id="rId27"/>
    <p:sldId id="276" r:id="rId28"/>
    <p:sldId id="259" r:id="rId29"/>
    <p:sldId id="263" r:id="rId30"/>
    <p:sldId id="264" r:id="rId31"/>
    <p:sldId id="260" r:id="rId32"/>
    <p:sldId id="261" r:id="rId33"/>
    <p:sldId id="273" r:id="rId34"/>
    <p:sldId id="272" r:id="rId35"/>
    <p:sldId id="265" r:id="rId36"/>
    <p:sldId id="311" r:id="rId37"/>
  </p:sldIdLst>
  <p:sldSz cx="12192000" cy="6858000"/>
  <p:notesSz cx="9866313" cy="67357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47C9555D-8EFA-4025-96A7-AD47016EC0ED}">
          <p14:sldIdLst>
            <p14:sldId id="256"/>
            <p14:sldId id="257"/>
            <p14:sldId id="280"/>
            <p14:sldId id="303"/>
            <p14:sldId id="304"/>
            <p14:sldId id="305"/>
            <p14:sldId id="290"/>
            <p14:sldId id="262"/>
            <p14:sldId id="267"/>
            <p14:sldId id="309"/>
            <p14:sldId id="307"/>
            <p14:sldId id="271"/>
            <p14:sldId id="301"/>
            <p14:sldId id="278"/>
            <p14:sldId id="282"/>
            <p14:sldId id="302"/>
            <p14:sldId id="284"/>
            <p14:sldId id="285"/>
            <p14:sldId id="286"/>
            <p14:sldId id="287"/>
            <p14:sldId id="288"/>
            <p14:sldId id="281"/>
            <p14:sldId id="279"/>
            <p14:sldId id="289"/>
            <p14:sldId id="294"/>
            <p14:sldId id="310"/>
            <p14:sldId id="276"/>
            <p14:sldId id="259"/>
            <p14:sldId id="263"/>
            <p14:sldId id="264"/>
            <p14:sldId id="260"/>
            <p14:sldId id="261"/>
            <p14:sldId id="273"/>
            <p14:sldId id="272"/>
            <p14:sldId id="265"/>
            <p14:sldId id="31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109" d="100"/>
          <a:sy n="109" d="100"/>
        </p:scale>
        <p:origin x="5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5588628" y="0"/>
            <a:ext cx="4275402" cy="337958"/>
          </a:xfrm>
          <a:prstGeom prst="rect">
            <a:avLst/>
          </a:prstGeom>
        </p:spPr>
        <p:txBody>
          <a:bodyPr vert="horz" lIns="91440" tIns="45720" rIns="91440" bIns="45720" rtlCol="0"/>
          <a:lstStyle>
            <a:lvl1pPr algn="r">
              <a:defRPr sz="1200"/>
            </a:lvl1pPr>
          </a:lstStyle>
          <a:p>
            <a:fld id="{B51CC9AD-F382-4E39-A217-FB70F1C1BFA7}" type="datetimeFigureOut">
              <a:rPr lang="cs-CZ" smtClean="0"/>
              <a:t>28.07.2022</a:t>
            </a:fld>
            <a:endParaRPr lang="cs-CZ"/>
          </a:p>
        </p:txBody>
      </p:sp>
      <p:sp>
        <p:nvSpPr>
          <p:cNvPr id="4" name="Zástupný symbol pro zápatí 3"/>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77298B4B-A73D-4C88-876D-C995CD479CD9}" type="slidenum">
              <a:rPr lang="cs-CZ" smtClean="0"/>
              <a:t>‹#›</a:t>
            </a:fld>
            <a:endParaRPr lang="cs-CZ"/>
          </a:p>
        </p:txBody>
      </p:sp>
    </p:spTree>
    <p:extLst>
      <p:ext uri="{BB962C8B-B14F-4D97-AF65-F5344CB8AC3E}">
        <p14:creationId xmlns:p14="http://schemas.microsoft.com/office/powerpoint/2010/main" val="31776396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6941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50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15127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8A87A34-81AB-432B-8DAE-1953F412C126}" type="datetimeFigureOut">
              <a:rPr lang="en-US" smtClean="0"/>
              <a:pPr/>
              <a:t>7/28/2022</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47274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5" name="Zástupný symbol pro zápatí 4"/>
          <p:cNvSpPr>
            <a:spLocks noGrp="1"/>
          </p:cNvSpPr>
          <p:nvPr>
            <p:ph type="ftr" sz="quarter" idx="11"/>
          </p:nvPr>
        </p:nvSpPr>
        <p:spPr/>
        <p:txBody>
          <a:bodyPr/>
          <a:lstStyle/>
          <a:p>
            <a:endParaRPr lang="en-US" dirty="0"/>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9952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6" name="Zástupný symbol pro zápatí 5"/>
          <p:cNvSpPr>
            <a:spLocks noGrp="1"/>
          </p:cNvSpPr>
          <p:nvPr>
            <p:ph type="ftr" sz="quarter" idx="11"/>
          </p:nvPr>
        </p:nvSpPr>
        <p:spPr/>
        <p:txBody>
          <a:bodyPr/>
          <a:lstStyle/>
          <a:p>
            <a:endParaRPr lang="en-US" dirty="0"/>
          </a:p>
        </p:txBody>
      </p:sp>
      <p:sp>
        <p:nvSpPr>
          <p:cNvPr id="7" name="Zástupný symbol pro číslo snímku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92513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8" name="Zástupný symbol pro zápatí 7"/>
          <p:cNvSpPr>
            <a:spLocks noGrp="1"/>
          </p:cNvSpPr>
          <p:nvPr>
            <p:ph type="ftr" sz="quarter" idx="11"/>
          </p:nvPr>
        </p:nvSpPr>
        <p:spPr/>
        <p:txBody>
          <a:bodyPr/>
          <a:lstStyle/>
          <a:p>
            <a:endParaRPr lang="en-US" dirty="0"/>
          </a:p>
        </p:txBody>
      </p:sp>
      <p:sp>
        <p:nvSpPr>
          <p:cNvPr id="9" name="Zástupný symbol pro číslo snímku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7806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4" name="Zástupný symbol pro zápatí 3"/>
          <p:cNvSpPr>
            <a:spLocks noGrp="1"/>
          </p:cNvSpPr>
          <p:nvPr>
            <p:ph type="ftr" sz="quarter" idx="11"/>
          </p:nvPr>
        </p:nvSpPr>
        <p:spPr/>
        <p:txBody>
          <a:bodyPr/>
          <a:lstStyle/>
          <a:p>
            <a:endParaRPr lang="en-US" dirty="0"/>
          </a:p>
        </p:txBody>
      </p:sp>
      <p:sp>
        <p:nvSpPr>
          <p:cNvPr id="5" name="Zástupný symbol pro číslo snímku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1287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3" name="Zástupný symbol pro zápatí 2"/>
          <p:cNvSpPr>
            <a:spLocks noGrp="1"/>
          </p:cNvSpPr>
          <p:nvPr>
            <p:ph type="ftr" sz="quarter" idx="11"/>
          </p:nvPr>
        </p:nvSpPr>
        <p:spPr/>
        <p:txBody>
          <a:bodyPr/>
          <a:lstStyle/>
          <a:p>
            <a:endParaRPr lang="en-US" dirty="0"/>
          </a:p>
        </p:txBody>
      </p:sp>
      <p:sp>
        <p:nvSpPr>
          <p:cNvPr id="4" name="Zástupný symbol pro číslo snímku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5680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8A87A34-81AB-432B-8DAE-1953F412C126}" type="datetimeFigureOut">
              <a:rPr lang="en-US" smtClean="0"/>
              <a:t>7/28/2022</a:t>
            </a:fld>
            <a:endParaRPr lang="en-US" dirty="0"/>
          </a:p>
        </p:txBody>
      </p:sp>
      <p:sp>
        <p:nvSpPr>
          <p:cNvPr id="6" name="Zástupný symbol pro zápatí 5"/>
          <p:cNvSpPr>
            <a:spLocks noGrp="1"/>
          </p:cNvSpPr>
          <p:nvPr>
            <p:ph type="ftr" sz="quarter" idx="11"/>
          </p:nvPr>
        </p:nvSpPr>
        <p:spPr/>
        <p:txBody>
          <a:bodyPr/>
          <a:lstStyle/>
          <a:p>
            <a:endParaRPr lang="en-US" dirty="0"/>
          </a:p>
        </p:txBody>
      </p:sp>
      <p:sp>
        <p:nvSpPr>
          <p:cNvPr id="7" name="Zástupný symbol pro číslo snímku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702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8A87A34-81AB-432B-8DAE-1953F412C126}" type="datetimeFigureOut">
              <a:rPr lang="en-US" smtClean="0"/>
              <a:pPr/>
              <a:t>7/28/2022</a:t>
            </a:fld>
            <a:endParaRPr lang="en-US" dirty="0"/>
          </a:p>
        </p:txBody>
      </p:sp>
      <p:sp>
        <p:nvSpPr>
          <p:cNvPr id="6" name="Zástupný symbol pro zápatí 5"/>
          <p:cNvSpPr>
            <a:spLocks noGrp="1"/>
          </p:cNvSpPr>
          <p:nvPr>
            <p:ph type="ftr" sz="quarter" idx="11"/>
          </p:nvPr>
        </p:nvSpPr>
        <p:spPr/>
        <p:txBody>
          <a:bodyPr/>
          <a:lstStyle/>
          <a:p>
            <a:endParaRPr lang="en-US" dirty="0"/>
          </a:p>
        </p:txBody>
      </p:sp>
      <p:sp>
        <p:nvSpPr>
          <p:cNvPr id="7" name="Zástupný symbol pro číslo snímku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1194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7/28/2022</a:t>
            </a:fld>
            <a:endParaRPr lang="en-US" dirty="0"/>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89536510"/>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maspvvenkov.cz/sclld/p-ramec-prv/vyzvy-prv-202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maspvvenkov.cz/" TargetMode="External"/><Relationship Id="rId2" Type="http://schemas.openxmlformats.org/officeDocument/2006/relationships/hyperlink" Target="mailto:maspvvenkov@seznam.cz"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pPr algn="ctr"/>
            <a:r>
              <a:rPr lang="cs-CZ" sz="4000" dirty="0">
                <a:latin typeface="Calibri" panose="020F0502020204030204" pitchFamily="34" charset="0"/>
                <a:cs typeface="Calibri" panose="020F0502020204030204" pitchFamily="34" charset="0"/>
              </a:rPr>
              <a:t>Seminář k  výzvě </a:t>
            </a:r>
            <a:r>
              <a:rPr lang="cs-CZ" sz="4000" dirty="0" smtClean="0">
                <a:latin typeface="Calibri" panose="020F0502020204030204" pitchFamily="34" charset="0"/>
                <a:cs typeface="Calibri" panose="020F0502020204030204" pitchFamily="34" charset="0"/>
              </a:rPr>
              <a:t>7. </a:t>
            </a:r>
            <a:r>
              <a:rPr lang="cs-CZ" sz="4000" dirty="0">
                <a:latin typeface="Calibri" panose="020F0502020204030204" pitchFamily="34" charset="0"/>
                <a:cs typeface="Calibri" panose="020F0502020204030204" pitchFamily="34" charset="0"/>
              </a:rPr>
              <a:t>PRV</a:t>
            </a:r>
          </a:p>
        </p:txBody>
      </p:sp>
      <p:sp>
        <p:nvSpPr>
          <p:cNvPr id="3" name="Podnadpis 2"/>
          <p:cNvSpPr>
            <a:spLocks noGrp="1"/>
          </p:cNvSpPr>
          <p:nvPr>
            <p:ph type="subTitle" idx="1"/>
          </p:nvPr>
        </p:nvSpPr>
        <p:spPr/>
        <p:txBody>
          <a:bodyPr/>
          <a:lstStyle/>
          <a:p>
            <a:r>
              <a:rPr lang="cs-CZ" dirty="0" smtClean="0"/>
              <a:t>V Mostkovicích 23.6.2022</a:t>
            </a:r>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3281" y="5540188"/>
            <a:ext cx="5655454" cy="927848"/>
          </a:xfrm>
          <a:prstGeom prst="rect">
            <a:avLst/>
          </a:prstGeom>
        </p:spPr>
      </p:pic>
    </p:spTree>
    <p:extLst>
      <p:ext uri="{BB962C8B-B14F-4D97-AF65-F5344CB8AC3E}">
        <p14:creationId xmlns:p14="http://schemas.microsoft.com/office/powerpoint/2010/main" val="779101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822740"/>
          </a:xfrm>
        </p:spPr>
        <p:txBody>
          <a:bodyPr>
            <a:normAutofit/>
          </a:bodyPr>
          <a:lstStyle/>
          <a:p>
            <a:r>
              <a:rPr lang="cs-CZ" sz="3600" dirty="0"/>
              <a:t>Podání  na SZIF</a:t>
            </a:r>
          </a:p>
        </p:txBody>
      </p:sp>
      <p:sp>
        <p:nvSpPr>
          <p:cNvPr id="3" name="Zástupný symbol pro obsah 2"/>
          <p:cNvSpPr>
            <a:spLocks noGrp="1"/>
          </p:cNvSpPr>
          <p:nvPr>
            <p:ph idx="1"/>
          </p:nvPr>
        </p:nvSpPr>
        <p:spPr>
          <a:xfrm>
            <a:off x="838200" y="1110954"/>
            <a:ext cx="10515600" cy="5066010"/>
          </a:xfrm>
        </p:spPr>
        <p:txBody>
          <a:bodyPr>
            <a:normAutofit fontScale="77500" lnSpcReduction="20000"/>
          </a:bodyPr>
          <a:lstStyle/>
          <a:p>
            <a:pPr marL="0" indent="0">
              <a:buNone/>
            </a:pPr>
            <a:r>
              <a:rPr lang="cs-CZ" dirty="0"/>
              <a:t>Podání na SZIF – žadatel  žádost podepsanou MAS včetně příloh zkontroluje a podá přes Portál farmáře na SZIF do termínu registrace na SZIF ve výzvě – </a:t>
            </a:r>
            <a:r>
              <a:rPr lang="cs-CZ" b="1" dirty="0"/>
              <a:t>lze jen jednou!</a:t>
            </a:r>
          </a:p>
          <a:p>
            <a:pPr marL="0" indent="0">
              <a:buNone/>
            </a:pPr>
            <a:r>
              <a:rPr lang="cs-CZ" dirty="0"/>
              <a:t>RO SZIF zaregistruje ŽOD k datu  finální registrace ve výzvě. Žadatel bude informován do 14 dnů  před Portál farmáře.</a:t>
            </a:r>
          </a:p>
          <a:p>
            <a:pPr marL="0" indent="0">
              <a:buNone/>
            </a:pPr>
            <a:r>
              <a:rPr lang="cs-CZ" b="1" dirty="0"/>
              <a:t>Projekty nad 500 000</a:t>
            </a:r>
            <a:r>
              <a:rPr lang="cs-CZ" dirty="0"/>
              <a:t> Kč bez  DPH – žadatel provede </a:t>
            </a:r>
            <a:r>
              <a:rPr lang="cs-CZ" b="1" dirty="0"/>
              <a:t>výběr dodavatele</a:t>
            </a:r>
          </a:p>
          <a:p>
            <a:r>
              <a:rPr lang="cs-CZ" dirty="0"/>
              <a:t>Všechny dokumenty k  výběru dodavatele včetně aktualizovaného formuláře Žádosti o dotaci doloží na MAS e-mailem (mimo Portál farmáře) do </a:t>
            </a:r>
            <a:r>
              <a:rPr lang="cs-CZ" b="1" dirty="0"/>
              <a:t>56. </a:t>
            </a:r>
            <a:r>
              <a:rPr lang="cs-CZ" dirty="0"/>
              <a:t>kalendářního dne od finálního data zaregistrování Žádosti o dotaci na RO SZIF uvedeného ve výzvě MAS</a:t>
            </a:r>
          </a:p>
          <a:p>
            <a:r>
              <a:rPr lang="cs-CZ" dirty="0"/>
              <a:t>MAS zkontroluje Žádost o dotaci, včetně správnosti provedených změn; v případě zjištění nedostatků vrátí MAS Žádost o dotaci žadateli k doplnění/opravě; konečnou verzi Žádosti o dotaci MAS ověří elektronickým podpisem; přílohy k výběrovému/zadávacímu řízení kontroluje pouze nepovinně, </a:t>
            </a:r>
          </a:p>
          <a:p>
            <a:r>
              <a:rPr lang="cs-CZ" dirty="0"/>
              <a:t>Žadatel předloží přes Portál farmáře v termínu </a:t>
            </a:r>
            <a:r>
              <a:rPr lang="cs-CZ" b="1" dirty="0"/>
              <a:t>do 70. </a:t>
            </a:r>
            <a:r>
              <a:rPr lang="cs-CZ" dirty="0"/>
              <a:t>kalendářního dne od finálního data zaregistrování Žádosti o dotaci na RO SZIF uvedeného ve výzvě MAS ke kontrole elektronicky podepsanou Žádost o dotaci a kompletní dokumentaci k zrealizovanému cenovému marketingu/výběrovému/zadávacímu řízení dle Seznamu dokumentace z výběrového/zadávacího řízení, který je k dispozici na internetových stránkách www.eagri.cz/prv a www.szif.cz; – </a:t>
            </a:r>
            <a:r>
              <a:rPr lang="cs-CZ" b="1" dirty="0"/>
              <a:t>lze jen jednou!</a:t>
            </a:r>
          </a:p>
          <a:p>
            <a:endParaRPr lang="cs-CZ" dirty="0"/>
          </a:p>
          <a:p>
            <a:endParaRPr lang="cs-CZ" b="1" dirty="0"/>
          </a:p>
          <a:p>
            <a:endParaRPr lang="cs-CZ" b="1" dirty="0"/>
          </a:p>
          <a:p>
            <a:endParaRPr lang="cs-CZ" dirty="0"/>
          </a:p>
        </p:txBody>
      </p:sp>
      <p:pic>
        <p:nvPicPr>
          <p:cNvPr id="4" name="Obrázek 3">
            <a:extLst>
              <a:ext uri="{FF2B5EF4-FFF2-40B4-BE49-F238E27FC236}">
                <a16:creationId xmlns:a16="http://schemas.microsoft.com/office/drawing/2014/main" id="{56C8D742-D251-4576-9225-A2297A09F7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1467615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805649"/>
          </a:xfrm>
        </p:spPr>
        <p:txBody>
          <a:bodyPr>
            <a:normAutofit/>
          </a:bodyPr>
          <a:lstStyle/>
          <a:p>
            <a:r>
              <a:rPr lang="cs-CZ" sz="3600" dirty="0"/>
              <a:t>Administrace na RO SZIF</a:t>
            </a:r>
          </a:p>
        </p:txBody>
      </p:sp>
      <p:sp>
        <p:nvSpPr>
          <p:cNvPr id="3" name="Zástupný symbol pro obsah 2"/>
          <p:cNvSpPr>
            <a:spLocks noGrp="1"/>
          </p:cNvSpPr>
          <p:nvPr>
            <p:ph idx="1"/>
          </p:nvPr>
        </p:nvSpPr>
        <p:spPr>
          <a:xfrm>
            <a:off x="838200" y="1170774"/>
            <a:ext cx="10515600" cy="5006189"/>
          </a:xfrm>
        </p:spPr>
        <p:txBody>
          <a:bodyPr>
            <a:normAutofit/>
          </a:bodyPr>
          <a:lstStyle/>
          <a:p>
            <a:r>
              <a:rPr lang="cs-CZ" sz="2400" dirty="0"/>
              <a:t>RO SZIF ověří administrativní kontrolu, kontrolu přijatelnosti, kontrolu dalších podmínek po zaregistrování  ŽOD (malý marketing do 70  kalendářních dní). U projektů  nad 500 000 Kč i dokumentů k výběru  dodavatele až po jejich předložení ( do 140 kal. dní).</a:t>
            </a:r>
          </a:p>
          <a:p>
            <a:r>
              <a:rPr lang="cs-CZ" sz="2400" dirty="0"/>
              <a:t>SZIF vyzve žadatele k doplnění opravitelných nedostatků</a:t>
            </a:r>
          </a:p>
          <a:p>
            <a:r>
              <a:rPr lang="cs-CZ" sz="2400" dirty="0"/>
              <a:t>Oprava se e-mailem podá na MAS, která zkontroluje ŽOD, případně vyzve k doplnění opravených údajů</a:t>
            </a:r>
          </a:p>
          <a:p>
            <a:r>
              <a:rPr lang="cs-CZ" sz="2400" dirty="0"/>
              <a:t>Zkontrolované správně doplněné Žádosti o dotaci MAS elektronicky podepíše a s přílohami předá žadateli </a:t>
            </a:r>
          </a:p>
          <a:p>
            <a:r>
              <a:rPr lang="cs-CZ" sz="2400" dirty="0"/>
              <a:t>Žadatel pošle doplněnou dokumentaci přes Portál farmáře na RO SZIF nejpozději v termínu stanoveném SZIF v Žádosti o doplnění (21 dnů)</a:t>
            </a:r>
          </a:p>
          <a:p>
            <a:r>
              <a:rPr lang="cs-CZ" sz="2400" dirty="0"/>
              <a:t>Neodstranění = ukončení administrace projektu na SZIF</a:t>
            </a:r>
            <a:endParaRPr lang="cs-CZ" dirty="0"/>
          </a:p>
          <a:p>
            <a:pPr marL="0" indent="0">
              <a:buNone/>
            </a:pPr>
            <a:endParaRPr lang="cs-CZ" dirty="0"/>
          </a:p>
          <a:p>
            <a:pPr marL="0" indent="0">
              <a:buNone/>
            </a:pPr>
            <a:endParaRPr lang="cs-CZ" dirty="0"/>
          </a:p>
          <a:p>
            <a:pPr marL="0" indent="0">
              <a:buNone/>
            </a:pPr>
            <a:endParaRPr lang="cs-CZ" dirty="0"/>
          </a:p>
          <a:p>
            <a:pPr marL="0" indent="0">
              <a:buNone/>
            </a:pPr>
            <a:endParaRPr lang="cs-CZ" dirty="0"/>
          </a:p>
          <a:p>
            <a:pPr marL="0" indent="0">
              <a:buNone/>
            </a:pPr>
            <a:endParaRPr lang="cs-CZ" dirty="0"/>
          </a:p>
        </p:txBody>
      </p:sp>
      <p:pic>
        <p:nvPicPr>
          <p:cNvPr id="4" name="Obrázek 3">
            <a:extLst>
              <a:ext uri="{FF2B5EF4-FFF2-40B4-BE49-F238E27FC236}">
                <a16:creationId xmlns:a16="http://schemas.microsoft.com/office/drawing/2014/main" id="{A89A4E41-AF95-43B9-8C6F-27188E32F8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815798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70006"/>
          </a:xfrm>
        </p:spPr>
        <p:txBody>
          <a:bodyPr>
            <a:normAutofit fontScale="90000"/>
          </a:bodyPr>
          <a:lstStyle/>
          <a:p>
            <a:r>
              <a:rPr lang="cs-CZ" sz="4400" dirty="0"/>
              <a:t>Dohoda o poskytnutí dotace</a:t>
            </a:r>
          </a:p>
        </p:txBody>
      </p:sp>
      <p:sp>
        <p:nvSpPr>
          <p:cNvPr id="3" name="Zástupný symbol pro obsah 2"/>
          <p:cNvSpPr>
            <a:spLocks noGrp="1"/>
          </p:cNvSpPr>
          <p:nvPr>
            <p:ph idx="1"/>
          </p:nvPr>
        </p:nvSpPr>
        <p:spPr>
          <a:xfrm>
            <a:off x="1024128" y="1330036"/>
            <a:ext cx="9720073" cy="4979324"/>
          </a:xfrm>
        </p:spPr>
        <p:txBody>
          <a:bodyPr/>
          <a:lstStyle/>
          <a:p>
            <a:r>
              <a:rPr lang="cs-CZ" dirty="0"/>
              <a:t>Schvalování Žádostí o dotaci provádí SZIF u projektů, které prošly kladně jeho  kontrolou  a to ve dvou vlnách za každou MAS. Nejdříve jsou schvalovány Žádosti o dotaci do 500 000 Kč, následně Žádosti o dotaci s výběrovým/zadávacím řízením.</a:t>
            </a:r>
          </a:p>
          <a:p>
            <a:r>
              <a:rPr lang="cs-CZ" dirty="0"/>
              <a:t>Schválené žádosti  zveřejňují v seznamu na </a:t>
            </a:r>
            <a:r>
              <a:rPr lang="cs-CZ" dirty="0">
                <a:hlinkClick r:id="rId2"/>
              </a:rPr>
              <a:t>www.szif.cz</a:t>
            </a:r>
            <a:endParaRPr lang="cs-CZ" dirty="0"/>
          </a:p>
          <a:p>
            <a:r>
              <a:rPr lang="cs-CZ" dirty="0"/>
              <a:t>Po schválení je žadatel  prostřednictvím datové schránky/Portálu farmáře vyzván k předložení příloh k podpisu Dohody.</a:t>
            </a:r>
          </a:p>
          <a:p>
            <a:r>
              <a:rPr lang="cs-CZ" dirty="0"/>
              <a:t>Dohodu podepisuje osobně na RO SZIF.  Schůzku musí sjednat telefonicky předem. </a:t>
            </a:r>
          </a:p>
        </p:txBody>
      </p:sp>
      <p:pic>
        <p:nvPicPr>
          <p:cNvPr id="5" name="Obrázek 4">
            <a:extLst>
              <a:ext uri="{FF2B5EF4-FFF2-40B4-BE49-F238E27FC236}">
                <a16:creationId xmlns:a16="http://schemas.microsoft.com/office/drawing/2014/main" id="{DD9EB301-CD88-4C3E-8F24-42DCD0043B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194567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848378"/>
          </a:xfrm>
        </p:spPr>
        <p:txBody>
          <a:bodyPr>
            <a:normAutofit/>
          </a:bodyPr>
          <a:lstStyle/>
          <a:p>
            <a:r>
              <a:rPr lang="cs-CZ" sz="3600" dirty="0"/>
              <a:t>Podpora de minimis</a:t>
            </a:r>
          </a:p>
        </p:txBody>
      </p:sp>
      <p:sp>
        <p:nvSpPr>
          <p:cNvPr id="3" name="Zástupný symbol pro obsah 2"/>
          <p:cNvSpPr>
            <a:spLocks noGrp="1"/>
          </p:cNvSpPr>
          <p:nvPr>
            <p:ph idx="1"/>
          </p:nvPr>
        </p:nvSpPr>
        <p:spPr>
          <a:xfrm>
            <a:off x="838200" y="1213504"/>
            <a:ext cx="10515600" cy="4963459"/>
          </a:xfrm>
        </p:spPr>
        <p:txBody>
          <a:bodyPr>
            <a:normAutofit fontScale="77500" lnSpcReduction="20000"/>
          </a:bodyPr>
          <a:lstStyle/>
          <a:p>
            <a:pPr marL="0" indent="0">
              <a:buNone/>
            </a:pPr>
            <a:r>
              <a:rPr lang="cs-CZ" dirty="0"/>
              <a:t>Vzhledem k její relativně nízké hodnotě stanovené Komisí nehrozí narušením hospodářské soutěže, a tak neovlivňuje obchod mezi členskými státy EU) a nepodléhá oznamovací povinnosti vůči Evropské komisi. </a:t>
            </a:r>
          </a:p>
          <a:p>
            <a:pPr marL="0" indent="0">
              <a:buNone/>
            </a:pPr>
            <a:r>
              <a:rPr lang="cs-CZ" dirty="0"/>
              <a:t>Poskytování upravují čtyři nařízení (EU), lišící se odvětvími, do kterých je podpora směřována, a limitní částkou (stropem), pro </a:t>
            </a:r>
            <a:r>
              <a:rPr lang="cs-CZ" u="sng" dirty="0"/>
              <a:t>jeden podnik za rozhodné období</a:t>
            </a:r>
          </a:p>
          <a:p>
            <a:pPr marL="0" indent="0">
              <a:buNone/>
            </a:pPr>
            <a:r>
              <a:rPr lang="cs-CZ" b="1" dirty="0"/>
              <a:t>V gesci Úřadu pro ochranu hospodářské soutěže je:</a:t>
            </a:r>
            <a:endParaRPr lang="cs-CZ" dirty="0"/>
          </a:p>
          <a:p>
            <a:pPr lvl="0"/>
            <a:r>
              <a:rPr lang="cs-CZ" dirty="0">
                <a:solidFill>
                  <a:srgbClr val="C00000"/>
                </a:solidFill>
              </a:rPr>
              <a:t>Nařízení Komise (EU) č. </a:t>
            </a:r>
            <a:r>
              <a:rPr lang="cs-CZ" b="1" dirty="0">
                <a:solidFill>
                  <a:srgbClr val="C00000"/>
                </a:solidFill>
              </a:rPr>
              <a:t>1407/2013</a:t>
            </a:r>
            <a:r>
              <a:rPr lang="cs-CZ" dirty="0">
                <a:solidFill>
                  <a:srgbClr val="C00000"/>
                </a:solidFill>
              </a:rPr>
              <a:t> ze dne 18. prosince 2013 o použití článků 107 a 108 Smlouvy o fungování Evropské unie na podporu </a:t>
            </a:r>
            <a:r>
              <a:rPr lang="cs-CZ" i="1" dirty="0">
                <a:solidFill>
                  <a:srgbClr val="C00000"/>
                </a:solidFill>
              </a:rPr>
              <a:t>de </a:t>
            </a:r>
            <a:r>
              <a:rPr lang="cs-CZ" i="1" dirty="0" err="1">
                <a:solidFill>
                  <a:srgbClr val="C00000"/>
                </a:solidFill>
              </a:rPr>
              <a:t>minimis</a:t>
            </a:r>
            <a:r>
              <a:rPr lang="cs-CZ" dirty="0">
                <a:solidFill>
                  <a:srgbClr val="C00000"/>
                </a:solidFill>
              </a:rPr>
              <a:t> - ostatní odvětví - strop 200 000 EUR a 100 000 EUR v odvětví silniční dopravy, národní strop není stanoven,</a:t>
            </a:r>
          </a:p>
          <a:p>
            <a:r>
              <a:rPr lang="cs-CZ" b="1" dirty="0"/>
              <a:t>Rozhodnému období </a:t>
            </a:r>
            <a:r>
              <a:rPr lang="cs-CZ" dirty="0"/>
              <a:t>– tj. ke </a:t>
            </a:r>
            <a:r>
              <a:rPr lang="cs-CZ" u="sng" dirty="0"/>
              <a:t>třem po sobě následujícím účetním obdobím</a:t>
            </a:r>
            <a:r>
              <a:rPr lang="cs-CZ" dirty="0"/>
              <a:t> stanovených příjemcem podpory dle zákona o účetnictví. Vždy se jedná o současné období a dvě předcházející. Pokud příjemce působí ve více odvětvích, celková poskytnutá podpora na jeden subjekt za rozhodné období nepřesáhne 200 000 EUR.</a:t>
            </a:r>
          </a:p>
          <a:p>
            <a:r>
              <a:rPr lang="cs-CZ" dirty="0"/>
              <a:t>V ČR se zaznamenává do Centrálního registru podpor malého rozsahu. Údaje zapisuje poskytovatel podpory malého rozsahu. </a:t>
            </a:r>
          </a:p>
          <a:p>
            <a:pPr marL="0" indent="0">
              <a:buNone/>
            </a:pPr>
            <a:r>
              <a:rPr lang="cs-CZ" dirty="0"/>
              <a:t>https://eagri.cz/public/web/mze/dotace/verejna-podpora-a-de-minimis/podpora-de-minimis/</a:t>
            </a:r>
          </a:p>
        </p:txBody>
      </p:sp>
      <p:pic>
        <p:nvPicPr>
          <p:cNvPr id="4" name="Obrázek 3">
            <a:extLst>
              <a:ext uri="{FF2B5EF4-FFF2-40B4-BE49-F238E27FC236}">
                <a16:creationId xmlns:a16="http://schemas.microsoft.com/office/drawing/2014/main" id="{EB38B2E2-1D68-42C0-B930-CBF31E57DD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415790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0129"/>
          </a:xfrm>
        </p:spPr>
        <p:txBody>
          <a:bodyPr>
            <a:normAutofit fontScale="90000"/>
          </a:bodyPr>
          <a:lstStyle/>
          <a:p>
            <a:r>
              <a:rPr lang="cs-CZ" sz="4400" dirty="0"/>
              <a:t>ČLÁNEK 20</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318702362"/>
              </p:ext>
            </p:extLst>
          </p:nvPr>
        </p:nvGraphicFramePr>
        <p:xfrm>
          <a:off x="944880" y="1205345"/>
          <a:ext cx="9720263" cy="1854200"/>
        </p:xfrm>
        <a:graphic>
          <a:graphicData uri="http://schemas.openxmlformats.org/drawingml/2006/table">
            <a:tbl>
              <a:tblPr firstRow="1" bandRow="1">
                <a:tableStyleId>{5C22544A-7EE6-4342-B048-85BDC9FD1C3A}</a:tableStyleId>
              </a:tblPr>
              <a:tblGrid>
                <a:gridCol w="4520127">
                  <a:extLst>
                    <a:ext uri="{9D8B030D-6E8A-4147-A177-3AD203B41FA5}">
                      <a16:colId xmlns:a16="http://schemas.microsoft.com/office/drawing/2014/main" val="1537770900"/>
                    </a:ext>
                  </a:extLst>
                </a:gridCol>
                <a:gridCol w="2600068">
                  <a:extLst>
                    <a:ext uri="{9D8B030D-6E8A-4147-A177-3AD203B41FA5}">
                      <a16:colId xmlns:a16="http://schemas.microsoft.com/office/drawing/2014/main" val="809640063"/>
                    </a:ext>
                  </a:extLst>
                </a:gridCol>
                <a:gridCol w="2600068">
                  <a:extLst>
                    <a:ext uri="{9D8B030D-6E8A-4147-A177-3AD203B41FA5}">
                      <a16:colId xmlns:a16="http://schemas.microsoft.com/office/drawing/2014/main" val="478240810"/>
                    </a:ext>
                  </a:extLst>
                </a:gridCol>
              </a:tblGrid>
              <a:tr h="370840">
                <a:tc>
                  <a:txBody>
                    <a:bodyPr/>
                    <a:lstStyle/>
                    <a:p>
                      <a:r>
                        <a:rPr lang="cs-CZ" dirty="0"/>
                        <a:t>Oblast podpory</a:t>
                      </a:r>
                    </a:p>
                  </a:txBody>
                  <a:tcPr/>
                </a:tc>
                <a:tc gridSpan="2">
                  <a:txBody>
                    <a:bodyPr/>
                    <a:lstStyle/>
                    <a:p>
                      <a:pPr algn="ctr"/>
                      <a:r>
                        <a:rPr lang="cs-CZ" dirty="0"/>
                        <a:t>Režim podpory</a:t>
                      </a:r>
                    </a:p>
                  </a:txBody>
                  <a:tcPr/>
                </a:tc>
                <a:tc hMerge="1">
                  <a:txBody>
                    <a:bodyPr/>
                    <a:lstStyle/>
                    <a:p>
                      <a:endParaRPr lang="cs-CZ" dirty="0"/>
                    </a:p>
                  </a:txBody>
                  <a:tcPr/>
                </a:tc>
                <a:extLst>
                  <a:ext uri="{0D108BD9-81ED-4DB2-BD59-A6C34878D82A}">
                    <a16:rowId xmlns:a16="http://schemas.microsoft.com/office/drawing/2014/main" val="2432168236"/>
                  </a:ext>
                </a:extLst>
              </a:tr>
              <a:tr h="370840">
                <a:tc>
                  <a:txBody>
                    <a:bodyPr/>
                    <a:lstStyle/>
                    <a:p>
                      <a:pPr marL="0" indent="0">
                        <a:buFont typeface="+mj-lt"/>
                        <a:buNone/>
                      </a:pPr>
                      <a:r>
                        <a:rPr lang="cs-CZ" b="0" noProof="0" dirty="0"/>
                        <a:t>a) Veřejná prostranství v obcích</a:t>
                      </a:r>
                    </a:p>
                  </a:txBody>
                  <a:tcPr/>
                </a:tc>
                <a:tc>
                  <a:txBody>
                    <a:bodyPr/>
                    <a:lstStyle/>
                    <a:p>
                      <a:r>
                        <a:rPr lang="cs-CZ" b="0" dirty="0"/>
                        <a:t>nezakládá VP</a:t>
                      </a:r>
                      <a:endParaRPr lang="en-US" b="0" dirty="0"/>
                    </a:p>
                  </a:txBody>
                  <a:tcPr/>
                </a:tc>
                <a:tc>
                  <a:txBody>
                    <a:bodyPr/>
                    <a:lstStyle/>
                    <a:p>
                      <a:r>
                        <a:rPr lang="cs-CZ" b="0" dirty="0"/>
                        <a:t>-</a:t>
                      </a:r>
                      <a:endParaRPr lang="en-US" b="0" dirty="0"/>
                    </a:p>
                  </a:txBody>
                  <a:tcPr/>
                </a:tc>
                <a:extLst>
                  <a:ext uri="{0D108BD9-81ED-4DB2-BD59-A6C34878D82A}">
                    <a16:rowId xmlns:a16="http://schemas.microsoft.com/office/drawing/2014/main" val="208156331"/>
                  </a:ext>
                </a:extLst>
              </a:tr>
              <a:tr h="370840">
                <a:tc>
                  <a:txBody>
                    <a:bodyPr/>
                    <a:lstStyle/>
                    <a:p>
                      <a:pPr marL="0" indent="0">
                        <a:buFont typeface="+mj-lt"/>
                        <a:buNone/>
                      </a:pPr>
                      <a:r>
                        <a:rPr lang="cs-CZ" b="0" noProof="0" dirty="0"/>
                        <a:t>b) Mateřské a základní školy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nezakládá VP</a:t>
                      </a:r>
                      <a:endParaRPr lang="en-US"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de </a:t>
                      </a:r>
                      <a:r>
                        <a:rPr lang="cs-CZ" b="0" dirty="0" err="1"/>
                        <a:t>minimis</a:t>
                      </a:r>
                      <a:endParaRPr lang="en-US" b="0" dirty="0"/>
                    </a:p>
                  </a:txBody>
                  <a:tcPr/>
                </a:tc>
                <a:extLst>
                  <a:ext uri="{0D108BD9-81ED-4DB2-BD59-A6C34878D82A}">
                    <a16:rowId xmlns:a16="http://schemas.microsoft.com/office/drawing/2014/main" val="3090324665"/>
                  </a:ext>
                </a:extLst>
              </a:tr>
              <a:tr h="370840">
                <a:tc>
                  <a:txBody>
                    <a:bodyPr/>
                    <a:lstStyle/>
                    <a:p>
                      <a:pPr marL="0" indent="0">
                        <a:buFont typeface="+mj-lt"/>
                        <a:buNone/>
                      </a:pPr>
                      <a:r>
                        <a:rPr lang="cs-CZ" b="0" noProof="0" dirty="0"/>
                        <a:t>c) Hasičské zbrojnice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nezakládá VP</a:t>
                      </a:r>
                      <a:endParaRPr lang="en-US"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de </a:t>
                      </a:r>
                      <a:r>
                        <a:rPr lang="cs-CZ" b="0" dirty="0" err="1"/>
                        <a:t>minimis</a:t>
                      </a:r>
                      <a:endParaRPr lang="en-US" b="0" dirty="0"/>
                    </a:p>
                  </a:txBody>
                  <a:tcPr/>
                </a:tc>
                <a:extLst>
                  <a:ext uri="{0D108BD9-81ED-4DB2-BD59-A6C34878D82A}">
                    <a16:rowId xmlns:a16="http://schemas.microsoft.com/office/drawing/2014/main" val="416116437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cs-CZ" b="0" noProof="0" dirty="0"/>
                        <a:t>f) Kulturní a spolková zařízení včetně knihoven</a:t>
                      </a:r>
                    </a:p>
                  </a:txBody>
                  <a:tcPr/>
                </a:tc>
                <a:tc>
                  <a:txBody>
                    <a:bodyPr/>
                    <a:lstStyle/>
                    <a:p>
                      <a:r>
                        <a:rPr lang="cs-CZ" b="0" dirty="0"/>
                        <a:t>-</a:t>
                      </a:r>
                      <a:endParaRPr lang="en-US"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de </a:t>
                      </a:r>
                      <a:r>
                        <a:rPr lang="cs-CZ" b="0" dirty="0" err="1"/>
                        <a:t>minimis</a:t>
                      </a:r>
                      <a:endParaRPr lang="en-US" b="0" dirty="0"/>
                    </a:p>
                  </a:txBody>
                  <a:tcPr/>
                </a:tc>
                <a:extLst>
                  <a:ext uri="{0D108BD9-81ED-4DB2-BD59-A6C34878D82A}">
                    <a16:rowId xmlns:a16="http://schemas.microsoft.com/office/drawing/2014/main" val="2592768349"/>
                  </a:ext>
                </a:extLst>
              </a:tr>
            </a:tbl>
          </a:graphicData>
        </a:graphic>
      </p:graphicFrame>
      <p:sp>
        <p:nvSpPr>
          <p:cNvPr id="5" name="Obdélník 4"/>
          <p:cNvSpPr/>
          <p:nvPr/>
        </p:nvSpPr>
        <p:spPr>
          <a:xfrm>
            <a:off x="944880" y="3280678"/>
            <a:ext cx="9799320" cy="2677656"/>
          </a:xfrm>
          <a:prstGeom prst="rect">
            <a:avLst/>
          </a:prstGeom>
        </p:spPr>
        <p:txBody>
          <a:bodyPr wrap="square">
            <a:spAutoFit/>
          </a:bodyPr>
          <a:lstStyle/>
          <a:p>
            <a:pPr algn="just"/>
            <a:r>
              <a:rPr lang="cs-CZ" sz="2400" dirty="0">
                <a:ea typeface="Verdana"/>
                <a:cs typeface="Verdana"/>
              </a:rPr>
              <a:t>Žadatel může podat </a:t>
            </a:r>
            <a:r>
              <a:rPr lang="cs-CZ" sz="2400" b="1" dirty="0">
                <a:ea typeface="Verdana"/>
                <a:cs typeface="Verdana"/>
              </a:rPr>
              <a:t>jednu žádost na různé oblasti podpory </a:t>
            </a:r>
            <a:r>
              <a:rPr lang="cs-CZ" sz="2400" dirty="0">
                <a:ea typeface="Verdana"/>
                <a:cs typeface="Verdana"/>
              </a:rPr>
              <a:t>za podmínky splnění definice žadatele a všech odpovídajících podmínek dle oblasti podpory, a to pouze ve stejném režimu podpory (režim nezakládající veřejnou podporu/režim „de minimis“).</a:t>
            </a:r>
          </a:p>
          <a:p>
            <a:pPr algn="just"/>
            <a:endParaRPr lang="cs-CZ" sz="2400" dirty="0">
              <a:ea typeface="Verdana"/>
              <a:cs typeface="Verdana"/>
            </a:endParaRPr>
          </a:p>
          <a:p>
            <a:pPr algn="just"/>
            <a:r>
              <a:rPr lang="cs-CZ" sz="2400" b="1" dirty="0">
                <a:ea typeface="Verdana"/>
                <a:cs typeface="Verdana"/>
              </a:rPr>
              <a:t>Žadatel Z4 Pro venkov může v jedné výzvě MAS podat max. 2 žádosti – každou v jiném režimu podpory.</a:t>
            </a:r>
            <a:endParaRPr lang="cs-CZ" sz="2400" dirty="0">
              <a:ea typeface="Verdana"/>
              <a:cs typeface="Verdana"/>
            </a:endParaRPr>
          </a:p>
        </p:txBody>
      </p:sp>
      <p:pic>
        <p:nvPicPr>
          <p:cNvPr id="7" name="Obrázek 6">
            <a:extLst>
              <a:ext uri="{FF2B5EF4-FFF2-40B4-BE49-F238E27FC236}">
                <a16:creationId xmlns:a16="http://schemas.microsoft.com/office/drawing/2014/main" id="{BF562689-0E8B-420C-80CB-7CD4AAADDA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4063219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28195"/>
          </a:xfrm>
        </p:spPr>
        <p:txBody>
          <a:bodyPr>
            <a:normAutofit/>
          </a:bodyPr>
          <a:lstStyle/>
          <a:p>
            <a:r>
              <a:rPr lang="cs-CZ" sz="3600" dirty="0"/>
              <a:t>A) Veřejná prostranství v obcích </a:t>
            </a:r>
          </a:p>
        </p:txBody>
      </p:sp>
      <p:sp>
        <p:nvSpPr>
          <p:cNvPr id="3" name="Zástupný symbol pro obsah 2"/>
          <p:cNvSpPr>
            <a:spLocks noGrp="1"/>
          </p:cNvSpPr>
          <p:nvPr>
            <p:ph idx="1"/>
          </p:nvPr>
        </p:nvSpPr>
        <p:spPr>
          <a:xfrm>
            <a:off x="1024128" y="1213503"/>
            <a:ext cx="9720073" cy="5255663"/>
          </a:xfrm>
        </p:spPr>
        <p:txBody>
          <a:bodyPr>
            <a:noAutofit/>
          </a:bodyPr>
          <a:lstStyle/>
          <a:p>
            <a:pPr marL="0" indent="0">
              <a:buNone/>
            </a:pPr>
            <a:r>
              <a:rPr lang="cs-CZ" sz="1800" dirty="0"/>
              <a:t>Veřejným prostranstvím se pro účely těchto Pravidel rozumí veřejné prostranství definované v § 34 zákona č. 128/2000 Sb. o obcích </a:t>
            </a:r>
          </a:p>
          <a:p>
            <a:r>
              <a:rPr lang="cs-CZ" sz="1800" dirty="0">
                <a:solidFill>
                  <a:srgbClr val="FF0000"/>
                </a:solidFill>
              </a:rPr>
              <a:t>Podpořena budou pouze tato veřejná prostranství: náměstí, návsi, tržiště, navazující prostranství obecního úřadu, pošty, kostela, hřbitova, železniční stanice a dalších objektů občanské vybavenosti, které jsou ve vlastnictví obce </a:t>
            </a:r>
            <a:endParaRPr lang="cs-CZ" sz="1800" dirty="0"/>
          </a:p>
          <a:p>
            <a:r>
              <a:rPr lang="cs-CZ" sz="1800" dirty="0"/>
              <a:t>Navazující prostranství dalších objektů občanské vybavenosti lze podpořit za podmínky, že jsou tyto objekty ve vlastnictví obce</a:t>
            </a:r>
          </a:p>
          <a:p>
            <a:pPr marL="0" indent="0">
              <a:buNone/>
            </a:pPr>
            <a:r>
              <a:rPr lang="cs-CZ" sz="1800" dirty="0">
                <a:ea typeface="Verdana" panose="020B0604030504040204" pitchFamily="34" charset="0"/>
              </a:rPr>
              <a:t>Žadatel:</a:t>
            </a:r>
            <a:r>
              <a:rPr lang="cs-CZ" sz="1800" dirty="0"/>
              <a:t> </a:t>
            </a:r>
            <a:r>
              <a:rPr lang="cs-CZ" sz="1800" b="1" dirty="0"/>
              <a:t>obec, svazek obcí</a:t>
            </a:r>
          </a:p>
          <a:p>
            <a:pPr marL="0" indent="0">
              <a:buNone/>
            </a:pPr>
            <a:r>
              <a:rPr lang="cs-CZ" sz="1800" b="1" dirty="0"/>
              <a:t>Dotace: 80%</a:t>
            </a:r>
          </a:p>
          <a:p>
            <a:pPr marL="0" indent="0">
              <a:buNone/>
            </a:pPr>
            <a:r>
              <a:rPr lang="cs-CZ" sz="1800" u="sng" dirty="0"/>
              <a:t>Způsobilé výdaje:</a:t>
            </a:r>
            <a:r>
              <a:rPr lang="cs-CZ" sz="1800" dirty="0"/>
              <a:t> </a:t>
            </a:r>
            <a:r>
              <a:rPr lang="cs-CZ" sz="1800" b="1" dirty="0"/>
              <a:t>Investice, </a:t>
            </a:r>
            <a:r>
              <a:rPr lang="pl-PL" sz="1800" b="1" dirty="0"/>
              <a:t>nebo drobný dlouhodobý hmotný majetek </a:t>
            </a:r>
            <a:endParaRPr lang="cs-CZ" sz="1800" b="1" u="sng" dirty="0"/>
          </a:p>
          <a:p>
            <a:r>
              <a:rPr lang="cs-CZ" sz="1800" dirty="0"/>
              <a:t>vytváření/rekonstrukce veřejných prostranství obce zejména úprava povrchů (včetně zatravnění), osvětlení, oplocení a venkovní mobiliář – (</a:t>
            </a:r>
            <a:r>
              <a:rPr lang="cs-CZ" sz="1800" b="1" i="1" dirty="0"/>
              <a:t>lavičky, venkovní stoly, odpadkové koše, veřejné WC, psí záchody, stojany na kola, zábradlí, úřední desky, informační panely, orientační mapy, plakátovací plochy, rozcestníky, pomníky, přístřešky do 25 m</a:t>
            </a:r>
            <a:r>
              <a:rPr lang="cs-CZ" sz="1800" b="1" i="1" baseline="30000" dirty="0"/>
              <a:t>2</a:t>
            </a:r>
            <a:r>
              <a:rPr lang="cs-CZ" sz="1800" b="1" i="1" dirty="0"/>
              <a:t> zastavěné plochy)</a:t>
            </a:r>
            <a:r>
              <a:rPr lang="cs-CZ" sz="1800" b="1" dirty="0"/>
              <a:t>, </a:t>
            </a:r>
          </a:p>
          <a:p>
            <a:r>
              <a:rPr lang="cs-CZ" sz="1800" dirty="0"/>
              <a:t>vytváření/doplnění solitérních prvků sloužících k dotvoření celkového charakteru veřejného prostranství - herní a vodní prvky </a:t>
            </a:r>
          </a:p>
        </p:txBody>
      </p:sp>
      <p:pic>
        <p:nvPicPr>
          <p:cNvPr id="5" name="Obrázek 4">
            <a:extLst>
              <a:ext uri="{FF2B5EF4-FFF2-40B4-BE49-F238E27FC236}">
                <a16:creationId xmlns:a16="http://schemas.microsoft.com/office/drawing/2014/main" id="{E27D4C5A-DE21-4DE5-A99E-FE1446D27C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3570724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1010748"/>
          </a:xfrm>
        </p:spPr>
        <p:txBody>
          <a:bodyPr>
            <a:normAutofit/>
          </a:bodyPr>
          <a:lstStyle/>
          <a:p>
            <a:r>
              <a:rPr lang="cs-CZ" sz="3600" dirty="0"/>
              <a:t>A) Veřejná prostranství v obcích </a:t>
            </a:r>
          </a:p>
        </p:txBody>
      </p:sp>
      <p:sp>
        <p:nvSpPr>
          <p:cNvPr id="3" name="Zástupný symbol pro obsah 2"/>
          <p:cNvSpPr>
            <a:spLocks noGrp="1"/>
          </p:cNvSpPr>
          <p:nvPr>
            <p:ph idx="1"/>
          </p:nvPr>
        </p:nvSpPr>
        <p:spPr>
          <a:xfrm>
            <a:off x="838200" y="1469877"/>
            <a:ext cx="10515600" cy="4707086"/>
          </a:xfrm>
        </p:spPr>
        <p:txBody>
          <a:bodyPr>
            <a:normAutofit fontScale="92500" lnSpcReduction="10000"/>
          </a:bodyPr>
          <a:lstStyle/>
          <a:p>
            <a:pPr marL="0" indent="0">
              <a:buNone/>
            </a:pPr>
            <a:r>
              <a:rPr lang="cs-CZ" sz="2400" u="sng" dirty="0"/>
              <a:t>Způsobilé výdaje:</a:t>
            </a:r>
            <a:r>
              <a:rPr lang="cs-CZ" sz="2400" dirty="0"/>
              <a:t> </a:t>
            </a:r>
          </a:p>
          <a:p>
            <a:r>
              <a:rPr lang="cs-CZ" sz="2400" dirty="0"/>
              <a:t>doplňující výdaje do 30% projektu (parkoviště, odstavné a manipulační plochy)</a:t>
            </a:r>
          </a:p>
          <a:p>
            <a:r>
              <a:rPr lang="cs-CZ" sz="2400" dirty="0"/>
              <a:t>nákup nemovitosti do 10 %  </a:t>
            </a:r>
            <a:r>
              <a:rPr lang="pl-PL" sz="2400" dirty="0"/>
              <a:t>celkové výše výdajů, ze kterých je stanovena dotace</a:t>
            </a:r>
          </a:p>
          <a:p>
            <a:endParaRPr lang="cs-CZ" sz="2400" dirty="0"/>
          </a:p>
          <a:p>
            <a:pPr marL="457200" indent="-457200">
              <a:buFont typeface="+mj-lt"/>
              <a:buAutoNum type="arabicPeriod"/>
            </a:pPr>
            <a:r>
              <a:rPr lang="cs-CZ" sz="2400" dirty="0"/>
              <a:t>Veřejné prostranství musí být součástí </a:t>
            </a:r>
            <a:r>
              <a:rPr lang="cs-CZ" sz="2400" dirty="0" err="1"/>
              <a:t>intravilánu</a:t>
            </a:r>
            <a:r>
              <a:rPr lang="cs-CZ" sz="2400" dirty="0"/>
              <a:t> obce </a:t>
            </a:r>
          </a:p>
          <a:p>
            <a:pPr marL="457200" indent="-457200">
              <a:buFont typeface="+mj-lt"/>
              <a:buAutoNum type="arabicPeriod"/>
            </a:pPr>
            <a:r>
              <a:rPr lang="cs-CZ" sz="2400" dirty="0"/>
              <a:t>Projekt nesmí zakládat veřejnou podporu </a:t>
            </a:r>
          </a:p>
          <a:p>
            <a:pPr marL="457200" indent="-457200">
              <a:buFont typeface="+mj-lt"/>
              <a:buAutoNum type="arabicPeriod"/>
            </a:pPr>
            <a:r>
              <a:rPr lang="cs-CZ" sz="2400" dirty="0"/>
              <a:t>Předmět dotace musí být budován, případně pořízen ve veřejném zájmu, musí být veřejně přístupný a v rámci lhůty vázanosti projektu na účel nesmí být jeho užívání zpoplatněno </a:t>
            </a:r>
          </a:p>
          <a:p>
            <a:pPr marL="457200" indent="-457200">
              <a:buFont typeface="+mj-lt"/>
              <a:buAutoNum type="arabicPeriod"/>
            </a:pPr>
            <a:r>
              <a:rPr lang="cs-CZ" sz="2400" dirty="0"/>
              <a:t>Nezpůsobilými výdaji jsou nástupiště zastávek veřejné dopravy, sportoviště, nákup/výsadba a ošetřování dřevin a nová výstavba pomníků </a:t>
            </a:r>
          </a:p>
          <a:p>
            <a:pPr marL="457200" indent="-457200">
              <a:buFont typeface="+mj-lt"/>
              <a:buAutoNum type="arabicPeriod"/>
            </a:pPr>
            <a:r>
              <a:rPr lang="cs-CZ" sz="2400" dirty="0"/>
              <a:t>Projekt musí být v souladu s plánem rozvoje obce – prohlášení o souladu s plánem rozvoje obce je povinnou přílohou  ŽOD na MAS příloha 21</a:t>
            </a:r>
          </a:p>
          <a:p>
            <a:pPr marL="0" indent="0">
              <a:buNone/>
            </a:pPr>
            <a:endParaRPr lang="cs-CZ" dirty="0"/>
          </a:p>
          <a:p>
            <a:endParaRPr lang="cs-CZ" dirty="0"/>
          </a:p>
        </p:txBody>
      </p:sp>
      <p:pic>
        <p:nvPicPr>
          <p:cNvPr id="4" name="Obrázek 3">
            <a:extLst>
              <a:ext uri="{FF2B5EF4-FFF2-40B4-BE49-F238E27FC236}">
                <a16:creationId xmlns:a16="http://schemas.microsoft.com/office/drawing/2014/main" id="{DE7D3A65-B66B-4505-82D1-BA4F4E2DC8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475768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19882"/>
          </a:xfrm>
        </p:spPr>
        <p:txBody>
          <a:bodyPr>
            <a:normAutofit/>
          </a:bodyPr>
          <a:lstStyle/>
          <a:p>
            <a:r>
              <a:rPr lang="cs-CZ" sz="3600" dirty="0"/>
              <a:t>B) Mateřské a základní školy </a:t>
            </a:r>
          </a:p>
        </p:txBody>
      </p:sp>
      <p:sp>
        <p:nvSpPr>
          <p:cNvPr id="3" name="Zástupný symbol pro obsah 2"/>
          <p:cNvSpPr>
            <a:spLocks noGrp="1"/>
          </p:cNvSpPr>
          <p:nvPr>
            <p:ph idx="1"/>
          </p:nvPr>
        </p:nvSpPr>
        <p:spPr>
          <a:xfrm>
            <a:off x="1024128" y="1305098"/>
            <a:ext cx="10222137" cy="5104248"/>
          </a:xfrm>
        </p:spPr>
        <p:txBody>
          <a:bodyPr>
            <a:normAutofit fontScale="85000" lnSpcReduction="20000"/>
          </a:bodyPr>
          <a:lstStyle/>
          <a:p>
            <a:pPr marL="0" indent="0">
              <a:buNone/>
            </a:pPr>
            <a:r>
              <a:rPr lang="cs-CZ" sz="2600" dirty="0"/>
              <a:t>Investice do mateřských a základních škol </a:t>
            </a:r>
            <a:r>
              <a:rPr lang="cs-CZ" sz="2600" dirty="0">
                <a:solidFill>
                  <a:srgbClr val="FF0000"/>
                </a:solidFill>
              </a:rPr>
              <a:t>nenavyšující kapacitu zařízení (sleduje se  od podání  ŽOD na MAS  do podání  ŽOP na SZIF). </a:t>
            </a:r>
          </a:p>
          <a:p>
            <a:pPr marL="0" indent="0">
              <a:buNone/>
            </a:pPr>
            <a:r>
              <a:rPr lang="cs-CZ" sz="2600" dirty="0"/>
              <a:t>Projekt musí být v souladu  s „Plánem rozvoje obce“</a:t>
            </a:r>
          </a:p>
          <a:p>
            <a:pPr marL="0" indent="0">
              <a:buNone/>
            </a:pPr>
            <a:endParaRPr lang="cs-CZ" sz="2600" dirty="0">
              <a:ea typeface="Verdana" panose="020B0604030504040204" pitchFamily="34" charset="0"/>
            </a:endParaRPr>
          </a:p>
          <a:p>
            <a:pPr marL="0" indent="0">
              <a:buNone/>
            </a:pPr>
            <a:r>
              <a:rPr lang="cs-CZ" sz="2600" dirty="0">
                <a:ea typeface="Verdana" panose="020B0604030504040204" pitchFamily="34" charset="0"/>
              </a:rPr>
              <a:t>Žadatel:</a:t>
            </a:r>
            <a:r>
              <a:rPr lang="cs-CZ" sz="2600" dirty="0"/>
              <a:t> obec, svazek obcí, příspěvková organizace zřízená obcí nebo svazkem obcí, školské PO zapsané v rejstříku škol  nezřízené krajem  či státem</a:t>
            </a:r>
          </a:p>
          <a:p>
            <a:pPr marL="0" indent="0">
              <a:buNone/>
            </a:pPr>
            <a:r>
              <a:rPr lang="cs-CZ" sz="2600" b="1" dirty="0"/>
              <a:t>Dotace: 80%</a:t>
            </a:r>
          </a:p>
          <a:p>
            <a:pPr marL="0" indent="0">
              <a:buNone/>
            </a:pPr>
            <a:r>
              <a:rPr lang="cs-CZ" sz="2600" u="sng" dirty="0"/>
              <a:t>Způsobilé výdaje:</a:t>
            </a:r>
            <a:r>
              <a:rPr lang="cs-CZ" sz="2600" dirty="0"/>
              <a:t> </a:t>
            </a:r>
            <a:r>
              <a:rPr lang="cs-CZ" sz="2600" b="1" dirty="0"/>
              <a:t>Investice, </a:t>
            </a:r>
            <a:r>
              <a:rPr lang="pl-PL" sz="2600" b="1" dirty="0"/>
              <a:t>nebo drobný dlouhodobý hmotný majetek </a:t>
            </a:r>
            <a:endParaRPr lang="cs-CZ" sz="2600" b="1" u="sng" dirty="0"/>
          </a:p>
          <a:p>
            <a:pPr marL="457200" indent="-457200">
              <a:buAutoNum type="arabicParenR"/>
            </a:pPr>
            <a:r>
              <a:rPr lang="cs-CZ" sz="2600" dirty="0"/>
              <a:t>Rekonstrukce MŠ/ZŠ i zázemí a doprovodného stravovacího a hygienického zařízení; MŠ i venkovní mobiliář a herní prvky </a:t>
            </a:r>
          </a:p>
          <a:p>
            <a:pPr marL="457200" indent="-457200">
              <a:buAutoNum type="arabicParenR"/>
            </a:pPr>
            <a:r>
              <a:rPr lang="cs-CZ" sz="2600" dirty="0"/>
              <a:t>Pořízení technologií a dalšího vybavení MŠ/ZŠ i doprovodného stravovacího zařízení</a:t>
            </a:r>
          </a:p>
          <a:p>
            <a:pPr marL="457200" indent="-457200">
              <a:buAutoNum type="arabicParenR"/>
            </a:pPr>
            <a:r>
              <a:rPr lang="cs-CZ" sz="2600" dirty="0"/>
              <a:t>Doplňující výdaje do 30 % projektu (úprava povrchů, výstavba odstavných ploch a parkovacích stání, výstavba přístupové cesty v areálu školy, oplocení; venkovní mobiliář a herní prvky v případě ZŠ) </a:t>
            </a:r>
          </a:p>
          <a:p>
            <a:pPr marL="457200" indent="-457200">
              <a:buAutoNum type="arabicParenR"/>
            </a:pPr>
            <a:r>
              <a:rPr lang="cs-CZ" sz="2600" dirty="0"/>
              <a:t>Nákup nemovitosti </a:t>
            </a:r>
          </a:p>
          <a:p>
            <a:endParaRPr lang="cs-CZ" dirty="0"/>
          </a:p>
        </p:txBody>
      </p:sp>
      <p:pic>
        <p:nvPicPr>
          <p:cNvPr id="5" name="Obrázek 4">
            <a:extLst>
              <a:ext uri="{FF2B5EF4-FFF2-40B4-BE49-F238E27FC236}">
                <a16:creationId xmlns:a16="http://schemas.microsoft.com/office/drawing/2014/main" id="{3B20947C-D3DF-42B1-BC31-6D12C30AB8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193675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1446"/>
          </a:xfrm>
        </p:spPr>
        <p:txBody>
          <a:bodyPr>
            <a:normAutofit/>
          </a:bodyPr>
          <a:lstStyle/>
          <a:p>
            <a:r>
              <a:rPr lang="cs-CZ" sz="3600" dirty="0"/>
              <a:t>B) Mateřské a základní školy </a:t>
            </a:r>
          </a:p>
        </p:txBody>
      </p:sp>
      <p:sp>
        <p:nvSpPr>
          <p:cNvPr id="3" name="Zástupný symbol pro obsah 2"/>
          <p:cNvSpPr>
            <a:spLocks noGrp="1"/>
          </p:cNvSpPr>
          <p:nvPr>
            <p:ph idx="1"/>
          </p:nvPr>
        </p:nvSpPr>
        <p:spPr>
          <a:xfrm>
            <a:off x="1024128" y="1285104"/>
            <a:ext cx="9720073" cy="5148648"/>
          </a:xfrm>
        </p:spPr>
        <p:txBody>
          <a:bodyPr>
            <a:normAutofit fontScale="92500" lnSpcReduction="10000"/>
          </a:bodyPr>
          <a:lstStyle/>
          <a:p>
            <a:r>
              <a:rPr lang="cs-CZ" dirty="0"/>
              <a:t>U ZŠ lze podpořit pouze kmenové učebny, dále sborovny, kabinety nesloužící pro odborné předměty, školní knihovny, technické místnosti, družiny a jídelny, k vyjmenovaným prostorám lze podpořit i související zázemí a související úpravy budovy školy  </a:t>
            </a:r>
          </a:p>
          <a:p>
            <a:r>
              <a:rPr lang="cs-CZ" dirty="0"/>
              <a:t>Stravovací zařízení jen pro potřeby MŠ a ZŠ - nesmí sloužit veřejnosti.</a:t>
            </a:r>
          </a:p>
          <a:p>
            <a:r>
              <a:rPr lang="cs-CZ" dirty="0"/>
              <a:t>MŠ a ZŠ nezřízené obcí nebo svazkem obcí, případně příspěvkovou organizací těchto subjektů, je podpora pouze v režimu </a:t>
            </a:r>
            <a:r>
              <a:rPr lang="cs-CZ" i="1" dirty="0"/>
              <a:t>de minimis -  do 200 000 EUR za tři po sobě jdoucí  jednoletá účetní období</a:t>
            </a:r>
            <a:endParaRPr lang="cs-CZ" dirty="0"/>
          </a:p>
          <a:p>
            <a:pPr marL="0" indent="0">
              <a:buNone/>
            </a:pPr>
            <a:r>
              <a:rPr lang="cs-CZ" b="1" dirty="0"/>
              <a:t>Přípustné způsoby uspořádání právních vztahů: </a:t>
            </a:r>
            <a:r>
              <a:rPr lang="cs-CZ" dirty="0"/>
              <a:t>technologie a vybavení i nájem, výpůjčka</a:t>
            </a:r>
          </a:p>
          <a:p>
            <a:r>
              <a:rPr lang="cs-CZ" b="1" dirty="0"/>
              <a:t>Nezpůsobilé – </a:t>
            </a:r>
            <a:r>
              <a:rPr lang="cs-CZ" dirty="0"/>
              <a:t>prostory a vybavení pro sport, kotle a další vybavení  sloužící pro topení, větrání apod.; nebudou podporovány projekty, u kterých způsobilé výdaje, ze kterých je stanovena dotace, na stavební a technologické úpravy </a:t>
            </a:r>
            <a:r>
              <a:rPr lang="cs-CZ" b="1" dirty="0"/>
              <a:t>opláštění budovy přesahují výši 200 000 Kč</a:t>
            </a:r>
            <a:endParaRPr lang="cs-CZ" dirty="0"/>
          </a:p>
          <a:p>
            <a:endParaRPr lang="cs-CZ" dirty="0"/>
          </a:p>
          <a:p>
            <a:pPr marL="0" indent="0">
              <a:buNone/>
            </a:pPr>
            <a:endParaRPr lang="cs-CZ" b="1" u="sng"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96773"/>
            <a:ext cx="3165149" cy="519282"/>
          </a:xfrm>
          <a:prstGeom prst="rect">
            <a:avLst/>
          </a:prstGeom>
        </p:spPr>
      </p:pic>
    </p:spTree>
    <p:extLst>
      <p:ext uri="{BB962C8B-B14F-4D97-AF65-F5344CB8AC3E}">
        <p14:creationId xmlns:p14="http://schemas.microsoft.com/office/powerpoint/2010/main" val="2166897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11569"/>
          </a:xfrm>
        </p:spPr>
        <p:txBody>
          <a:bodyPr>
            <a:normAutofit/>
          </a:bodyPr>
          <a:lstStyle/>
          <a:p>
            <a:r>
              <a:rPr lang="cs-CZ" sz="3600" dirty="0"/>
              <a:t>B) Mateřské a základní školy </a:t>
            </a:r>
          </a:p>
        </p:txBody>
      </p:sp>
      <p:sp>
        <p:nvSpPr>
          <p:cNvPr id="3" name="Zástupný symbol pro obsah 2"/>
          <p:cNvSpPr>
            <a:spLocks noGrp="1"/>
          </p:cNvSpPr>
          <p:nvPr>
            <p:ph idx="1"/>
          </p:nvPr>
        </p:nvSpPr>
        <p:spPr>
          <a:xfrm>
            <a:off x="1024128" y="1496291"/>
            <a:ext cx="9720073" cy="4813069"/>
          </a:xfrm>
        </p:spPr>
        <p:txBody>
          <a:bodyPr>
            <a:normAutofit/>
          </a:bodyPr>
          <a:lstStyle/>
          <a:p>
            <a:pPr marL="0" indent="0">
              <a:buNone/>
            </a:pPr>
            <a:r>
              <a:rPr lang="cs-CZ" sz="2600" dirty="0"/>
              <a:t>Přílohy:</a:t>
            </a:r>
          </a:p>
          <a:p>
            <a:pPr marL="457200" indent="-457200">
              <a:buFont typeface="+mj-lt"/>
              <a:buAutoNum type="arabicPeriod"/>
            </a:pPr>
            <a:r>
              <a:rPr lang="pl-PL" sz="2600" dirty="0"/>
              <a:t>Prohlášení o realizaci projektu v souladu s plánem/programem rozvoje obce</a:t>
            </a:r>
          </a:p>
          <a:p>
            <a:pPr marL="457200" indent="-457200">
              <a:buFont typeface="+mj-lt"/>
              <a:buAutoNum type="arabicPeriod"/>
            </a:pPr>
            <a:r>
              <a:rPr lang="cs-CZ" sz="2600" dirty="0"/>
              <a:t>Informativní výpis ze školského rejstříku (ne starší 30 kalendářních dní před ŽOD)</a:t>
            </a:r>
          </a:p>
          <a:p>
            <a:pPr marL="0" indent="0">
              <a:buNone/>
            </a:pPr>
            <a:endParaRPr lang="pl-PL" dirty="0"/>
          </a:p>
          <a:p>
            <a:endParaRPr lang="cs-CZ" dirty="0"/>
          </a:p>
        </p:txBody>
      </p:sp>
      <p:pic>
        <p:nvPicPr>
          <p:cNvPr id="5" name="Obrázek 4">
            <a:extLst>
              <a:ext uri="{FF2B5EF4-FFF2-40B4-BE49-F238E27FC236}">
                <a16:creationId xmlns:a16="http://schemas.microsoft.com/office/drawing/2014/main" id="{F616FEF0-8BE1-45F2-B6AF-B983696DE8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553833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9759"/>
          </a:xfrm>
        </p:spPr>
        <p:txBody>
          <a:bodyPr>
            <a:normAutofit/>
          </a:bodyPr>
          <a:lstStyle/>
          <a:p>
            <a:r>
              <a:rPr lang="cs-CZ" sz="3600" b="1" dirty="0"/>
              <a:t>Dokumenty</a:t>
            </a:r>
          </a:p>
        </p:txBody>
      </p:sp>
      <p:sp>
        <p:nvSpPr>
          <p:cNvPr id="3" name="Zástupný symbol pro obsah 2"/>
          <p:cNvSpPr>
            <a:spLocks noGrp="1"/>
          </p:cNvSpPr>
          <p:nvPr>
            <p:ph idx="1"/>
          </p:nvPr>
        </p:nvSpPr>
        <p:spPr>
          <a:xfrm>
            <a:off x="1024128" y="1354975"/>
            <a:ext cx="9720073" cy="4954385"/>
          </a:xfrm>
        </p:spPr>
        <p:txBody>
          <a:bodyPr>
            <a:normAutofit fontScale="70000" lnSpcReduction="20000"/>
          </a:bodyPr>
          <a:lstStyle/>
          <a:p>
            <a:pPr marL="0" indent="0">
              <a:buNone/>
            </a:pPr>
            <a:r>
              <a:rPr lang="cs-CZ" dirty="0"/>
              <a:t>Řídícím orgánem je  </a:t>
            </a:r>
            <a:r>
              <a:rPr lang="cs-CZ" dirty="0" err="1"/>
              <a:t>MZe</a:t>
            </a:r>
            <a:r>
              <a:rPr lang="cs-CZ" dirty="0"/>
              <a:t>,  </a:t>
            </a:r>
          </a:p>
          <a:p>
            <a:pPr marL="0" indent="0">
              <a:buNone/>
            </a:pPr>
            <a:r>
              <a:rPr lang="cs-CZ" dirty="0"/>
              <a:t>Platební agenturou je SZIF – má i kontrolní pravomoc, </a:t>
            </a:r>
          </a:p>
          <a:p>
            <a:pPr marL="0" indent="0">
              <a:buNone/>
            </a:pPr>
            <a:r>
              <a:rPr lang="cs-CZ" dirty="0"/>
              <a:t>Projekt  se podává přes Portál farmáře na MAS – místní akční skupinu  Prostějov venkov o.p.s.</a:t>
            </a:r>
          </a:p>
          <a:p>
            <a:pPr marL="0" indent="0">
              <a:buNone/>
            </a:pPr>
            <a:endParaRPr lang="cs-CZ" dirty="0"/>
          </a:p>
          <a:p>
            <a:pPr marL="0" indent="0">
              <a:buNone/>
            </a:pPr>
            <a:r>
              <a:rPr lang="cs-CZ" dirty="0"/>
              <a:t>Dokumenty k výzvě naleznete na:</a:t>
            </a:r>
          </a:p>
          <a:p>
            <a:pPr marL="0" indent="0">
              <a:buNone/>
            </a:pPr>
            <a:r>
              <a:rPr lang="cs-CZ" dirty="0">
                <a:hlinkClick r:id="rId2"/>
              </a:rPr>
              <a:t>http://www.maspvvenkov.cz/sclld/p-ramec-prv/vyzvy-prv-2022/</a:t>
            </a:r>
            <a:r>
              <a:rPr lang="cs-CZ" dirty="0"/>
              <a:t> </a:t>
            </a:r>
          </a:p>
          <a:p>
            <a:pPr marL="0" indent="0">
              <a:buNone/>
            </a:pPr>
            <a:r>
              <a:rPr lang="cs-CZ" dirty="0"/>
              <a:t>a pravidla na: www.szif.cz</a:t>
            </a:r>
          </a:p>
          <a:p>
            <a:pPr marL="0" indent="0">
              <a:buNone/>
            </a:pPr>
            <a:endParaRPr lang="cs-CZ" dirty="0"/>
          </a:p>
          <a:p>
            <a:pPr marL="0" indent="0">
              <a:buNone/>
            </a:pPr>
            <a:r>
              <a:rPr lang="cs-CZ" b="1" dirty="0"/>
              <a:t>Žadatel se řídí:</a:t>
            </a:r>
          </a:p>
          <a:p>
            <a:pPr>
              <a:buFont typeface="Arial" panose="020B0604020202020204" pitchFamily="34" charset="0"/>
              <a:buChar char="•"/>
            </a:pPr>
            <a:r>
              <a:rPr lang="cs-CZ" dirty="0"/>
              <a:t>Výzvou MAS </a:t>
            </a:r>
          </a:p>
          <a:p>
            <a:pPr>
              <a:buFont typeface="Arial" panose="020B0604020202020204" pitchFamily="34" charset="0"/>
              <a:buChar char="•"/>
            </a:pPr>
            <a:r>
              <a:rPr lang="cs-CZ" dirty="0" err="1"/>
              <a:t>Fichemi</a:t>
            </a:r>
            <a:endParaRPr lang="cs-CZ" dirty="0"/>
          </a:p>
          <a:p>
            <a:pPr>
              <a:buFont typeface="Arial" panose="020B0604020202020204" pitchFamily="34" charset="0"/>
              <a:buChar char="•"/>
            </a:pPr>
            <a:r>
              <a:rPr lang="cs-CZ" dirty="0"/>
              <a:t>Pravidly PRV v aktuálním znění</a:t>
            </a:r>
          </a:p>
          <a:p>
            <a:pPr>
              <a:buFont typeface="Arial" panose="020B0604020202020204" pitchFamily="34" charset="0"/>
              <a:buChar char="•"/>
            </a:pPr>
            <a:r>
              <a:rPr lang="it-IT" dirty="0"/>
              <a:t>Příručky pro publicitu PRV 2014-2020</a:t>
            </a:r>
            <a:r>
              <a:rPr lang="cs-CZ" dirty="0"/>
              <a:t> verze 6</a:t>
            </a:r>
            <a:endParaRPr lang="it-IT" dirty="0"/>
          </a:p>
          <a:p>
            <a:r>
              <a:rPr lang="cs-CZ" dirty="0"/>
              <a:t>Příručky pro zadávání veřejných zakázek verze 5</a:t>
            </a:r>
          </a:p>
        </p:txBody>
      </p:sp>
      <p:pic>
        <p:nvPicPr>
          <p:cNvPr id="5" name="Obrázek 4">
            <a:extLst>
              <a:ext uri="{FF2B5EF4-FFF2-40B4-BE49-F238E27FC236}">
                <a16:creationId xmlns:a16="http://schemas.microsoft.com/office/drawing/2014/main" id="{CDD7D3DE-6D5E-4C87-A682-8E255DD40B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042302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44573"/>
          </a:xfrm>
        </p:spPr>
        <p:txBody>
          <a:bodyPr>
            <a:normAutofit/>
          </a:bodyPr>
          <a:lstStyle/>
          <a:p>
            <a:r>
              <a:rPr lang="cs-CZ" sz="3600" dirty="0"/>
              <a:t>C) Hasičské zbrojnice </a:t>
            </a:r>
          </a:p>
        </p:txBody>
      </p:sp>
      <p:sp>
        <p:nvSpPr>
          <p:cNvPr id="3" name="Zástupný symbol pro obsah 2"/>
          <p:cNvSpPr>
            <a:spLocks noGrp="1"/>
          </p:cNvSpPr>
          <p:nvPr>
            <p:ph idx="1"/>
          </p:nvPr>
        </p:nvSpPr>
        <p:spPr>
          <a:xfrm>
            <a:off x="1024128" y="1354975"/>
            <a:ext cx="10393053" cy="4954385"/>
          </a:xfrm>
        </p:spPr>
        <p:txBody>
          <a:bodyPr>
            <a:normAutofit/>
          </a:bodyPr>
          <a:lstStyle/>
          <a:p>
            <a:pPr marL="0" indent="0">
              <a:buNone/>
            </a:pPr>
            <a:r>
              <a:rPr lang="cs-CZ" sz="2400" dirty="0"/>
              <a:t>Investice do staveb a vybavení hasičských zbrojnic přímo souvisejících s výkonem služby jednotek sboru dobrovolných hasičů obce </a:t>
            </a:r>
            <a:r>
              <a:rPr lang="cs-CZ" sz="2400" b="1" dirty="0"/>
              <a:t>JPO V</a:t>
            </a:r>
          </a:p>
          <a:p>
            <a:pPr marL="0" indent="0">
              <a:buNone/>
            </a:pPr>
            <a:r>
              <a:rPr lang="cs-CZ" sz="2400" dirty="0">
                <a:ea typeface="Verdana" panose="020B0604030504040204" pitchFamily="34" charset="0"/>
              </a:rPr>
              <a:t>Žadatel:</a:t>
            </a:r>
            <a:r>
              <a:rPr lang="cs-CZ" sz="2400" dirty="0"/>
              <a:t> obec, svazek obcí</a:t>
            </a:r>
          </a:p>
          <a:p>
            <a:pPr marL="0" indent="0">
              <a:buNone/>
            </a:pPr>
            <a:r>
              <a:rPr lang="cs-CZ" sz="2400" b="1" dirty="0"/>
              <a:t>Dotace: 80%</a:t>
            </a:r>
          </a:p>
          <a:p>
            <a:pPr marL="0" indent="0">
              <a:buNone/>
            </a:pPr>
            <a:r>
              <a:rPr lang="cs-CZ" sz="2400" u="sng" dirty="0"/>
              <a:t>Způsobilé výdaje:</a:t>
            </a:r>
            <a:r>
              <a:rPr lang="cs-CZ" sz="2400" dirty="0"/>
              <a:t> </a:t>
            </a:r>
            <a:r>
              <a:rPr lang="cs-CZ" sz="2400" b="1" dirty="0"/>
              <a:t>Investice, </a:t>
            </a:r>
            <a:r>
              <a:rPr lang="pl-PL" sz="2400" b="1" dirty="0"/>
              <a:t>nebo drobný dlouhodobý hmotný majetek </a:t>
            </a:r>
            <a:endParaRPr lang="cs-CZ" sz="2400" dirty="0"/>
          </a:p>
          <a:p>
            <a:pPr marL="514350" indent="-514350">
              <a:buFont typeface="+mj-lt"/>
              <a:buAutoNum type="arabicPeriod"/>
            </a:pPr>
            <a:r>
              <a:rPr lang="cs-CZ" sz="2400" dirty="0"/>
              <a:t>Rekonstrukce/obnova/rozšíření hasičské zbrojnice i příslušného zázemí (šatny, umývárny, toalety) </a:t>
            </a:r>
          </a:p>
          <a:p>
            <a:pPr marL="457200" indent="-457200">
              <a:buFont typeface="+mj-lt"/>
              <a:buAutoNum type="arabicPeriod"/>
            </a:pPr>
            <a:r>
              <a:rPr lang="cs-CZ" sz="2400" dirty="0"/>
              <a:t>Pořízení strojů, technologií a dalšího vybavení hasičské zbrojnice </a:t>
            </a:r>
          </a:p>
          <a:p>
            <a:pPr marL="457200" indent="-457200">
              <a:buFont typeface="+mj-lt"/>
              <a:buAutoNum type="arabicPeriod"/>
            </a:pPr>
            <a:r>
              <a:rPr lang="cs-CZ" sz="2400" dirty="0"/>
              <a:t>Doplňující výdaje do 30 % projektu (úprava povrchů, výstavba přístupové cesty, odstavných ploch a parkovacích stání, oplocení, venkovní mobiliář, informační tabule, zabezpečovací prvky) </a:t>
            </a:r>
          </a:p>
          <a:p>
            <a:pPr marL="457200" indent="-457200">
              <a:buFont typeface="+mj-lt"/>
              <a:buAutoNum type="arabicPeriod"/>
            </a:pPr>
            <a:r>
              <a:rPr lang="cs-CZ" sz="2400" dirty="0"/>
              <a:t>Nákup nemovitosti do 10 %</a:t>
            </a:r>
          </a:p>
          <a:p>
            <a:pPr marL="457200" indent="-457200">
              <a:buFont typeface="+mj-lt"/>
              <a:buAutoNum type="arabicPeriod"/>
            </a:pPr>
            <a:endParaRPr lang="cs-CZ" dirty="0"/>
          </a:p>
          <a:p>
            <a:endParaRPr lang="cs-CZ" dirty="0"/>
          </a:p>
        </p:txBody>
      </p:sp>
      <p:pic>
        <p:nvPicPr>
          <p:cNvPr id="5" name="Obrázek 4">
            <a:extLst>
              <a:ext uri="{FF2B5EF4-FFF2-40B4-BE49-F238E27FC236}">
                <a16:creationId xmlns:a16="http://schemas.microsoft.com/office/drawing/2014/main" id="{8AA2C7E1-18D3-4D21-AF91-1D01C5B7C0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913875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28195"/>
          </a:xfrm>
        </p:spPr>
        <p:txBody>
          <a:bodyPr>
            <a:normAutofit/>
          </a:bodyPr>
          <a:lstStyle/>
          <a:p>
            <a:r>
              <a:rPr lang="cs-CZ" sz="3600" dirty="0"/>
              <a:t>C) Hasičské zbrojnice </a:t>
            </a:r>
          </a:p>
        </p:txBody>
      </p:sp>
      <p:sp>
        <p:nvSpPr>
          <p:cNvPr id="3" name="Zástupný symbol pro obsah 2"/>
          <p:cNvSpPr>
            <a:spLocks noGrp="1"/>
          </p:cNvSpPr>
          <p:nvPr>
            <p:ph idx="1"/>
          </p:nvPr>
        </p:nvSpPr>
        <p:spPr>
          <a:xfrm>
            <a:off x="1024128" y="1371600"/>
            <a:ext cx="9720073" cy="4937760"/>
          </a:xfrm>
        </p:spPr>
        <p:txBody>
          <a:bodyPr>
            <a:normAutofit fontScale="77500" lnSpcReduction="20000"/>
          </a:bodyPr>
          <a:lstStyle/>
          <a:p>
            <a:r>
              <a:rPr lang="cs-CZ" dirty="0"/>
              <a:t>Projekt musí být v souladu  s „Plánem rozvoje obce“ – dokládá přílohou č. 21 Pravidel PRV</a:t>
            </a:r>
          </a:p>
          <a:p>
            <a:r>
              <a:rPr lang="cs-CZ" dirty="0"/>
              <a:t>Výdaje se týkají hasičských zbrojnic, resp. jednotek sboru dobrovolných hasičů obce s místní působností kategorie </a:t>
            </a:r>
            <a:r>
              <a:rPr lang="cs-CZ" b="1" dirty="0"/>
              <a:t>JPO V – dokládá čestným prohlášením obce, že prostory se přímo týkají výkonu služby a zřizovací listinou</a:t>
            </a:r>
          </a:p>
          <a:p>
            <a:pPr marL="0" indent="0">
              <a:buNone/>
            </a:pPr>
            <a:r>
              <a:rPr lang="cs-CZ" b="1" dirty="0"/>
              <a:t>Přípustné způsoby uspořádání právních vztahů: </a:t>
            </a:r>
            <a:r>
              <a:rPr lang="cs-CZ" dirty="0"/>
              <a:t>technologie a vybavení i nájem, výpůjčka</a:t>
            </a:r>
          </a:p>
          <a:p>
            <a:r>
              <a:rPr lang="cs-CZ" b="1" dirty="0"/>
              <a:t>Nezpůsobilé – </a:t>
            </a:r>
            <a:r>
              <a:rPr lang="cs-CZ" dirty="0"/>
              <a:t>pobytová místnost, vybavení pro sport, kotle a další vybavení  sloužící pro topení  větrání apod.</a:t>
            </a:r>
          </a:p>
          <a:p>
            <a:r>
              <a:rPr lang="cs-CZ" dirty="0"/>
              <a:t>Výdaje na opláštění  do 200 000 Kč</a:t>
            </a:r>
          </a:p>
          <a:p>
            <a:pPr marL="0" indent="0">
              <a:buNone/>
            </a:pPr>
            <a:r>
              <a:rPr lang="cs-CZ" dirty="0"/>
              <a:t>Předmět dotace neslouží a ani v rámci lhůty vázanosti projektu na účel nebude sloužit k provozování ekonomické činnosti příjemce podpory (tzn., že předmět dotace slouží pouze k výkonu hasičské záchranné služby, není pronajímán a neslouží k jinému účelu, a to ani k zájmovým činnostem) </a:t>
            </a:r>
          </a:p>
          <a:p>
            <a:pPr marL="0" indent="0">
              <a:buNone/>
            </a:pPr>
            <a:r>
              <a:rPr lang="cs-CZ" b="1" dirty="0"/>
              <a:t>Přílohy: </a:t>
            </a:r>
            <a:r>
              <a:rPr lang="cs-CZ" dirty="0"/>
              <a:t>Pokud žádá v režimu </a:t>
            </a:r>
            <a:r>
              <a:rPr lang="cs-CZ" i="1" dirty="0"/>
              <a:t>de </a:t>
            </a:r>
            <a:r>
              <a:rPr lang="cs-CZ" i="1" dirty="0" err="1"/>
              <a:t>minimis</a:t>
            </a:r>
            <a:r>
              <a:rPr lang="cs-CZ" i="1" dirty="0"/>
              <a:t> -  podpora do 200 000 EUR za tři po sobě jdoucí  účetní období. Doloží </a:t>
            </a:r>
            <a:r>
              <a:rPr lang="cs-CZ" dirty="0"/>
              <a:t>vyplněné Čestné prohlášení k </a:t>
            </a:r>
            <a:r>
              <a:rPr lang="cs-CZ" i="1" dirty="0"/>
              <a:t>de </a:t>
            </a:r>
            <a:r>
              <a:rPr lang="cs-CZ" i="1" dirty="0" err="1"/>
              <a:t>minimis</a:t>
            </a:r>
            <a:r>
              <a:rPr lang="cs-CZ" i="1" dirty="0"/>
              <a:t> </a:t>
            </a:r>
            <a:endParaRPr lang="cs-CZ" b="1" dirty="0"/>
          </a:p>
          <a:p>
            <a:endParaRPr lang="cs-CZ" dirty="0"/>
          </a:p>
        </p:txBody>
      </p:sp>
      <p:pic>
        <p:nvPicPr>
          <p:cNvPr id="5" name="Obrázek 4">
            <a:extLst>
              <a:ext uri="{FF2B5EF4-FFF2-40B4-BE49-F238E27FC236}">
                <a16:creationId xmlns:a16="http://schemas.microsoft.com/office/drawing/2014/main" id="{D8E8F931-EB6A-481A-8055-D14F5A42A2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269370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9" y="113884"/>
            <a:ext cx="9720072" cy="869511"/>
          </a:xfrm>
        </p:spPr>
        <p:txBody>
          <a:bodyPr>
            <a:normAutofit/>
          </a:bodyPr>
          <a:lstStyle/>
          <a:p>
            <a:r>
              <a:rPr lang="cs-CZ" sz="3600" dirty="0"/>
              <a:t>f) Kulturní a spolková zařízení včetně knihoven</a:t>
            </a:r>
          </a:p>
        </p:txBody>
      </p:sp>
      <p:sp>
        <p:nvSpPr>
          <p:cNvPr id="3" name="Zástupný symbol pro obsah 2"/>
          <p:cNvSpPr>
            <a:spLocks noGrp="1"/>
          </p:cNvSpPr>
          <p:nvPr>
            <p:ph idx="1"/>
          </p:nvPr>
        </p:nvSpPr>
        <p:spPr>
          <a:xfrm>
            <a:off x="1024128" y="917832"/>
            <a:ext cx="9720073" cy="4854633"/>
          </a:xfrm>
        </p:spPr>
        <p:txBody>
          <a:bodyPr>
            <a:noAutofit/>
          </a:bodyPr>
          <a:lstStyle/>
          <a:p>
            <a:pPr marL="0" indent="0" algn="just">
              <a:lnSpc>
                <a:spcPct val="100000"/>
              </a:lnSpc>
              <a:spcBef>
                <a:spcPts val="0"/>
              </a:spcBef>
              <a:buNone/>
            </a:pPr>
            <a:r>
              <a:rPr lang="cs-CZ" sz="2000" b="1" dirty="0"/>
              <a:t>Investice do staveb a vybavení pro kulturní a spolkovou činnost (obecní, kulturní, spolkové a víceúčelové domy, společenské, koncertní a divadelní sály, kina, klubovny, sokolovny a orlovny) včetně obecních knihoven.</a:t>
            </a:r>
          </a:p>
          <a:p>
            <a:pPr marL="0" indent="0">
              <a:lnSpc>
                <a:spcPct val="100000"/>
              </a:lnSpc>
              <a:spcBef>
                <a:spcPts val="0"/>
              </a:spcBef>
              <a:buNone/>
            </a:pPr>
            <a:r>
              <a:rPr lang="cs-CZ" sz="2000" dirty="0">
                <a:ea typeface="Verdana" panose="020B0604030504040204" pitchFamily="34" charset="0"/>
              </a:rPr>
              <a:t>Žadatel:</a:t>
            </a:r>
            <a:r>
              <a:rPr lang="cs-CZ" sz="2000" dirty="0"/>
              <a:t> obec, svazek obcí, příspěvková organizace jimi zřízená, NNO – spolek, ústav, OPS, registrovaná  církev …</a:t>
            </a:r>
          </a:p>
          <a:p>
            <a:pPr marL="0" indent="0">
              <a:lnSpc>
                <a:spcPct val="100000"/>
              </a:lnSpc>
              <a:spcBef>
                <a:spcPts val="0"/>
              </a:spcBef>
              <a:buNone/>
            </a:pPr>
            <a:r>
              <a:rPr lang="cs-CZ" sz="2000" b="1" dirty="0"/>
              <a:t>Dotace: 80%</a:t>
            </a:r>
          </a:p>
          <a:p>
            <a:pPr marL="0" indent="0">
              <a:lnSpc>
                <a:spcPct val="100000"/>
              </a:lnSpc>
              <a:spcBef>
                <a:spcPts val="0"/>
              </a:spcBef>
              <a:buNone/>
            </a:pPr>
            <a:r>
              <a:rPr lang="cs-CZ" sz="2000" u="sng" dirty="0"/>
              <a:t>Způsobilé výdaje:</a:t>
            </a:r>
            <a:r>
              <a:rPr lang="cs-CZ" sz="2000" dirty="0"/>
              <a:t> </a:t>
            </a:r>
            <a:r>
              <a:rPr lang="cs-CZ" sz="2000" b="1" dirty="0"/>
              <a:t>Investice, </a:t>
            </a:r>
            <a:r>
              <a:rPr lang="pl-PL" sz="2000" b="1" dirty="0"/>
              <a:t>nebo drobný dlouhodobý hmotný majetek </a:t>
            </a:r>
            <a:endParaRPr lang="cs-CZ" sz="2000" dirty="0"/>
          </a:p>
          <a:p>
            <a:pPr marL="514350" indent="-514350" algn="just">
              <a:lnSpc>
                <a:spcPct val="100000"/>
              </a:lnSpc>
              <a:spcBef>
                <a:spcPts val="0"/>
              </a:spcBef>
              <a:buFont typeface="+mj-lt"/>
              <a:buAutoNum type="arabicPeriod"/>
            </a:pPr>
            <a:r>
              <a:rPr lang="cs-CZ" sz="2000" dirty="0">
                <a:ea typeface="Verdana"/>
                <a:cs typeface="Verdana"/>
              </a:rPr>
              <a:t>Rekonstrukce/obnova/rozšíření kulturního a spolkového zařízení i příslušného zázemí (šatny, umývárny, toalety, </a:t>
            </a:r>
            <a:r>
              <a:rPr lang="cs-CZ" sz="2000" dirty="0"/>
              <a:t>sklady a technické místnosti</a:t>
            </a:r>
            <a:r>
              <a:rPr lang="cs-CZ" sz="2000" dirty="0">
                <a:ea typeface="Verdana"/>
                <a:cs typeface="Verdana"/>
              </a:rPr>
              <a:t>) včetně obecních knihoven</a:t>
            </a:r>
            <a:endParaRPr lang="cs-CZ" sz="2000" dirty="0"/>
          </a:p>
          <a:p>
            <a:pPr marL="514350" indent="-514350">
              <a:lnSpc>
                <a:spcPct val="100000"/>
              </a:lnSpc>
              <a:spcBef>
                <a:spcPts val="0"/>
              </a:spcBef>
              <a:buFont typeface="+mj-lt"/>
              <a:buAutoNum type="arabicPeriod"/>
            </a:pPr>
            <a:r>
              <a:rPr lang="cs-CZ" sz="2000" dirty="0"/>
              <a:t>Nové stavby kulturního a spolkového zařízení </a:t>
            </a:r>
          </a:p>
          <a:p>
            <a:pPr marL="514350" indent="-514350">
              <a:lnSpc>
                <a:spcPct val="100000"/>
              </a:lnSpc>
              <a:spcBef>
                <a:spcPts val="0"/>
              </a:spcBef>
              <a:buFont typeface="+mj-lt"/>
              <a:buAutoNum type="arabicPeriod"/>
            </a:pPr>
            <a:r>
              <a:rPr lang="cs-CZ" sz="2000" dirty="0">
                <a:ea typeface="Verdana"/>
                <a:cs typeface="Verdana"/>
              </a:rPr>
              <a:t>Pořízení technologií a vybavení pro kulturní a spolkovou činnost i obecních knihoven;</a:t>
            </a:r>
          </a:p>
          <a:p>
            <a:pPr marL="514350" indent="-514350" algn="just">
              <a:lnSpc>
                <a:spcPct val="100000"/>
              </a:lnSpc>
              <a:spcBef>
                <a:spcPts val="0"/>
              </a:spcBef>
              <a:buFont typeface="+mj-lt"/>
              <a:buAutoNum type="arabicPeriod"/>
            </a:pPr>
            <a:r>
              <a:rPr lang="cs-CZ" sz="2000" dirty="0"/>
              <a:t>mobilní zařízení pro kulturní či spolkové akce pro veřejnost – mobilní přístřešky (velkokapacitní stany, party stany, nůžkové stany, apod.), pódia včetně zastřešení, pivní sety, mobilní toalety, ozvučovací, osvětlovací a projekční technika a vybavení </a:t>
            </a:r>
          </a:p>
          <a:p>
            <a:pPr marL="514350" indent="-514350" algn="just">
              <a:lnSpc>
                <a:spcPct val="100000"/>
              </a:lnSpc>
              <a:spcBef>
                <a:spcPts val="0"/>
              </a:spcBef>
              <a:buFont typeface="+mj-lt"/>
              <a:buAutoNum type="arabicPeriod"/>
            </a:pPr>
            <a:r>
              <a:rPr lang="cs-CZ" sz="2000" dirty="0">
                <a:ea typeface="Verdana"/>
                <a:cs typeface="Verdana"/>
              </a:rPr>
              <a:t>Doplňující výdaje (úprava povrchů, výstavba odstavných ploch a parkovacích stání, oplocení, venkovní mobiliář, informační tabule, zabezpečovací prvky) do 30 %</a:t>
            </a:r>
            <a:endParaRPr lang="cs-CZ" sz="2000" dirty="0"/>
          </a:p>
          <a:p>
            <a:pPr marL="514350" indent="-514350" algn="just">
              <a:lnSpc>
                <a:spcPct val="100000"/>
              </a:lnSpc>
              <a:spcBef>
                <a:spcPts val="0"/>
              </a:spcBef>
              <a:buFont typeface="+mj-lt"/>
              <a:buAutoNum type="arabicPeriod"/>
            </a:pPr>
            <a:r>
              <a:rPr lang="cs-CZ" sz="2000" dirty="0">
                <a:ea typeface="Verdana"/>
                <a:cs typeface="Verdana"/>
              </a:rPr>
              <a:t>Nákup nemovitosti</a:t>
            </a:r>
            <a:endParaRPr lang="cs-CZ" sz="2000" dirty="0"/>
          </a:p>
        </p:txBody>
      </p:sp>
      <p:pic>
        <p:nvPicPr>
          <p:cNvPr id="5" name="Obrázek 4">
            <a:extLst>
              <a:ext uri="{FF2B5EF4-FFF2-40B4-BE49-F238E27FC236}">
                <a16:creationId xmlns:a16="http://schemas.microsoft.com/office/drawing/2014/main" id="{93EF2B51-6536-46F7-94E8-FD79061F5C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542637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0129"/>
          </a:xfrm>
        </p:spPr>
        <p:txBody>
          <a:bodyPr>
            <a:normAutofit/>
          </a:bodyPr>
          <a:lstStyle/>
          <a:p>
            <a:r>
              <a:rPr lang="cs-CZ" sz="3600" dirty="0"/>
              <a:t>f) Kulturní a spolková zařízení včetně knihoven</a:t>
            </a:r>
          </a:p>
        </p:txBody>
      </p:sp>
      <p:sp>
        <p:nvSpPr>
          <p:cNvPr id="3" name="Zástupný symbol pro obsah 2"/>
          <p:cNvSpPr>
            <a:spLocks noGrp="1"/>
          </p:cNvSpPr>
          <p:nvPr>
            <p:ph idx="1"/>
          </p:nvPr>
        </p:nvSpPr>
        <p:spPr>
          <a:xfrm>
            <a:off x="1024128" y="1413164"/>
            <a:ext cx="9720073" cy="4896196"/>
          </a:xfrm>
        </p:spPr>
        <p:txBody>
          <a:bodyPr>
            <a:normAutofit lnSpcReduction="10000"/>
          </a:bodyPr>
          <a:lstStyle/>
          <a:p>
            <a:pPr marL="0" indent="0">
              <a:buNone/>
            </a:pPr>
            <a:r>
              <a:rPr lang="cs-CZ" sz="2600" dirty="0"/>
              <a:t>Projekt musí být v souladu  s „Plánem rozvoje obce“ a strategií místního rozvoje </a:t>
            </a:r>
          </a:p>
          <a:p>
            <a:pPr marL="0" indent="0">
              <a:buNone/>
            </a:pPr>
            <a:r>
              <a:rPr lang="cs-CZ" sz="2600" dirty="0"/>
              <a:t>Knihovny zřízené podle §3 odst. 1 písm. c) zákona č. 257/2001 Sb. o knihovnách a podmínkách provozování veřejných knihovnických a informačních služeb </a:t>
            </a:r>
          </a:p>
          <a:p>
            <a:pPr marL="0" indent="0">
              <a:buNone/>
            </a:pPr>
            <a:r>
              <a:rPr lang="cs-CZ" sz="2600" dirty="0"/>
              <a:t>Žadatel NNO – musí mít historii činnosti alespoň dva roky před podáním Žádosti o dotaci na MAS v oblasti, která je předmětem dotace </a:t>
            </a:r>
          </a:p>
          <a:p>
            <a:pPr marL="0" indent="0">
              <a:buNone/>
            </a:pPr>
            <a:r>
              <a:rPr lang="cs-CZ" sz="2600" b="1" dirty="0"/>
              <a:t>Přípustné způsoby uspořádání právních vztahů: </a:t>
            </a:r>
            <a:r>
              <a:rPr lang="cs-CZ" sz="2600" dirty="0"/>
              <a:t>technologie a vybavení i nájem, výpůjčka</a:t>
            </a:r>
          </a:p>
          <a:p>
            <a:pPr marL="0" indent="0">
              <a:buNone/>
            </a:pPr>
            <a:r>
              <a:rPr lang="cs-CZ" sz="2600" b="1" dirty="0"/>
              <a:t>Nezpůsobilé – </a:t>
            </a:r>
            <a:r>
              <a:rPr lang="cs-CZ" sz="2600" dirty="0"/>
              <a:t>hřiště, prostory a vybavení pro sport…, kotle a další vybavení   sloužící pro topení  větrání apod., </a:t>
            </a:r>
          </a:p>
          <a:p>
            <a:pPr marL="0" indent="0">
              <a:buNone/>
            </a:pPr>
            <a:r>
              <a:rPr lang="cs-CZ" sz="2600" dirty="0"/>
              <a:t>Výdaje na opláštění  do 200 000 Kč</a:t>
            </a:r>
          </a:p>
          <a:p>
            <a:pPr marL="0" indent="0">
              <a:buNone/>
            </a:pPr>
            <a:endParaRPr lang="cs-CZ" dirty="0"/>
          </a:p>
          <a:p>
            <a:endParaRPr lang="cs-CZ" dirty="0"/>
          </a:p>
        </p:txBody>
      </p:sp>
      <p:pic>
        <p:nvPicPr>
          <p:cNvPr id="5" name="Obrázek 4">
            <a:extLst>
              <a:ext uri="{FF2B5EF4-FFF2-40B4-BE49-F238E27FC236}">
                <a16:creationId xmlns:a16="http://schemas.microsoft.com/office/drawing/2014/main" id="{377B580C-1286-42D2-837A-40DF579AB9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1661506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1060704"/>
          </a:xfrm>
        </p:spPr>
        <p:txBody>
          <a:bodyPr>
            <a:normAutofit/>
          </a:bodyPr>
          <a:lstStyle/>
          <a:p>
            <a:r>
              <a:rPr lang="cs-CZ" sz="3600" dirty="0"/>
              <a:t>f) Kulturní a spolková zařízení včetně knihoven</a:t>
            </a:r>
          </a:p>
        </p:txBody>
      </p:sp>
      <p:sp>
        <p:nvSpPr>
          <p:cNvPr id="3" name="Zástupný symbol pro obsah 2"/>
          <p:cNvSpPr>
            <a:spLocks noGrp="1"/>
          </p:cNvSpPr>
          <p:nvPr>
            <p:ph idx="1"/>
          </p:nvPr>
        </p:nvSpPr>
        <p:spPr>
          <a:xfrm>
            <a:off x="1024128" y="1820487"/>
            <a:ext cx="9720073" cy="4488873"/>
          </a:xfrm>
        </p:spPr>
        <p:txBody>
          <a:bodyPr>
            <a:normAutofit/>
          </a:bodyPr>
          <a:lstStyle/>
          <a:p>
            <a:pPr marL="0" indent="0">
              <a:buNone/>
            </a:pPr>
            <a:r>
              <a:rPr lang="cs-CZ" dirty="0"/>
              <a:t>V případě, že je žadatelem obec nebo svazek obcí, tak provozovatelem spolkové činnosti nemusí být sám žadatel, a to za podmínky, že je předmět dotace využíván pouze k volnočasovým aktivitám.</a:t>
            </a:r>
          </a:p>
          <a:p>
            <a:pPr marL="0" indent="0">
              <a:buNone/>
            </a:pPr>
            <a:r>
              <a:rPr lang="cs-CZ" dirty="0"/>
              <a:t>Podpora je v režimu </a:t>
            </a:r>
            <a:r>
              <a:rPr lang="cs-CZ" i="1" dirty="0"/>
              <a:t>de </a:t>
            </a:r>
            <a:r>
              <a:rPr lang="cs-CZ" i="1" dirty="0" err="1"/>
              <a:t>minimis</a:t>
            </a:r>
            <a:r>
              <a:rPr lang="cs-CZ" i="1" dirty="0"/>
              <a:t> -  podpora do 200 000 EUR za tři po sobě jdoucí účetní období. </a:t>
            </a:r>
            <a:endParaRPr lang="cs-CZ" dirty="0"/>
          </a:p>
          <a:p>
            <a:pPr marL="0" indent="0">
              <a:buNone/>
            </a:pPr>
            <a:r>
              <a:rPr lang="cs-CZ" dirty="0"/>
              <a:t>Přílohy: </a:t>
            </a:r>
          </a:p>
          <a:p>
            <a:r>
              <a:rPr lang="cs-CZ" dirty="0"/>
              <a:t>Prohlášení o realizaci  v souladu  s plánem rozvoje obce</a:t>
            </a:r>
          </a:p>
          <a:p>
            <a:r>
              <a:rPr lang="cs-CZ" dirty="0"/>
              <a:t>Prohlášení de </a:t>
            </a:r>
            <a:r>
              <a:rPr lang="cs-CZ" dirty="0" err="1"/>
              <a:t>minimis</a:t>
            </a:r>
            <a:endParaRPr lang="cs-CZ" dirty="0"/>
          </a:p>
          <a:p>
            <a:endParaRPr lang="cs-CZ" dirty="0"/>
          </a:p>
          <a:p>
            <a:endParaRPr lang="cs-CZ" dirty="0"/>
          </a:p>
        </p:txBody>
      </p:sp>
      <p:pic>
        <p:nvPicPr>
          <p:cNvPr id="5" name="Obrázek 4">
            <a:extLst>
              <a:ext uri="{FF2B5EF4-FFF2-40B4-BE49-F238E27FC236}">
                <a16:creationId xmlns:a16="http://schemas.microsoft.com/office/drawing/2014/main" id="{733B290B-522C-43EB-AFCA-CD764B4E49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30788122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738745"/>
          </a:xfrm>
        </p:spPr>
        <p:txBody>
          <a:bodyPr>
            <a:normAutofit/>
          </a:bodyPr>
          <a:lstStyle/>
          <a:p>
            <a:r>
              <a:rPr lang="cs-CZ" sz="3600" dirty="0"/>
              <a:t>Přílohy – k žádosti o dotaci</a:t>
            </a:r>
          </a:p>
        </p:txBody>
      </p:sp>
      <p:sp>
        <p:nvSpPr>
          <p:cNvPr id="3" name="Zástupný symbol pro obsah 2"/>
          <p:cNvSpPr>
            <a:spLocks noGrp="1"/>
          </p:cNvSpPr>
          <p:nvPr>
            <p:ph idx="1"/>
          </p:nvPr>
        </p:nvSpPr>
        <p:spPr>
          <a:xfrm>
            <a:off x="838200" y="980304"/>
            <a:ext cx="10515600" cy="5196660"/>
          </a:xfrm>
        </p:spPr>
        <p:txBody>
          <a:bodyPr>
            <a:normAutofit fontScale="85000" lnSpcReduction="20000"/>
          </a:bodyPr>
          <a:lstStyle/>
          <a:p>
            <a:pPr marL="457200" indent="-457200">
              <a:buFont typeface="+mj-lt"/>
              <a:buAutoNum type="arabicPeriod"/>
            </a:pPr>
            <a:r>
              <a:rPr lang="cs-CZ" dirty="0"/>
              <a:t>Správní akt stavebního úřadu - ke dni podání Žádosti o dotaci na MAS platný a nejpozději ke dni registrace na SZIF pravomocný…</a:t>
            </a:r>
          </a:p>
          <a:p>
            <a:pPr marL="457200" indent="-457200">
              <a:buFont typeface="+mj-lt"/>
              <a:buAutoNum type="arabicPeriod"/>
            </a:pPr>
            <a:r>
              <a:rPr lang="cs-CZ" dirty="0"/>
              <a:t>Stavebním úřadem ověřená projektová dokumentace předkládaná k řízení stavebního úřadu …</a:t>
            </a:r>
          </a:p>
          <a:p>
            <a:pPr marL="457200" indent="-457200">
              <a:buFont typeface="+mj-lt"/>
              <a:buAutoNum type="arabicPeriod"/>
            </a:pPr>
            <a:r>
              <a:rPr lang="cs-CZ" dirty="0"/>
              <a:t>Půdorys stavby a dispozice technologie v odpovídajícím měřítku s vyznačením rozměrů stavby a technologie k projektu…</a:t>
            </a:r>
          </a:p>
          <a:p>
            <a:pPr marL="457200" indent="-457200">
              <a:buFont typeface="+mj-lt"/>
              <a:buAutoNum type="arabicPeriod"/>
            </a:pPr>
            <a:r>
              <a:rPr lang="cs-CZ" dirty="0"/>
              <a:t>Katastrální mapa s vyznačením lokalizace předmětu projektu (netýká se mobilních strojů) v odpovídajícím měřítku, ze které budou patrná čísla pozemků, hranice pozemků, název katastrálního území a měřítko mapy…</a:t>
            </a:r>
          </a:p>
          <a:p>
            <a:pPr marL="457200" indent="-457200">
              <a:buFont typeface="+mj-lt"/>
              <a:buAutoNum type="arabicPeriod"/>
            </a:pPr>
            <a:r>
              <a:rPr lang="cs-CZ" dirty="0"/>
              <a:t>Prohlášení o zařazení podniku do kategorie </a:t>
            </a:r>
            <a:r>
              <a:rPr lang="cs-CZ" dirty="0" err="1"/>
              <a:t>mikropodniků</a:t>
            </a:r>
            <a:r>
              <a:rPr lang="cs-CZ" dirty="0"/>
              <a:t>, malých či středních podniků dle Přílohy 5 Pravidel – jen některé </a:t>
            </a:r>
            <a:r>
              <a:rPr lang="cs-CZ" dirty="0" smtClean="0"/>
              <a:t>NNO</a:t>
            </a:r>
          </a:p>
          <a:p>
            <a:pPr marL="457200" indent="-457200">
              <a:buFont typeface="+mj-lt"/>
              <a:buAutoNum type="arabicPeriod"/>
            </a:pPr>
            <a:r>
              <a:rPr lang="cs-CZ" dirty="0" smtClean="0"/>
              <a:t>Prohlášení  </a:t>
            </a:r>
            <a:r>
              <a:rPr lang="cs-CZ" dirty="0"/>
              <a:t>de </a:t>
            </a:r>
            <a:r>
              <a:rPr lang="cs-CZ" dirty="0" err="1"/>
              <a:t>minimis</a:t>
            </a:r>
            <a:endParaRPr lang="cs-CZ" dirty="0"/>
          </a:p>
          <a:p>
            <a:pPr marL="457200" indent="-457200">
              <a:buFont typeface="+mj-lt"/>
              <a:buAutoNum type="arabicPeriod"/>
            </a:pPr>
            <a:r>
              <a:rPr lang="cs-CZ" dirty="0"/>
              <a:t>Znalecký posudek – při nákupu nemovitosti, ne starší 6 měsíců</a:t>
            </a:r>
          </a:p>
          <a:p>
            <a:pPr marL="457200" indent="-457200">
              <a:buFont typeface="+mj-lt"/>
              <a:buAutoNum type="arabicPeriod"/>
            </a:pPr>
            <a:r>
              <a:rPr lang="cs-CZ" dirty="0"/>
              <a:t>Fotodokumentace aktuálního stavu místa realizace projektu </a:t>
            </a:r>
          </a:p>
          <a:p>
            <a:pPr marL="457200" indent="-457200">
              <a:buFont typeface="+mj-lt"/>
              <a:buAutoNum type="arabicPeriod"/>
            </a:pPr>
            <a:r>
              <a:rPr lang="cs-CZ" dirty="0"/>
              <a:t>Přílohy stanovené MAS sloužící pro kontrolu preferenčních kritérií</a:t>
            </a:r>
          </a:p>
        </p:txBody>
      </p:sp>
      <p:pic>
        <p:nvPicPr>
          <p:cNvPr id="5" name="Obrázek 4">
            <a:extLst>
              <a:ext uri="{FF2B5EF4-FFF2-40B4-BE49-F238E27FC236}">
                <a16:creationId xmlns:a16="http://schemas.microsoft.com/office/drawing/2014/main" id="{C3898356-43CB-475C-B40F-69A6ADD250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416526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133F6D-671D-45B3-AF69-EBD2448AFD1F}"/>
              </a:ext>
            </a:extLst>
          </p:cNvPr>
          <p:cNvSpPr>
            <a:spLocks noGrp="1"/>
          </p:cNvSpPr>
          <p:nvPr>
            <p:ph type="title"/>
          </p:nvPr>
        </p:nvSpPr>
        <p:spPr>
          <a:xfrm>
            <a:off x="838200" y="365126"/>
            <a:ext cx="10515600" cy="691888"/>
          </a:xfrm>
        </p:spPr>
        <p:txBody>
          <a:bodyPr>
            <a:normAutofit/>
          </a:bodyPr>
          <a:lstStyle/>
          <a:p>
            <a:r>
              <a:rPr lang="cs-CZ" sz="3600" dirty="0"/>
              <a:t>Příloha 21</a:t>
            </a:r>
          </a:p>
        </p:txBody>
      </p:sp>
      <p:sp>
        <p:nvSpPr>
          <p:cNvPr id="3" name="Zástupný obsah 2">
            <a:extLst>
              <a:ext uri="{FF2B5EF4-FFF2-40B4-BE49-F238E27FC236}">
                <a16:creationId xmlns:a16="http://schemas.microsoft.com/office/drawing/2014/main" id="{B47C2EE8-C917-43B2-811A-51C3DB2F27B5}"/>
              </a:ext>
            </a:extLst>
          </p:cNvPr>
          <p:cNvSpPr>
            <a:spLocks noGrp="1"/>
          </p:cNvSpPr>
          <p:nvPr>
            <p:ph idx="1"/>
          </p:nvPr>
        </p:nvSpPr>
        <p:spPr>
          <a:xfrm>
            <a:off x="838200" y="1132514"/>
            <a:ext cx="9958431" cy="5044449"/>
          </a:xfrm>
        </p:spPr>
        <p:txBody>
          <a:bodyPr>
            <a:noAutofit/>
          </a:bodyPr>
          <a:lstStyle/>
          <a:p>
            <a:pPr marL="0" indent="0" algn="just">
              <a:lnSpc>
                <a:spcPct val="100000"/>
              </a:lnSpc>
              <a:buNone/>
            </a:pPr>
            <a:r>
              <a:rPr lang="cs-CZ" sz="2000" b="1" dirty="0"/>
              <a:t>Prohlášení o realizaci projektu v souladu s plánem/programem rozvoje obce/obcí </a:t>
            </a:r>
          </a:p>
          <a:p>
            <a:pPr marL="0" indent="0" algn="just">
              <a:lnSpc>
                <a:spcPct val="100000"/>
              </a:lnSpc>
              <a:buNone/>
            </a:pPr>
            <a:endParaRPr lang="cs-CZ" sz="800" b="1" dirty="0"/>
          </a:p>
          <a:p>
            <a:pPr marL="0" indent="0" algn="just">
              <a:lnSpc>
                <a:spcPct val="100000"/>
              </a:lnSpc>
              <a:buNone/>
            </a:pPr>
            <a:r>
              <a:rPr lang="cs-CZ" sz="2000" dirty="0"/>
              <a:t>Prohlašuji, že obec/svazek obcí ... (doplnit název obce/svazku obcí) má plán/program/strategii rozvoje obce/svazku obcí, který byl schválen zastupitelstvem obce/odpovídajícím orgánem svazku obcí dne …usnesením č. …... </a:t>
            </a:r>
          </a:p>
          <a:p>
            <a:pPr marL="0" indent="0" algn="just">
              <a:lnSpc>
                <a:spcPct val="100000"/>
              </a:lnSpc>
              <a:buNone/>
            </a:pPr>
            <a:endParaRPr lang="cs-CZ" sz="800" dirty="0"/>
          </a:p>
          <a:p>
            <a:pPr marL="0" indent="0" algn="just">
              <a:lnSpc>
                <a:spcPct val="100000"/>
              </a:lnSpc>
              <a:buNone/>
            </a:pPr>
            <a:r>
              <a:rPr lang="cs-CZ" sz="2000" dirty="0"/>
              <a:t>Současně potvrzuji, že realizace projektu .............. (doplnit název projektu) je dle údajů ze Žádosti o dotaci prováděna v souladu s tímto plánem/programem. </a:t>
            </a:r>
            <a:r>
              <a:rPr lang="cs-CZ" sz="2000" b="1" dirty="0"/>
              <a:t>Zároveň jako přílohu přikládám část plánu/programu/strategie rozvoje obce/svazku obcí, jež danou skutečnost prokazuje.</a:t>
            </a:r>
            <a:r>
              <a:rPr lang="cs-CZ" sz="2000" dirty="0"/>
              <a:t> </a:t>
            </a:r>
          </a:p>
          <a:p>
            <a:pPr marL="0" indent="0" algn="just">
              <a:lnSpc>
                <a:spcPct val="100000"/>
              </a:lnSpc>
              <a:buNone/>
            </a:pPr>
            <a:r>
              <a:rPr lang="cs-CZ" sz="2000" dirty="0"/>
              <a:t>Jsem si vědom(a) případných právních důsledků nepravdivosti obsahu tohoto čestného prohlášení. </a:t>
            </a:r>
          </a:p>
          <a:p>
            <a:pPr marL="0" indent="0" algn="just">
              <a:lnSpc>
                <a:spcPct val="100000"/>
              </a:lnSpc>
              <a:buNone/>
            </a:pPr>
            <a:endParaRPr lang="cs-CZ" sz="800" dirty="0"/>
          </a:p>
          <a:p>
            <a:pPr marL="0" indent="0" algn="just">
              <a:lnSpc>
                <a:spcPct val="100000"/>
              </a:lnSpc>
              <a:buNone/>
            </a:pPr>
            <a:r>
              <a:rPr lang="cs-CZ" sz="2000" dirty="0"/>
              <a:t>Příloha: část plánu/programu/strategie rozvoje obce/svazku obcí </a:t>
            </a:r>
          </a:p>
          <a:p>
            <a:pPr marL="0" indent="0" algn="just">
              <a:lnSpc>
                <a:spcPct val="170000"/>
              </a:lnSpc>
              <a:buNone/>
            </a:pPr>
            <a:endParaRPr lang="cs-CZ" sz="1800" dirty="0"/>
          </a:p>
        </p:txBody>
      </p:sp>
      <p:pic>
        <p:nvPicPr>
          <p:cNvPr id="4" name="Obrázek 3">
            <a:extLst>
              <a:ext uri="{FF2B5EF4-FFF2-40B4-BE49-F238E27FC236}">
                <a16:creationId xmlns:a16="http://schemas.microsoft.com/office/drawing/2014/main" id="{AB053FDE-7AAD-4964-84E8-D7BBC951F6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6056784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9759"/>
          </a:xfrm>
        </p:spPr>
        <p:txBody>
          <a:bodyPr>
            <a:normAutofit/>
          </a:bodyPr>
          <a:lstStyle/>
          <a:p>
            <a:r>
              <a:rPr lang="cs-CZ" sz="3600" dirty="0"/>
              <a:t>Přílohy po registraci  na SZIF</a:t>
            </a:r>
          </a:p>
        </p:txBody>
      </p:sp>
      <p:sp>
        <p:nvSpPr>
          <p:cNvPr id="3" name="Zástupný symbol pro obsah 2"/>
          <p:cNvSpPr>
            <a:spLocks noGrp="1"/>
          </p:cNvSpPr>
          <p:nvPr>
            <p:ph idx="1"/>
          </p:nvPr>
        </p:nvSpPr>
        <p:spPr>
          <a:xfrm>
            <a:off x="1024128" y="1354975"/>
            <a:ext cx="9720073" cy="4954385"/>
          </a:xfrm>
        </p:spPr>
        <p:txBody>
          <a:bodyPr>
            <a:normAutofit fontScale="92500" lnSpcReduction="20000"/>
          </a:bodyPr>
          <a:lstStyle/>
          <a:p>
            <a:pPr marL="457200" indent="-457200">
              <a:buFont typeface="+mj-lt"/>
              <a:buAutoNum type="arabicPeriod"/>
            </a:pPr>
            <a:r>
              <a:rPr lang="cs-CZ" dirty="0"/>
              <a:t>Dokumentace k výběrovému/zadávacímu řízení včetně podepsané smlouvy s vítězným dodavatelem a dokladu o uveřejnění této smlouvy v registru smluv dle zákona č. 340/2015 Sb.</a:t>
            </a:r>
          </a:p>
          <a:p>
            <a:pPr marL="457200" indent="-457200">
              <a:buFont typeface="+mj-lt"/>
              <a:buAutoNum type="arabicPeriod"/>
            </a:pPr>
            <a:r>
              <a:rPr lang="cs-CZ" dirty="0"/>
              <a:t>Seznam dokumentace k výběrovému/zadávacímu řízení, je k dispozici na internetových stránkách </a:t>
            </a:r>
            <a:r>
              <a:rPr lang="cs-CZ" dirty="0">
                <a:hlinkClick r:id="rId2"/>
              </a:rPr>
              <a:t>www.szif.cz</a:t>
            </a:r>
            <a:endParaRPr lang="cs-CZ" dirty="0"/>
          </a:p>
          <a:p>
            <a:pPr marL="457200" indent="-457200">
              <a:buFont typeface="+mj-lt"/>
              <a:buAutoNum type="arabicPeriod"/>
            </a:pPr>
            <a:r>
              <a:rPr lang="cs-CZ" dirty="0"/>
              <a:t>Cenový marketing či vyhodnocení z elektronického tržiště v případě, že se jedná o zakázku, jejíž předpokládaná hodnota je rovna nebo vyšší než 500 000 Kč bez DPH a nepřesahuje 2 000 000 Kč</a:t>
            </a:r>
          </a:p>
          <a:p>
            <a:pPr marL="457200" indent="-457200">
              <a:buFont typeface="+mj-lt"/>
              <a:buAutoNum type="arabicPeriod"/>
            </a:pPr>
            <a:r>
              <a:rPr lang="cs-CZ" dirty="0"/>
              <a:t>Formulář Žádosti o dotaci aktualizovaný dle výsledku výběrového/zadávacího řízení</a:t>
            </a:r>
          </a:p>
          <a:p>
            <a:pPr marL="0" indent="0">
              <a:buNone/>
            </a:pPr>
            <a:r>
              <a:rPr lang="cs-CZ" dirty="0"/>
              <a:t>Přílohy je nutné doložit  do 56. kalendářního  dne na MAS e-mailem a po kontrole údajů v žádosti a podpisu MAS do 70. kalendářního  dne na SZIF před Portál farmáře</a:t>
            </a:r>
          </a:p>
        </p:txBody>
      </p:sp>
      <p:pic>
        <p:nvPicPr>
          <p:cNvPr id="5" name="Obrázek 4">
            <a:extLst>
              <a:ext uri="{FF2B5EF4-FFF2-40B4-BE49-F238E27FC236}">
                <a16:creationId xmlns:a16="http://schemas.microsoft.com/office/drawing/2014/main" id="{22726352-205C-4345-912E-D2A87F7E6F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550615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65266"/>
            <a:ext cx="9720072" cy="631768"/>
          </a:xfrm>
        </p:spPr>
        <p:txBody>
          <a:bodyPr>
            <a:normAutofit/>
          </a:bodyPr>
          <a:lstStyle/>
          <a:p>
            <a:r>
              <a:rPr lang="cs-CZ" sz="3600" dirty="0"/>
              <a:t>Výběrové řízení</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253835298"/>
              </p:ext>
            </p:extLst>
          </p:nvPr>
        </p:nvGraphicFramePr>
        <p:xfrm>
          <a:off x="1023938" y="1197033"/>
          <a:ext cx="10081868" cy="5552902"/>
        </p:xfrm>
        <a:graphic>
          <a:graphicData uri="http://schemas.openxmlformats.org/drawingml/2006/table">
            <a:tbl>
              <a:tblPr firstRow="1" bandRow="1">
                <a:tableStyleId>{5C22544A-7EE6-4342-B048-85BDC9FD1C3A}</a:tableStyleId>
              </a:tblPr>
              <a:tblGrid>
                <a:gridCol w="2051771">
                  <a:extLst>
                    <a:ext uri="{9D8B030D-6E8A-4147-A177-3AD203B41FA5}">
                      <a16:colId xmlns:a16="http://schemas.microsoft.com/office/drawing/2014/main" val="498678040"/>
                    </a:ext>
                  </a:extLst>
                </a:gridCol>
                <a:gridCol w="2543695">
                  <a:extLst>
                    <a:ext uri="{9D8B030D-6E8A-4147-A177-3AD203B41FA5}">
                      <a16:colId xmlns:a16="http://schemas.microsoft.com/office/drawing/2014/main" val="3047845584"/>
                    </a:ext>
                  </a:extLst>
                </a:gridCol>
                <a:gridCol w="2965935">
                  <a:extLst>
                    <a:ext uri="{9D8B030D-6E8A-4147-A177-3AD203B41FA5}">
                      <a16:colId xmlns:a16="http://schemas.microsoft.com/office/drawing/2014/main" val="704233458"/>
                    </a:ext>
                  </a:extLst>
                </a:gridCol>
                <a:gridCol w="2520467">
                  <a:extLst>
                    <a:ext uri="{9D8B030D-6E8A-4147-A177-3AD203B41FA5}">
                      <a16:colId xmlns:a16="http://schemas.microsoft.com/office/drawing/2014/main" val="4082488327"/>
                    </a:ext>
                  </a:extLst>
                </a:gridCol>
              </a:tblGrid>
              <a:tr h="377081">
                <a:tc>
                  <a:txBody>
                    <a:bodyPr/>
                    <a:lstStyle/>
                    <a:p>
                      <a:r>
                        <a:rPr lang="cs-CZ" dirty="0"/>
                        <a:t>Typ řešení zakázky</a:t>
                      </a:r>
                    </a:p>
                  </a:txBody>
                  <a:tcPr/>
                </a:tc>
                <a:tc gridSpan="3">
                  <a:txBody>
                    <a:bodyPr/>
                    <a:lstStyle/>
                    <a:p>
                      <a:r>
                        <a:rPr lang="cs-CZ" dirty="0"/>
                        <a:t>výběr režimu zakázky již nelze po zaregistrování Žádosti o dotaci změnit</a:t>
                      </a:r>
                    </a:p>
                  </a:txBody>
                  <a:tcPr/>
                </a:tc>
                <a:tc hMerge="1">
                  <a:txBody>
                    <a:bodyPr/>
                    <a:lstStyle/>
                    <a:p>
                      <a:endParaRPr lang="cs-CZ" dirty="0"/>
                    </a:p>
                  </a:txBody>
                  <a:tcPr/>
                </a:tc>
                <a:tc hMerge="1">
                  <a:txBody>
                    <a:bodyPr/>
                    <a:lstStyle/>
                    <a:p>
                      <a:endParaRPr lang="cs-CZ" dirty="0"/>
                    </a:p>
                  </a:txBody>
                  <a:tcPr/>
                </a:tc>
                <a:extLst>
                  <a:ext uri="{0D108BD9-81ED-4DB2-BD59-A6C34878D82A}">
                    <a16:rowId xmlns:a16="http://schemas.microsoft.com/office/drawing/2014/main" val="1609421638"/>
                  </a:ext>
                </a:extLst>
              </a:tr>
              <a:tr h="6508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Malého  rozsahu</a:t>
                      </a:r>
                    </a:p>
                  </a:txBody>
                  <a:tcPr/>
                </a:tc>
                <a:tc>
                  <a:txBody>
                    <a:bodyPr/>
                    <a:lstStyle/>
                    <a:p>
                      <a:r>
                        <a:rPr lang="cs-CZ" dirty="0"/>
                        <a:t>Do 499 999 Kč včetně</a:t>
                      </a:r>
                    </a:p>
                    <a:p>
                      <a:r>
                        <a:rPr lang="cs-CZ" dirty="0"/>
                        <a:t>bez DPH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Marketing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Doloží k  žádosti  o proplacení</a:t>
                      </a:r>
                    </a:p>
                  </a:txBody>
                  <a:tcPr/>
                </a:tc>
                <a:extLst>
                  <a:ext uri="{0D108BD9-81ED-4DB2-BD59-A6C34878D82A}">
                    <a16:rowId xmlns:a16="http://schemas.microsoft.com/office/drawing/2014/main" val="1597282695"/>
                  </a:ext>
                </a:extLst>
              </a:tr>
              <a:tr h="24174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Malého  rozsahu</a:t>
                      </a:r>
                    </a:p>
                  </a:txBody>
                  <a:tcPr/>
                </a:tc>
                <a:tc>
                  <a:txBody>
                    <a:bodyPr/>
                    <a:lstStyle/>
                    <a:p>
                      <a:r>
                        <a:rPr lang="cs-CZ" dirty="0"/>
                        <a:t>Od 500 000 Kč bez DPH</a:t>
                      </a:r>
                    </a:p>
                    <a:p>
                      <a:r>
                        <a:rPr lang="cs-CZ" b="1" dirty="0"/>
                        <a:t>do 2 000 000</a:t>
                      </a:r>
                      <a:r>
                        <a:rPr lang="cs-CZ" dirty="0"/>
                        <a:t> Kč bez DPH v případě zakázky na dodávky a/nebo služby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b="1" dirty="0"/>
                        <a:t>do 6 000 000</a:t>
                      </a:r>
                      <a:r>
                        <a:rPr lang="cs-CZ" dirty="0"/>
                        <a:t> Kč bez DPH v případě zakázky na stavební práce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Marketing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Doloží k žádosti o dotaci</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(před termínem pro doložení příloh k Žádosti o dotaci na RO SZIF dle kapitoly 4.6</a:t>
                      </a:r>
                      <a:r>
                        <a:rPr lang="cs-CZ"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Na MAS 56 den od 1.6.</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Na SZIF do 70 dne od 1.6</a:t>
                      </a:r>
                    </a:p>
                    <a:p>
                      <a:endParaRPr lang="cs-CZ" dirty="0"/>
                    </a:p>
                  </a:txBody>
                  <a:tcPr/>
                </a:tc>
                <a:extLst>
                  <a:ext uri="{0D108BD9-81ED-4DB2-BD59-A6C34878D82A}">
                    <a16:rowId xmlns:a16="http://schemas.microsoft.com/office/drawing/2014/main" val="321566123"/>
                  </a:ext>
                </a:extLst>
              </a:tr>
              <a:tr h="2107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Vyšší hodnoty</a:t>
                      </a:r>
                    </a:p>
                  </a:txBody>
                  <a:tcPr/>
                </a:tc>
                <a:tc>
                  <a:txBody>
                    <a:bodyPr/>
                    <a:lstStyle/>
                    <a:p>
                      <a:r>
                        <a:rPr lang="cs-CZ" dirty="0"/>
                        <a:t>Od 2 mil. dodávky/</a:t>
                      </a:r>
                    </a:p>
                    <a:p>
                      <a:r>
                        <a:rPr lang="cs-CZ" dirty="0"/>
                        <a:t>Od 6 mil. stavební práce</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bez DPH</a:t>
                      </a:r>
                    </a:p>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Výběrové řízení</a:t>
                      </a:r>
                      <a:r>
                        <a:rPr lang="cs-CZ" baseline="0" dirty="0"/>
                        <a:t> </a:t>
                      </a:r>
                      <a:endParaRPr lang="cs-CZ" dirty="0"/>
                    </a:p>
                    <a:p>
                      <a:r>
                        <a:rPr lang="cs-CZ" dirty="0"/>
                        <a:t>Veřejný</a:t>
                      </a:r>
                      <a:r>
                        <a:rPr lang="cs-CZ" baseline="0" dirty="0"/>
                        <a:t> a dotovaný zadavatel postupuje dle příslušného zákona  o zadávání veřejných zakázek</a:t>
                      </a:r>
                    </a:p>
                    <a:p>
                      <a:r>
                        <a:rPr lang="cs-CZ" baseline="0" dirty="0"/>
                        <a:t>Ostatní postupují  dle kapitoly 3 Příručky PRV</a:t>
                      </a:r>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Doloží k žádosti o dotaci</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(před termínem pro doložení příloh k Žádosti o dotaci na RO SZIF dle kapitoly 4.6)</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Na MAS 63 den od 3.6.</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a:t>Na SZIF do 70 dne od 3.6</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600" dirty="0"/>
                    </a:p>
                  </a:txBody>
                  <a:tcPr/>
                </a:tc>
                <a:extLst>
                  <a:ext uri="{0D108BD9-81ED-4DB2-BD59-A6C34878D82A}">
                    <a16:rowId xmlns:a16="http://schemas.microsoft.com/office/drawing/2014/main" val="3954490653"/>
                  </a:ext>
                </a:extLst>
              </a:tr>
            </a:tbl>
          </a:graphicData>
        </a:graphic>
      </p:graphicFrame>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9051" y="621509"/>
            <a:ext cx="3165149" cy="519282"/>
          </a:xfrm>
          <a:prstGeom prst="rect">
            <a:avLst/>
          </a:prstGeom>
        </p:spPr>
      </p:pic>
    </p:spTree>
    <p:extLst>
      <p:ext uri="{BB962C8B-B14F-4D97-AF65-F5344CB8AC3E}">
        <p14:creationId xmlns:p14="http://schemas.microsoft.com/office/powerpoint/2010/main" val="2196579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86137"/>
          </a:xfrm>
        </p:spPr>
        <p:txBody>
          <a:bodyPr>
            <a:normAutofit/>
          </a:bodyPr>
          <a:lstStyle/>
          <a:p>
            <a:r>
              <a:rPr lang="cs-CZ" sz="3600" dirty="0"/>
              <a:t>Výběr dodavatele</a:t>
            </a:r>
          </a:p>
        </p:txBody>
      </p:sp>
      <p:sp>
        <p:nvSpPr>
          <p:cNvPr id="3" name="Zástupný symbol pro obsah 2"/>
          <p:cNvSpPr>
            <a:spLocks noGrp="1"/>
          </p:cNvSpPr>
          <p:nvPr>
            <p:ph idx="1"/>
          </p:nvPr>
        </p:nvSpPr>
        <p:spPr>
          <a:xfrm>
            <a:off x="1024128" y="1471353"/>
            <a:ext cx="9720073" cy="4838007"/>
          </a:xfrm>
        </p:spPr>
        <p:txBody>
          <a:bodyPr>
            <a:normAutofit fontScale="92500" lnSpcReduction="20000"/>
          </a:bodyPr>
          <a:lstStyle/>
          <a:p>
            <a:r>
              <a:rPr lang="cs-CZ" dirty="0"/>
              <a:t>Podmínky určuje - Příručka pro zadávání veřejných zakázek PRV verze 5 červenec 2019</a:t>
            </a:r>
          </a:p>
          <a:p>
            <a:endParaRPr lang="cs-CZ" dirty="0"/>
          </a:p>
          <a:p>
            <a:r>
              <a:rPr lang="cs-CZ" dirty="0"/>
              <a:t>Pozor:</a:t>
            </a:r>
          </a:p>
          <a:p>
            <a:pPr>
              <a:buFont typeface="Wingdings" panose="05000000000000000000" pitchFamily="2" charset="2"/>
              <a:buChar char="§"/>
            </a:pPr>
            <a:r>
              <a:rPr lang="cs-CZ" dirty="0"/>
              <a:t>Zakázka je realizována na základě písemné smlouvy/objednávky</a:t>
            </a:r>
          </a:p>
          <a:p>
            <a:pPr>
              <a:buFont typeface="Wingdings" panose="05000000000000000000" pitchFamily="2" charset="2"/>
              <a:buChar char="§"/>
            </a:pPr>
            <a:r>
              <a:rPr lang="cs-CZ" dirty="0"/>
              <a:t>střet zájmů a provázanost žadatele a dodavatele</a:t>
            </a:r>
          </a:p>
          <a:p>
            <a:pPr>
              <a:buFont typeface="Wingdings" panose="05000000000000000000" pitchFamily="2" charset="2"/>
              <a:buChar char="§"/>
            </a:pPr>
            <a:r>
              <a:rPr lang="cs-CZ" dirty="0"/>
              <a:t>Provázanost personální  a majetkovou mezi dodavateli</a:t>
            </a:r>
          </a:p>
          <a:p>
            <a:pPr>
              <a:buFont typeface="Wingdings" panose="05000000000000000000" pitchFamily="2" charset="2"/>
              <a:buChar char="§"/>
            </a:pPr>
            <a:r>
              <a:rPr lang="cs-CZ" dirty="0"/>
              <a:t>Rozdělení  zakázek a tím nastavení chybného typu řešení zakázek</a:t>
            </a:r>
          </a:p>
          <a:p>
            <a:pPr>
              <a:buFont typeface="Wingdings" panose="05000000000000000000" pitchFamily="2" charset="2"/>
              <a:buChar char="§"/>
            </a:pPr>
            <a:r>
              <a:rPr lang="cs-CZ" dirty="0"/>
              <a:t>Termíny (včetně dodacích lhůt) a údaje v zadávacích podmínkách, doručených nabídkách, smlouvách a objednávkách, dodacích listech a fakturách se nesmí lišit. Došlo by k porušení podmínek zadávacího řízení  - sankce 100 %</a:t>
            </a:r>
          </a:p>
          <a:p>
            <a:pPr>
              <a:buFont typeface="Wingdings" panose="05000000000000000000" pitchFamily="2" charset="2"/>
              <a:buChar char="§"/>
            </a:pPr>
            <a:r>
              <a:rPr lang="cs-CZ" dirty="0"/>
              <a:t>Pozor na sjednané podmínky – zálohové platby</a:t>
            </a:r>
          </a:p>
          <a:p>
            <a:pPr>
              <a:buFont typeface="Wingdings" panose="05000000000000000000" pitchFamily="2" charset="2"/>
              <a:buChar char="§"/>
            </a:pPr>
            <a:endParaRPr lang="cs-CZ" dirty="0"/>
          </a:p>
          <a:p>
            <a:pPr>
              <a:buFont typeface="Wingdings" panose="05000000000000000000" pitchFamily="2" charset="2"/>
              <a:buChar char="§"/>
            </a:pPr>
            <a:endParaRPr lang="cs-CZ" dirty="0"/>
          </a:p>
          <a:p>
            <a:endParaRPr lang="cs-CZ" dirty="0"/>
          </a:p>
          <a:p>
            <a:endParaRPr lang="cs-CZ" dirty="0"/>
          </a:p>
        </p:txBody>
      </p:sp>
      <p:pic>
        <p:nvPicPr>
          <p:cNvPr id="5" name="Obrázek 4">
            <a:extLst>
              <a:ext uri="{FF2B5EF4-FFF2-40B4-BE49-F238E27FC236}">
                <a16:creationId xmlns:a16="http://schemas.microsoft.com/office/drawing/2014/main" id="{370D006F-E594-492A-BC2A-792A21E3E5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67851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03504"/>
          </a:xfrm>
        </p:spPr>
        <p:txBody>
          <a:bodyPr>
            <a:normAutofit fontScale="90000"/>
          </a:bodyPr>
          <a:lstStyle/>
          <a:p>
            <a:r>
              <a:rPr lang="cs-CZ" sz="4400" dirty="0"/>
              <a:t>Výzva</a:t>
            </a:r>
          </a:p>
        </p:txBody>
      </p:sp>
      <p:sp>
        <p:nvSpPr>
          <p:cNvPr id="3" name="Zástupný symbol pro obsah 2"/>
          <p:cNvSpPr>
            <a:spLocks noGrp="1"/>
          </p:cNvSpPr>
          <p:nvPr>
            <p:ph idx="1"/>
          </p:nvPr>
        </p:nvSpPr>
        <p:spPr>
          <a:xfrm>
            <a:off x="1024128" y="1188721"/>
            <a:ext cx="9720073" cy="5120640"/>
          </a:xfrm>
        </p:spPr>
        <p:txBody>
          <a:bodyPr>
            <a:normAutofit/>
          </a:bodyPr>
          <a:lstStyle/>
          <a:p>
            <a:r>
              <a:rPr lang="cs-CZ" sz="2400" dirty="0"/>
              <a:t>Příjem projektů  od 13.6.2022 do 13.7.2022 </a:t>
            </a:r>
            <a:endParaRPr lang="cs-CZ" sz="2400" dirty="0" smtClean="0"/>
          </a:p>
          <a:p>
            <a:r>
              <a:rPr lang="cs-CZ" sz="2400" dirty="0" smtClean="0"/>
              <a:t>Registrace na SZIF do 31.8.2022</a:t>
            </a:r>
            <a:endParaRPr lang="cs-CZ" sz="2400" dirty="0"/>
          </a:p>
          <a:p>
            <a:r>
              <a:rPr lang="cs-CZ" sz="2200" b="1" dirty="0"/>
              <a:t>Alokace: 439 586,- Kč 	</a:t>
            </a:r>
          </a:p>
          <a:p>
            <a:r>
              <a:rPr lang="cs-CZ" sz="2400" dirty="0" smtClean="0"/>
              <a:t>Max</a:t>
            </a:r>
            <a:r>
              <a:rPr lang="cs-CZ" sz="2400" dirty="0"/>
              <a:t>. výše způsobilých výdajů 5 000 000,- Kč min. 50 000,- Kč</a:t>
            </a:r>
          </a:p>
          <a:p>
            <a:pPr algn="just"/>
            <a:endParaRPr lang="cs-CZ" sz="2200" b="1" dirty="0"/>
          </a:p>
          <a:p>
            <a:pPr algn="just"/>
            <a:endParaRPr lang="cs-CZ" sz="2200" b="1" dirty="0"/>
          </a:p>
          <a:p>
            <a:pPr algn="just"/>
            <a:endParaRPr lang="cs-CZ" sz="2200" dirty="0"/>
          </a:p>
        </p:txBody>
      </p:sp>
      <p:graphicFrame>
        <p:nvGraphicFramePr>
          <p:cNvPr id="5" name="Tabulka 4"/>
          <p:cNvGraphicFramePr>
            <a:graphicFrameLocks noGrp="1"/>
          </p:cNvGraphicFramePr>
          <p:nvPr>
            <p:extLst>
              <p:ext uri="{D42A27DB-BD31-4B8C-83A1-F6EECF244321}">
                <p14:modId xmlns:p14="http://schemas.microsoft.com/office/powerpoint/2010/main" val="3544162726"/>
              </p:ext>
            </p:extLst>
          </p:nvPr>
        </p:nvGraphicFramePr>
        <p:xfrm>
          <a:off x="675501" y="3489397"/>
          <a:ext cx="10417324" cy="1333930"/>
        </p:xfrm>
        <a:graphic>
          <a:graphicData uri="http://schemas.openxmlformats.org/drawingml/2006/table">
            <a:tbl>
              <a:tblPr firstRow="1" firstCol="1" bandRow="1">
                <a:tableStyleId>{5C22544A-7EE6-4342-B048-85BDC9FD1C3A}</a:tableStyleId>
              </a:tblPr>
              <a:tblGrid>
                <a:gridCol w="734939">
                  <a:extLst>
                    <a:ext uri="{9D8B030D-6E8A-4147-A177-3AD203B41FA5}">
                      <a16:colId xmlns:a16="http://schemas.microsoft.com/office/drawing/2014/main" val="779781570"/>
                    </a:ext>
                  </a:extLst>
                </a:gridCol>
                <a:gridCol w="1871528">
                  <a:extLst>
                    <a:ext uri="{9D8B030D-6E8A-4147-A177-3AD203B41FA5}">
                      <a16:colId xmlns:a16="http://schemas.microsoft.com/office/drawing/2014/main" val="984372188"/>
                    </a:ext>
                  </a:extLst>
                </a:gridCol>
                <a:gridCol w="4059253">
                  <a:extLst>
                    <a:ext uri="{9D8B030D-6E8A-4147-A177-3AD203B41FA5}">
                      <a16:colId xmlns:a16="http://schemas.microsoft.com/office/drawing/2014/main" val="2471494946"/>
                    </a:ext>
                  </a:extLst>
                </a:gridCol>
                <a:gridCol w="2238998">
                  <a:extLst>
                    <a:ext uri="{9D8B030D-6E8A-4147-A177-3AD203B41FA5}">
                      <a16:colId xmlns:a16="http://schemas.microsoft.com/office/drawing/2014/main" val="1536319578"/>
                    </a:ext>
                  </a:extLst>
                </a:gridCol>
                <a:gridCol w="1512606">
                  <a:extLst>
                    <a:ext uri="{9D8B030D-6E8A-4147-A177-3AD203B41FA5}">
                      <a16:colId xmlns:a16="http://schemas.microsoft.com/office/drawing/2014/main" val="411245212"/>
                    </a:ext>
                  </a:extLst>
                </a:gridCol>
              </a:tblGrid>
              <a:tr h="568279">
                <a:tc>
                  <a:txBody>
                    <a:bodyPr/>
                    <a:lstStyle/>
                    <a:p>
                      <a:pPr algn="ctr">
                        <a:spcAft>
                          <a:spcPts val="0"/>
                        </a:spcAft>
                      </a:pPr>
                      <a:r>
                        <a:rPr lang="cs-CZ" sz="2000">
                          <a:effectLst/>
                        </a:rPr>
                        <a:t>Číslo Fiche</a:t>
                      </a:r>
                      <a:endParaRPr lang="cs-CZ" sz="200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kern="1200" dirty="0">
                          <a:effectLst/>
                        </a:rPr>
                        <a:t>Název </a:t>
                      </a:r>
                      <a:r>
                        <a:rPr lang="cs-CZ" sz="2000" kern="1200" dirty="0" err="1">
                          <a:effectLst/>
                        </a:rPr>
                        <a:t>Fiche</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dirty="0">
                          <a:effectLst/>
                        </a:rPr>
                        <a:t>Vazba </a:t>
                      </a:r>
                      <a:r>
                        <a:rPr lang="cs-CZ" sz="2000" dirty="0" err="1">
                          <a:effectLst/>
                        </a:rPr>
                        <a:t>Fiche</a:t>
                      </a:r>
                      <a:r>
                        <a:rPr lang="cs-CZ" sz="2000" dirty="0">
                          <a:effectLst/>
                        </a:rPr>
                        <a:t> na článek Nařízení EP a Rady (EU) č. 1305/2013</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kern="1200" dirty="0">
                          <a:effectLst/>
                        </a:rPr>
                        <a:t>Alokace</a:t>
                      </a:r>
                      <a:endParaRPr lang="cs-CZ" sz="2000" dirty="0">
                        <a:effectLst/>
                      </a:endParaRPr>
                    </a:p>
                    <a:p>
                      <a:pPr algn="ctr">
                        <a:spcAft>
                          <a:spcPts val="0"/>
                        </a:spcAft>
                      </a:pPr>
                      <a:r>
                        <a:rPr lang="cs-CZ" sz="2000" kern="1200" dirty="0">
                          <a:effectLst/>
                        </a:rPr>
                        <a:t>pro </a:t>
                      </a:r>
                      <a:r>
                        <a:rPr lang="cs-CZ" sz="2000" kern="1200" dirty="0" smtClean="0">
                          <a:effectLst/>
                        </a:rPr>
                        <a:t>7. výzvu</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ctr">
                        <a:spcAft>
                          <a:spcPts val="0"/>
                        </a:spcAft>
                      </a:pPr>
                      <a:r>
                        <a:rPr lang="cs-CZ" sz="2000" kern="1200" dirty="0">
                          <a:effectLst/>
                        </a:rPr>
                        <a:t>Dotace</a:t>
                      </a:r>
                      <a:endParaRPr lang="cs-CZ" sz="2000" dirty="0">
                        <a:effectLst/>
                        <a:latin typeface="Times New Roman" panose="02020603050405020304" pitchFamily="18" charset="0"/>
                        <a:ea typeface="Times New Roman" panose="02020603050405020304" pitchFamily="18" charset="0"/>
                      </a:endParaRPr>
                    </a:p>
                  </a:txBody>
                  <a:tcPr marL="67487" marR="67487" marT="0" marB="0"/>
                </a:tc>
                <a:extLst>
                  <a:ext uri="{0D108BD9-81ED-4DB2-BD59-A6C34878D82A}">
                    <a16:rowId xmlns:a16="http://schemas.microsoft.com/office/drawing/2014/main" val="1504870948"/>
                  </a:ext>
                </a:extLst>
              </a:tr>
              <a:tr h="724330">
                <a:tc>
                  <a:txBody>
                    <a:bodyPr/>
                    <a:lstStyle/>
                    <a:p>
                      <a:pPr algn="ctr">
                        <a:spcAft>
                          <a:spcPts val="0"/>
                        </a:spcAft>
                      </a:pPr>
                      <a:r>
                        <a:rPr lang="cs-CZ" sz="2000" dirty="0">
                          <a:effectLst/>
                        </a:rPr>
                        <a:t>F4</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algn="l">
                        <a:spcAft>
                          <a:spcPts val="0"/>
                        </a:spcAft>
                      </a:pPr>
                      <a:r>
                        <a:rPr lang="cs-CZ" sz="2000">
                          <a:effectLst/>
                        </a:rPr>
                        <a:t>Z4 Pro venkov</a:t>
                      </a:r>
                      <a:endParaRPr lang="cs-CZ" sz="2000">
                        <a:effectLst/>
                        <a:latin typeface="Times New Roman" panose="02020603050405020304" pitchFamily="18" charset="0"/>
                        <a:ea typeface="Times New Roman" panose="02020603050405020304" pitchFamily="18" charset="0"/>
                      </a:endParaRPr>
                    </a:p>
                  </a:txBody>
                  <a:tcPr marL="67487" marR="67487" marT="0" marB="0"/>
                </a:tc>
                <a:tc>
                  <a:txBody>
                    <a:bodyPr/>
                    <a:lstStyle/>
                    <a:p>
                      <a:pPr algn="l"/>
                      <a:r>
                        <a:rPr lang="cs-CZ" sz="2000" dirty="0">
                          <a:effectLst/>
                        </a:rPr>
                        <a:t>Článek 20, Základní služby a obnova vesnic ve venkovských oblastech</a:t>
                      </a:r>
                    </a:p>
                  </a:txBody>
                  <a:tcPr marL="67487" marR="67487" marT="0" marB="0"/>
                </a:tc>
                <a:tc>
                  <a:txBody>
                    <a:bodyPr/>
                    <a:lstStyle/>
                    <a:p>
                      <a:pPr algn="r">
                        <a:spcAft>
                          <a:spcPts val="0"/>
                        </a:spcAft>
                      </a:pPr>
                      <a:r>
                        <a:rPr lang="cs-CZ" sz="2000" dirty="0" smtClean="0">
                          <a:effectLst/>
                        </a:rPr>
                        <a:t>439 586,- </a:t>
                      </a:r>
                      <a:r>
                        <a:rPr lang="cs-CZ" sz="2000" dirty="0">
                          <a:effectLst/>
                        </a:rPr>
                        <a:t>Kč</a:t>
                      </a:r>
                    </a:p>
                    <a:p>
                      <a:pPr algn="r">
                        <a:spcAft>
                          <a:spcPts val="0"/>
                        </a:spcAft>
                      </a:pPr>
                      <a:r>
                        <a:rPr lang="cs-CZ" sz="2000" dirty="0">
                          <a:effectLst/>
                        </a:rPr>
                        <a:t> </a:t>
                      </a:r>
                      <a:endParaRPr lang="cs-CZ" sz="2000" dirty="0">
                        <a:effectLst/>
                        <a:latin typeface="Times New Roman" panose="02020603050405020304" pitchFamily="18" charset="0"/>
                        <a:ea typeface="Times New Roman" panose="02020603050405020304" pitchFamily="18" charset="0"/>
                      </a:endParaRPr>
                    </a:p>
                  </a:txBody>
                  <a:tcPr marL="67487" marR="67487" marT="0" marB="0"/>
                </a:tc>
                <a:tc>
                  <a:txBody>
                    <a:bodyPr/>
                    <a:lstStyle/>
                    <a:p>
                      <a:pPr marL="0" algn="ctr" defTabSz="914400" rtl="0" eaLnBrk="1" latinLnBrk="0" hangingPunct="1">
                        <a:spcAft>
                          <a:spcPts val="0"/>
                        </a:spcAft>
                      </a:pPr>
                      <a:r>
                        <a:rPr lang="cs-CZ" sz="2000" kern="1200" dirty="0">
                          <a:solidFill>
                            <a:schemeClr val="dk1"/>
                          </a:solidFill>
                          <a:effectLst/>
                          <a:latin typeface="+mn-lt"/>
                          <a:ea typeface="+mn-ea"/>
                          <a:cs typeface="+mn-cs"/>
                        </a:rPr>
                        <a:t>80 %</a:t>
                      </a:r>
                    </a:p>
                    <a:p>
                      <a:pPr marL="0" algn="ctr" defTabSz="914400" rtl="0" eaLnBrk="1" latinLnBrk="0" hangingPunct="1">
                        <a:spcAft>
                          <a:spcPts val="0"/>
                        </a:spcAft>
                      </a:pPr>
                      <a:r>
                        <a:rPr lang="cs-CZ" sz="2000" kern="1200" dirty="0">
                          <a:solidFill>
                            <a:schemeClr val="dk1"/>
                          </a:solidFill>
                          <a:effectLst/>
                          <a:latin typeface="+mn-lt"/>
                          <a:ea typeface="+mn-ea"/>
                          <a:cs typeface="+mn-cs"/>
                        </a:rPr>
                        <a:t> </a:t>
                      </a:r>
                    </a:p>
                  </a:txBody>
                  <a:tcPr marL="67487" marR="67487" marT="0" marB="0"/>
                </a:tc>
                <a:extLst>
                  <a:ext uri="{0D108BD9-81ED-4DB2-BD59-A6C34878D82A}">
                    <a16:rowId xmlns:a16="http://schemas.microsoft.com/office/drawing/2014/main" val="2227059355"/>
                  </a:ext>
                </a:extLst>
              </a:tr>
            </a:tbl>
          </a:graphicData>
        </a:graphic>
      </p:graphicFrame>
      <p:pic>
        <p:nvPicPr>
          <p:cNvPr id="6" name="Obrázek 5">
            <a:extLst>
              <a:ext uri="{FF2B5EF4-FFF2-40B4-BE49-F238E27FC236}">
                <a16:creationId xmlns:a16="http://schemas.microsoft.com/office/drawing/2014/main" id="{7ED0CD57-180C-4DE3-9967-3B6921DA17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3400784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53133"/>
          </a:xfrm>
        </p:spPr>
        <p:txBody>
          <a:bodyPr>
            <a:normAutofit/>
          </a:bodyPr>
          <a:lstStyle/>
          <a:p>
            <a:r>
              <a:rPr lang="cs-CZ" sz="4400" dirty="0"/>
              <a:t>Marketing</a:t>
            </a:r>
          </a:p>
        </p:txBody>
      </p:sp>
      <p:sp>
        <p:nvSpPr>
          <p:cNvPr id="3" name="Zástupný symbol pro obsah 2"/>
          <p:cNvSpPr>
            <a:spLocks noGrp="1"/>
          </p:cNvSpPr>
          <p:nvPr>
            <p:ph idx="1"/>
          </p:nvPr>
        </p:nvSpPr>
        <p:spPr>
          <a:xfrm>
            <a:off x="1024128" y="1255222"/>
            <a:ext cx="9720073" cy="5054138"/>
          </a:xfrm>
        </p:spPr>
        <p:txBody>
          <a:bodyPr>
            <a:normAutofit fontScale="70000" lnSpcReduction="20000"/>
          </a:bodyPr>
          <a:lstStyle/>
          <a:p>
            <a:r>
              <a:rPr lang="cs-CZ" dirty="0"/>
              <a:t>V případě </a:t>
            </a:r>
            <a:r>
              <a:rPr lang="cs-CZ" b="1" dirty="0"/>
              <a:t>zakázky malého rozsahu </a:t>
            </a:r>
            <a:r>
              <a:rPr lang="cs-CZ" dirty="0"/>
              <a:t>je zadavatel povinen postupovat transparentně a nediskriminačně. Za průkazný způsob lze považovat tabulku s uvedením </a:t>
            </a:r>
            <a:r>
              <a:rPr lang="cs-CZ" b="1" dirty="0"/>
              <a:t>alespoň 3 dodavatelů</a:t>
            </a:r>
            <a:r>
              <a:rPr lang="cs-CZ" dirty="0"/>
              <a:t>, která srozumitelně poskytne srovnatelný cenový přehled (tzv. </a:t>
            </a:r>
            <a:r>
              <a:rPr lang="cs-CZ" b="1" dirty="0"/>
              <a:t>cenový marketing</a:t>
            </a:r>
            <a:r>
              <a:rPr lang="cs-CZ" dirty="0"/>
              <a:t>) nebo automatický průzkum trhu prostřednictvím Elektronického tržiště (</a:t>
            </a:r>
            <a:r>
              <a:rPr lang="cs-CZ" b="1" dirty="0"/>
              <a:t>zakázku není možné zadat napřímo</a:t>
            </a:r>
            <a:r>
              <a:rPr lang="cs-CZ" dirty="0"/>
              <a:t>). </a:t>
            </a:r>
          </a:p>
          <a:p>
            <a:r>
              <a:rPr lang="cs-CZ" b="1" dirty="0"/>
              <a:t>Zadavatel vždy zadá zakázku nejnižší cenové nabídce </a:t>
            </a:r>
            <a:r>
              <a:rPr lang="cs-CZ" dirty="0"/>
              <a:t>vyplývající z cenového marketingu nebo Elektronického tržiště. Tabulka cenového marketingu bude obsahovat seznam dodavatelů a cen. Smlouva může být nahrazena objednávkou.</a:t>
            </a:r>
          </a:p>
          <a:p>
            <a:r>
              <a:rPr lang="cs-CZ" b="1" dirty="0"/>
              <a:t>Údaje musí být vždy podloženy písemnou nebo e-mailovou nabídkou dodavatele, nebo vytištěným údajem z internetové nabídky firmy.</a:t>
            </a:r>
            <a:r>
              <a:rPr lang="cs-CZ" dirty="0"/>
              <a:t> </a:t>
            </a:r>
          </a:p>
          <a:p>
            <a:r>
              <a:rPr lang="cs-CZ" dirty="0"/>
              <a:t>V případě, že předpokládaná hodnota zakázky </a:t>
            </a:r>
            <a:r>
              <a:rPr lang="cs-CZ" b="1" dirty="0"/>
              <a:t>nedosáhne 500 000 Kč bez DPH</a:t>
            </a:r>
            <a:r>
              <a:rPr lang="cs-CZ" dirty="0"/>
              <a:t>, jsou marketing a nabídkové podklady dokládány jako součást příloh </a:t>
            </a:r>
            <a:r>
              <a:rPr lang="cs-CZ" b="1" dirty="0"/>
              <a:t>k Žádosti o platbu</a:t>
            </a:r>
            <a:r>
              <a:rPr lang="cs-CZ" dirty="0"/>
              <a:t>. </a:t>
            </a:r>
          </a:p>
          <a:p>
            <a:r>
              <a:rPr lang="cs-CZ" dirty="0"/>
              <a:t>Nejedná se o výběrové/zadávací řízení a žadatel/příjemce dotace tak nemá povinnost postupovat dle kapitoly 3 a následujících této Příručky. </a:t>
            </a:r>
          </a:p>
          <a:p>
            <a:r>
              <a:rPr lang="cs-CZ" dirty="0"/>
              <a:t>POZOR – žadatel může mít  vnitřní směrnice upravující výběr  dodavatele přísněji!</a:t>
            </a:r>
          </a:p>
          <a:p>
            <a:r>
              <a:rPr lang="cs-CZ" dirty="0">
                <a:solidFill>
                  <a:srgbClr val="FF0000"/>
                </a:solidFill>
              </a:rPr>
              <a:t>POZOR -  změna režimu zakázky není možná po zaregistrování </a:t>
            </a:r>
            <a:r>
              <a:rPr lang="cs-CZ" dirty="0" err="1">
                <a:solidFill>
                  <a:srgbClr val="FF0000"/>
                </a:solidFill>
              </a:rPr>
              <a:t>ŽoD</a:t>
            </a:r>
            <a:r>
              <a:rPr lang="cs-CZ" dirty="0">
                <a:solidFill>
                  <a:srgbClr val="FF0000"/>
                </a:solidFill>
              </a:rPr>
              <a:t> z cenového marketingu s předpokládanou hodnotou zakázky nižší než 500 000 Kč bez DPH na jakýkoli jiný typ výběru dodavatele!</a:t>
            </a:r>
          </a:p>
        </p:txBody>
      </p:sp>
      <p:pic>
        <p:nvPicPr>
          <p:cNvPr id="5" name="Obrázek 4">
            <a:extLst>
              <a:ext uri="{FF2B5EF4-FFF2-40B4-BE49-F238E27FC236}">
                <a16:creationId xmlns:a16="http://schemas.microsoft.com/office/drawing/2014/main" id="{0BBE0368-FCBE-40ED-ACB9-CC81FD41C0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15622009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Zástupný symbol pro obsah 3"/>
          <p:cNvPicPr>
            <a:picLocks noGrp="1" noChangeAspect="1"/>
          </p:cNvPicPr>
          <p:nvPr>
            <p:ph idx="1"/>
          </p:nvPr>
        </p:nvPicPr>
        <p:blipFill rotWithShape="1">
          <a:blip r:embed="rId2"/>
          <a:srcRect t="33224"/>
          <a:stretch/>
        </p:blipFill>
        <p:spPr>
          <a:xfrm>
            <a:off x="681644" y="475847"/>
            <a:ext cx="10413126" cy="5782528"/>
          </a:xfrm>
          <a:prstGeom prst="rect">
            <a:avLst/>
          </a:prstGeo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5633" y="6338718"/>
            <a:ext cx="3165149" cy="519282"/>
          </a:xfrm>
          <a:prstGeom prst="rect">
            <a:avLst/>
          </a:prstGeom>
        </p:spPr>
      </p:pic>
    </p:spTree>
    <p:extLst>
      <p:ext uri="{BB962C8B-B14F-4D97-AF65-F5344CB8AC3E}">
        <p14:creationId xmlns:p14="http://schemas.microsoft.com/office/powerpoint/2010/main" val="590958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944326"/>
          </a:xfrm>
        </p:spPr>
        <p:txBody>
          <a:bodyPr>
            <a:normAutofit/>
          </a:bodyPr>
          <a:lstStyle/>
          <a:p>
            <a:r>
              <a:rPr lang="cs-CZ" sz="4400" dirty="0"/>
              <a:t>Chyby</a:t>
            </a:r>
          </a:p>
        </p:txBody>
      </p:sp>
      <p:sp>
        <p:nvSpPr>
          <p:cNvPr id="3" name="Zástupný symbol pro obsah 2"/>
          <p:cNvSpPr>
            <a:spLocks noGrp="1"/>
          </p:cNvSpPr>
          <p:nvPr>
            <p:ph idx="1"/>
          </p:nvPr>
        </p:nvSpPr>
        <p:spPr>
          <a:xfrm>
            <a:off x="1024128" y="1529542"/>
            <a:ext cx="9720073" cy="4779818"/>
          </a:xfrm>
        </p:spPr>
        <p:txBody>
          <a:bodyPr>
            <a:normAutofit/>
          </a:bodyPr>
          <a:lstStyle/>
          <a:p>
            <a:pPr marL="0" indent="0">
              <a:buNone/>
            </a:pPr>
            <a:r>
              <a:rPr lang="cs-CZ" dirty="0"/>
              <a:t>Prostým nahrazením investice – taková investice, která nepředstavuje zhodnocení, tzn. lepší užitné hodnoty (ve smyslu technických a jakostních vlastností jako vyšší výkonnosti, rozsahu funkcí, úspory energie apod.) nebo technické zhodnocení, </a:t>
            </a:r>
          </a:p>
          <a:p>
            <a:pPr marL="0" indent="0">
              <a:buNone/>
            </a:pPr>
            <a:endParaRPr lang="cs-CZ" dirty="0"/>
          </a:p>
          <a:p>
            <a:pPr marL="0" indent="0">
              <a:buNone/>
            </a:pPr>
            <a:r>
              <a:rPr lang="cs-CZ" dirty="0"/>
              <a:t>Udržovací  práce a opravy staveb – nejsou investiční, nelze v rámci  staveb zahrnout do projektu (výměna střešní krytiny plech za plech,  výměna lina za lino …)</a:t>
            </a:r>
          </a:p>
          <a:p>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309360"/>
            <a:ext cx="3165149" cy="519282"/>
          </a:xfrm>
          <a:prstGeom prst="rect">
            <a:avLst/>
          </a:prstGeom>
        </p:spPr>
      </p:pic>
    </p:spTree>
    <p:extLst>
      <p:ext uri="{BB962C8B-B14F-4D97-AF65-F5344CB8AC3E}">
        <p14:creationId xmlns:p14="http://schemas.microsoft.com/office/powerpoint/2010/main" val="25815255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553628"/>
          </a:xfrm>
        </p:spPr>
        <p:txBody>
          <a:bodyPr>
            <a:normAutofit fontScale="90000"/>
          </a:bodyPr>
          <a:lstStyle/>
          <a:p>
            <a:r>
              <a:rPr lang="cs-CZ" sz="4400" dirty="0"/>
              <a:t>Způsobilé výdaje</a:t>
            </a:r>
          </a:p>
        </p:txBody>
      </p:sp>
      <p:sp>
        <p:nvSpPr>
          <p:cNvPr id="3" name="Zástupný symbol pro obsah 2"/>
          <p:cNvSpPr>
            <a:spLocks noGrp="1"/>
          </p:cNvSpPr>
          <p:nvPr>
            <p:ph idx="1"/>
          </p:nvPr>
        </p:nvSpPr>
        <p:spPr>
          <a:xfrm>
            <a:off x="1024128" y="1138844"/>
            <a:ext cx="9720073" cy="5170516"/>
          </a:xfrm>
        </p:spPr>
        <p:txBody>
          <a:bodyPr>
            <a:normAutofit fontScale="85000" lnSpcReduction="10000"/>
          </a:bodyPr>
          <a:lstStyle/>
          <a:p>
            <a:pPr marL="0" indent="0">
              <a:buNone/>
            </a:pPr>
            <a:r>
              <a:rPr lang="cs-CZ" dirty="0"/>
              <a:t>Musí být  v souladu  s principy hospodárnosti</a:t>
            </a:r>
          </a:p>
          <a:p>
            <a:pPr marL="0" indent="0">
              <a:buNone/>
            </a:pPr>
            <a:r>
              <a:rPr lang="cs-CZ" dirty="0"/>
              <a:t>Vznikly nejdříve ke dni podání Žádosti o dotaci na MAS a byly skutečně uhrazeny nejpozději do data předložení Žádosti o platbu na MAS. Za vznik výdaje je považováno datum vystavení objednávky nebo uzavření smlouvy.</a:t>
            </a:r>
          </a:p>
          <a:p>
            <a:pPr marL="0" indent="0">
              <a:buNone/>
            </a:pPr>
            <a:r>
              <a:rPr lang="cs-CZ" dirty="0"/>
              <a:t>Jsou  uhrazeny:</a:t>
            </a:r>
          </a:p>
          <a:p>
            <a:pPr>
              <a:lnSpc>
                <a:spcPct val="100000"/>
              </a:lnSpc>
              <a:spcBef>
                <a:spcPts val="600"/>
              </a:spcBef>
              <a:buFont typeface="Arial" panose="020B0604020202020204" pitchFamily="34" charset="0"/>
              <a:buChar char="•"/>
            </a:pPr>
            <a:r>
              <a:rPr lang="cs-CZ" dirty="0"/>
              <a:t>Bezhotovostní  platbou z  bankovního  účtu  ve vlastnictví žadatele</a:t>
            </a:r>
          </a:p>
          <a:p>
            <a:pPr>
              <a:lnSpc>
                <a:spcPct val="100000"/>
              </a:lnSpc>
              <a:spcBef>
                <a:spcPts val="600"/>
              </a:spcBef>
              <a:buFont typeface="Arial" panose="020B0604020202020204" pitchFamily="34" charset="0"/>
              <a:buChar char="•"/>
            </a:pPr>
            <a:r>
              <a:rPr lang="cs-CZ" dirty="0"/>
              <a:t>Hotovostní platbou -  na jeden projekt  v součtu  max. 100 000 Kč, nedoporučujeme  platební kartou</a:t>
            </a:r>
          </a:p>
          <a:p>
            <a:pPr marL="0" indent="0">
              <a:buNone/>
            </a:pPr>
            <a:r>
              <a:rPr lang="cs-CZ" dirty="0"/>
              <a:t>Stavební: do výše cen stavebních prací a materiálu dle ÚRS Praha a.s., RTS, a.s. nebo </a:t>
            </a:r>
            <a:r>
              <a:rPr lang="cs-CZ" dirty="0" err="1"/>
              <a:t>Callida</a:t>
            </a:r>
            <a:r>
              <a:rPr lang="cs-CZ" dirty="0"/>
              <a:t>, s.r.o.</a:t>
            </a:r>
          </a:p>
          <a:p>
            <a:pPr marL="0" indent="0">
              <a:buNone/>
            </a:pPr>
            <a:r>
              <a:rPr lang="cs-CZ" dirty="0"/>
              <a:t>Pokud limit stavební práce překročí, lze takovou položku/y uznat jako způsobilou v celé výši, pokud dojde k plné kompenzaci snížením u jiné/jiných položek rozpočtu. V případě, že se příslušná položka v katalogu stavebních prací nevyskytuje, musí cena odpovídat ceně obvyklé v daném místě a čase. </a:t>
            </a:r>
          </a:p>
          <a:p>
            <a:pPr>
              <a:buFont typeface="Arial" panose="020B0604020202020204" pitchFamily="34" charset="0"/>
              <a:buChar char="•"/>
            </a:pP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309360"/>
            <a:ext cx="3165149" cy="519282"/>
          </a:xfrm>
          <a:prstGeom prst="rect">
            <a:avLst/>
          </a:prstGeom>
        </p:spPr>
      </p:pic>
    </p:spTree>
    <p:extLst>
      <p:ext uri="{BB962C8B-B14F-4D97-AF65-F5344CB8AC3E}">
        <p14:creationId xmlns:p14="http://schemas.microsoft.com/office/powerpoint/2010/main" val="35255963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09300" y="456328"/>
            <a:ext cx="9720072" cy="736508"/>
          </a:xfrm>
        </p:spPr>
        <p:txBody>
          <a:bodyPr>
            <a:normAutofit/>
          </a:bodyPr>
          <a:lstStyle/>
          <a:p>
            <a:r>
              <a:rPr lang="cs-CZ" sz="4400" dirty="0"/>
              <a:t>Způsob účtování </a:t>
            </a:r>
          </a:p>
        </p:txBody>
      </p:sp>
      <p:sp>
        <p:nvSpPr>
          <p:cNvPr id="3" name="Zástupný symbol pro obsah 2"/>
          <p:cNvSpPr>
            <a:spLocks noGrp="1"/>
          </p:cNvSpPr>
          <p:nvPr>
            <p:ph idx="1"/>
          </p:nvPr>
        </p:nvSpPr>
        <p:spPr>
          <a:xfrm>
            <a:off x="709300" y="1192836"/>
            <a:ext cx="10682243" cy="5054138"/>
          </a:xfrm>
        </p:spPr>
        <p:txBody>
          <a:bodyPr>
            <a:normAutofit fontScale="85000" lnSpcReduction="20000"/>
          </a:bodyPr>
          <a:lstStyle/>
          <a:p>
            <a:pPr marL="0" indent="0">
              <a:buNone/>
            </a:pPr>
            <a:r>
              <a:rPr lang="cs-CZ" dirty="0"/>
              <a:t>Příjemce dotace vede o realizaci projektu (o veškerých výdajích skutečně vynaložených na projekt) samostatnou analytickou účetní evidenci, případně si zřídí pro tuto účetní evidenci samostatné středisko (pokud je účetní jednotkou) nebo samostatnou podrobnou evidenci (pokud není účetní jednotkou)</a:t>
            </a:r>
          </a:p>
          <a:p>
            <a:pPr marL="0" indent="0">
              <a:buNone/>
            </a:pPr>
            <a:r>
              <a:rPr lang="cs-CZ" dirty="0"/>
              <a:t>účelové znaky:</a:t>
            </a:r>
          </a:p>
          <a:p>
            <a:pPr marL="0" indent="0">
              <a:buNone/>
            </a:pPr>
            <a:r>
              <a:rPr lang="cs-CZ" b="1" dirty="0"/>
              <a:t>Investice: </a:t>
            </a:r>
            <a:r>
              <a:rPr lang="cs-CZ" dirty="0"/>
              <a:t>CZ část - nástroj 130, zdroj 1, ÚZ 89517</a:t>
            </a:r>
          </a:p>
          <a:p>
            <a:pPr marL="0" indent="0">
              <a:buNone/>
            </a:pPr>
            <a:r>
              <a:rPr lang="cs-CZ" dirty="0"/>
              <a:t>                  EU část - nástroj 130, zdroj 5, ÚZ 89518</a:t>
            </a:r>
          </a:p>
          <a:p>
            <a:pPr marL="0" indent="0">
              <a:buNone/>
            </a:pPr>
            <a:r>
              <a:rPr lang="cs-CZ" b="1" dirty="0" err="1"/>
              <a:t>Neinvestice</a:t>
            </a:r>
            <a:r>
              <a:rPr lang="cs-CZ" dirty="0"/>
              <a:t>: CZ část - nástroj 130, zdroj 1, ÚZ 89017</a:t>
            </a:r>
          </a:p>
          <a:p>
            <a:pPr marL="0" indent="0">
              <a:buNone/>
            </a:pPr>
            <a:r>
              <a:rPr lang="cs-CZ" dirty="0"/>
              <a:t>                       EU část - nástroj 130, zdroj 5, ÚZ 89018</a:t>
            </a:r>
          </a:p>
          <a:p>
            <a:r>
              <a:rPr lang="cs-CZ" dirty="0"/>
              <a:t>Drobný majetek od 3 000 Kč, dokládá se soupis drobného  majetku. Hodnotu lze snížit jen vnitřní směrnicí.</a:t>
            </a:r>
          </a:p>
          <a:p>
            <a:r>
              <a:rPr lang="cs-CZ" dirty="0"/>
              <a:t>Drobný  majetek - samostatným </a:t>
            </a:r>
            <a:r>
              <a:rPr lang="cs-CZ" dirty="0" err="1"/>
              <a:t>technicko-ekonomickým</a:t>
            </a:r>
            <a:r>
              <a:rPr lang="cs-CZ" dirty="0"/>
              <a:t> určením, u kterých doba použitelnosti je delší než jeden rok a ocenění jedné položky je v částce 3 000 Kč a vyšší a nepřevyšuje částku pro investiční majetek.</a:t>
            </a:r>
          </a:p>
          <a:p>
            <a:r>
              <a:rPr lang="cs-CZ" dirty="0"/>
              <a:t>Dlouhodobý majetek dle platné  legislativy 80 000 Kč</a:t>
            </a:r>
          </a:p>
          <a:p>
            <a:pPr marL="0" indent="0">
              <a:buNone/>
            </a:pPr>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7846" y="6288919"/>
            <a:ext cx="3165149" cy="519282"/>
          </a:xfrm>
          <a:prstGeom prst="rect">
            <a:avLst/>
          </a:prstGeom>
        </p:spPr>
      </p:pic>
    </p:spTree>
    <p:extLst>
      <p:ext uri="{BB962C8B-B14F-4D97-AF65-F5344CB8AC3E}">
        <p14:creationId xmlns:p14="http://schemas.microsoft.com/office/powerpoint/2010/main" val="35197582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03009"/>
          </a:xfrm>
        </p:spPr>
        <p:txBody>
          <a:bodyPr/>
          <a:lstStyle/>
          <a:p>
            <a:r>
              <a:rPr lang="cs-CZ" sz="4400" dirty="0"/>
              <a:t>Publicita</a:t>
            </a:r>
          </a:p>
        </p:txBody>
      </p:sp>
      <p:sp>
        <p:nvSpPr>
          <p:cNvPr id="3" name="Zástupný symbol pro obsah 2"/>
          <p:cNvSpPr>
            <a:spLocks noGrp="1"/>
          </p:cNvSpPr>
          <p:nvPr>
            <p:ph idx="1"/>
          </p:nvPr>
        </p:nvSpPr>
        <p:spPr>
          <a:xfrm>
            <a:off x="1024128" y="1454727"/>
            <a:ext cx="9720073" cy="4854633"/>
          </a:xfrm>
        </p:spPr>
        <p:txBody>
          <a:bodyPr>
            <a:normAutofit fontScale="92500" lnSpcReduction="10000"/>
          </a:bodyPr>
          <a:lstStyle/>
          <a:p>
            <a:r>
              <a:rPr lang="cs-CZ" dirty="0"/>
              <a:t>V průběhu realizace projektu zajistí žadatel/příjemce dotace povinnou dle Příručky pro publicitu PRV. </a:t>
            </a:r>
          </a:p>
          <a:p>
            <a:r>
              <a:rPr lang="cs-CZ" dirty="0"/>
              <a:t>Jedná se o následující nástroje: </a:t>
            </a:r>
          </a:p>
          <a:p>
            <a:pPr lvl="1">
              <a:lnSpc>
                <a:spcPct val="100000"/>
              </a:lnSpc>
              <a:spcBef>
                <a:spcPts val="600"/>
              </a:spcBef>
              <a:buFont typeface="Wingdings" panose="05000000000000000000" pitchFamily="2" charset="2"/>
              <a:buChar char="§"/>
            </a:pPr>
            <a:r>
              <a:rPr lang="cs-CZ" b="1" dirty="0"/>
              <a:t>Internetové stránky příjemce dotace -  všichni, není limit</a:t>
            </a:r>
          </a:p>
          <a:p>
            <a:pPr lvl="1">
              <a:lnSpc>
                <a:spcPct val="100000"/>
              </a:lnSpc>
              <a:spcBef>
                <a:spcPts val="600"/>
              </a:spcBef>
              <a:buFont typeface="Wingdings" panose="05000000000000000000" pitchFamily="2" charset="2"/>
              <a:buChar char="§"/>
            </a:pPr>
            <a:r>
              <a:rPr lang="cs-CZ" dirty="0"/>
              <a:t>Plakát A3 nebo informační deska – celková výše dotace na projekt v Dohodě  přesáhne  50 000 EUR (cca 1,5 mil. Kč).</a:t>
            </a:r>
          </a:p>
          <a:p>
            <a:pPr lvl="1">
              <a:lnSpc>
                <a:spcPct val="100000"/>
              </a:lnSpc>
              <a:spcBef>
                <a:spcPts val="600"/>
              </a:spcBef>
              <a:buFont typeface="Wingdings" panose="05000000000000000000" pitchFamily="2" charset="2"/>
              <a:buChar char="§"/>
            </a:pPr>
            <a:r>
              <a:rPr lang="cs-CZ" dirty="0"/>
              <a:t>Dočasný billboard Informační nástroje spadající do kapitoly </a:t>
            </a:r>
          </a:p>
          <a:p>
            <a:r>
              <a:rPr lang="cs-CZ" dirty="0"/>
              <a:t>Jsou používány po celou dobu realizace projektu, tudíž </a:t>
            </a:r>
            <a:r>
              <a:rPr lang="cs-CZ" b="1" dirty="0"/>
              <a:t>od podpisu Dohody </a:t>
            </a:r>
            <a:r>
              <a:rPr lang="cs-CZ" dirty="0"/>
              <a:t>o poskytnutí dotace po celou dobu lhůty vázanosti projektu na účel, je-li tato lhůta příslušnými Pravidly pro žadatele stanovena. Plnění podmínek povinné publicity dokládá příjemce dotace při kontrole projektu na místě </a:t>
            </a:r>
          </a:p>
          <a:p>
            <a:r>
              <a:rPr lang="pl-PL" dirty="0"/>
              <a:t>Přepočítává se kurzem ECB ke dni podpisu Dohody</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0874330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Prostějov venkov </a:t>
            </a:r>
            <a:r>
              <a:rPr lang="cs-CZ" dirty="0" smtClean="0"/>
              <a:t>o.p.s.</a:t>
            </a:r>
            <a:endParaRPr lang="cs-CZ" dirty="0"/>
          </a:p>
        </p:txBody>
      </p:sp>
      <p:sp>
        <p:nvSpPr>
          <p:cNvPr id="3" name="Zástupný symbol pro obsah 2"/>
          <p:cNvSpPr>
            <a:spLocks noGrp="1"/>
          </p:cNvSpPr>
          <p:nvPr>
            <p:ph idx="1"/>
          </p:nvPr>
        </p:nvSpPr>
        <p:spPr>
          <a:xfrm>
            <a:off x="838200" y="1600200"/>
            <a:ext cx="10515600" cy="4576763"/>
          </a:xfrm>
        </p:spPr>
        <p:txBody>
          <a:bodyPr>
            <a:normAutofit/>
          </a:bodyPr>
          <a:lstStyle/>
          <a:p>
            <a:pPr marL="0" indent="0" algn="ctr">
              <a:buNone/>
            </a:pPr>
            <a:r>
              <a:rPr lang="cs-CZ" dirty="0" smtClean="0"/>
              <a:t>Děkujeme za pozornost</a:t>
            </a:r>
          </a:p>
          <a:p>
            <a:pPr marL="0" indent="0" algn="ctr">
              <a:buNone/>
            </a:pPr>
            <a:endParaRPr lang="cs-CZ" dirty="0" smtClean="0"/>
          </a:p>
          <a:p>
            <a:pPr marL="0" indent="0" algn="ctr">
              <a:buNone/>
            </a:pPr>
            <a:r>
              <a:rPr lang="cs-CZ" dirty="0" smtClean="0"/>
              <a:t>Ing</a:t>
            </a:r>
            <a:r>
              <a:rPr lang="cs-CZ" dirty="0"/>
              <a:t>. Ludmila </a:t>
            </a:r>
            <a:r>
              <a:rPr lang="cs-CZ" dirty="0" err="1" smtClean="0"/>
              <a:t>Švitelová</a:t>
            </a:r>
            <a:r>
              <a:rPr lang="cs-CZ" dirty="0"/>
              <a:t/>
            </a:r>
            <a:br>
              <a:rPr lang="cs-CZ" dirty="0"/>
            </a:br>
            <a:r>
              <a:rPr lang="cs-CZ" dirty="0"/>
              <a:t>Tel.: + 420 724 788 131</a:t>
            </a:r>
            <a:br>
              <a:rPr lang="cs-CZ" dirty="0"/>
            </a:br>
            <a:r>
              <a:rPr lang="cs-CZ" dirty="0" smtClean="0">
                <a:hlinkClick r:id="rId2"/>
              </a:rPr>
              <a:t>maspvvenkov@seznam.cz</a:t>
            </a:r>
            <a:endParaRPr lang="cs-CZ" dirty="0" smtClean="0"/>
          </a:p>
          <a:p>
            <a:pPr marL="0" indent="0" algn="ctr">
              <a:buNone/>
            </a:pPr>
            <a:endParaRPr lang="cs-CZ" dirty="0"/>
          </a:p>
          <a:p>
            <a:pPr marL="0" indent="0" algn="ctr">
              <a:buNone/>
            </a:pPr>
            <a:r>
              <a:rPr lang="nn-NO" dirty="0"/>
              <a:t>Mgr. Jaroslav Křivánek</a:t>
            </a:r>
            <a:br>
              <a:rPr lang="nn-NO" dirty="0"/>
            </a:br>
            <a:r>
              <a:rPr lang="nn-NO" dirty="0"/>
              <a:t>Tel. +420 725 177 677</a:t>
            </a:r>
            <a:br>
              <a:rPr lang="nn-NO" dirty="0"/>
            </a:br>
            <a:r>
              <a:rPr lang="nn-NO" u="sng" dirty="0">
                <a:solidFill>
                  <a:schemeClr val="accent1">
                    <a:lumMod val="75000"/>
                  </a:schemeClr>
                </a:solidFill>
              </a:rPr>
              <a:t>krivanek.maspvvenkov@seznam.cz</a:t>
            </a:r>
            <a:r>
              <a:rPr lang="nn-NO" u="sng" dirty="0"/>
              <a:t/>
            </a:r>
            <a:br>
              <a:rPr lang="nn-NO" u="sng" dirty="0"/>
            </a:br>
            <a:r>
              <a:rPr lang="nn-NO" u="sng" dirty="0">
                <a:hlinkClick r:id="rId3" tooltip="http://www.maspvvenkov.cz/"/>
              </a:rPr>
              <a:t>http://www.maspvvenkov.cz/</a:t>
            </a:r>
            <a:endParaRPr lang="cs-CZ" dirty="0"/>
          </a:p>
        </p:txBody>
      </p:sp>
    </p:spTree>
    <p:extLst>
      <p:ext uri="{BB962C8B-B14F-4D97-AF65-F5344CB8AC3E}">
        <p14:creationId xmlns:p14="http://schemas.microsoft.com/office/powerpoint/2010/main" val="751183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01336"/>
            <a:ext cx="10515600" cy="747247"/>
          </a:xfrm>
        </p:spPr>
        <p:txBody>
          <a:bodyPr>
            <a:noAutofit/>
          </a:bodyPr>
          <a:lstStyle/>
          <a:p>
            <a:r>
              <a:rPr lang="cs-CZ" sz="3600" dirty="0"/>
              <a:t>Obecné podmínky</a:t>
            </a:r>
          </a:p>
        </p:txBody>
      </p:sp>
      <p:sp>
        <p:nvSpPr>
          <p:cNvPr id="3" name="Zástupný symbol pro obsah 2"/>
          <p:cNvSpPr>
            <a:spLocks noGrp="1"/>
          </p:cNvSpPr>
          <p:nvPr>
            <p:ph idx="1"/>
          </p:nvPr>
        </p:nvSpPr>
        <p:spPr>
          <a:xfrm>
            <a:off x="838199" y="948584"/>
            <a:ext cx="10929359" cy="5228380"/>
          </a:xfrm>
        </p:spPr>
        <p:txBody>
          <a:bodyPr>
            <a:noAutofit/>
          </a:bodyPr>
          <a:lstStyle/>
          <a:p>
            <a:pPr lvl="0"/>
            <a:r>
              <a:rPr lang="cs-CZ" sz="2400" dirty="0"/>
              <a:t>Projekt lze realizovat na území příslušné MAS - místem realizace se rozumí místo/pozemky, kde jsou umístěny všechny nemovitosti/technologie </a:t>
            </a:r>
          </a:p>
          <a:p>
            <a:r>
              <a:rPr lang="cs-CZ" sz="2400" dirty="0"/>
              <a:t>Projekt je v souladu se SCLLD příslušné MAS, splňuje popis, účel a rozsah </a:t>
            </a:r>
            <a:r>
              <a:rPr lang="cs-CZ" sz="2400" dirty="0" err="1"/>
              <a:t>Fiche</a:t>
            </a:r>
            <a:endParaRPr lang="cs-CZ" sz="2400" dirty="0"/>
          </a:p>
          <a:p>
            <a:pPr lvl="0"/>
            <a:r>
              <a:rPr lang="cs-CZ" sz="2400" dirty="0"/>
              <a:t>Žádost obdrží min. počet bodů uvedený ve </a:t>
            </a:r>
            <a:r>
              <a:rPr lang="cs-CZ" sz="2400" dirty="0" err="1"/>
              <a:t>Fichi</a:t>
            </a:r>
            <a:r>
              <a:rPr lang="cs-CZ" sz="2400" dirty="0"/>
              <a:t> a plní kritéria po dobu vázanosti</a:t>
            </a:r>
          </a:p>
          <a:p>
            <a:pPr lvl="0"/>
            <a:r>
              <a:rPr lang="cs-CZ" sz="2400" dirty="0"/>
              <a:t>Lhůta vázanosti projektu na účel trvá 5 let od data převedení dotace na účet příjemce – ve smlouvách nájem/pacht/výpůjčka na dobu neurčitou s výpovědní lhůtou 5 let</a:t>
            </a:r>
          </a:p>
          <a:p>
            <a:r>
              <a:rPr lang="pl-PL" sz="2400" dirty="0"/>
              <a:t>Žadatel/příjemce dotace je povinen zajistit </a:t>
            </a:r>
            <a:r>
              <a:rPr lang="pl-PL" sz="2400" b="1" dirty="0"/>
              <a:t>realizaci projektu do 24 měsíců </a:t>
            </a:r>
            <a:r>
              <a:rPr lang="pl-PL" sz="2400" dirty="0"/>
              <a:t>od podpisu Dohody, pokud neobdržel body za zkrácenou dobu realizace </a:t>
            </a:r>
            <a:endParaRPr lang="cs-CZ" sz="2400" dirty="0"/>
          </a:p>
          <a:p>
            <a:pPr lvl="0"/>
            <a:r>
              <a:rPr lang="cs-CZ" sz="2400" dirty="0"/>
              <a:t>Příjemce dotace je povinen </a:t>
            </a:r>
            <a:r>
              <a:rPr lang="cs-CZ" sz="2400" b="1" dirty="0"/>
              <a:t>uchovávat veškeré doklady 10 let od proplacení dotace</a:t>
            </a:r>
            <a:r>
              <a:rPr lang="cs-CZ" sz="2400" dirty="0"/>
              <a:t>, současně údaje o projektu aktualizuje, např. osobu statutárního zástupce apod.</a:t>
            </a:r>
          </a:p>
          <a:p>
            <a:pPr lvl="0"/>
            <a:r>
              <a:rPr lang="cs-CZ" sz="2400" b="1" dirty="0"/>
              <a:t>Výdaje financované z PRV nesmějí být současně financovány z jiných </a:t>
            </a:r>
            <a:r>
              <a:rPr lang="cs-CZ" sz="2400" dirty="0"/>
              <a:t>projektů PRV</a:t>
            </a:r>
            <a:r>
              <a:rPr lang="cs-CZ" sz="2400" b="1" dirty="0"/>
              <a:t> </a:t>
            </a:r>
            <a:r>
              <a:rPr lang="cs-CZ" sz="2400" dirty="0"/>
              <a:t>ani formou příspěvků ze strukturálních fondů, z Fondu soudržnosti nebo jiného finančního nástroje Unie</a:t>
            </a:r>
          </a:p>
        </p:txBody>
      </p:sp>
      <p:pic>
        <p:nvPicPr>
          <p:cNvPr id="4" name="Obrázek 3">
            <a:extLst>
              <a:ext uri="{FF2B5EF4-FFF2-40B4-BE49-F238E27FC236}">
                <a16:creationId xmlns:a16="http://schemas.microsoft.com/office/drawing/2014/main" id="{151F2540-6957-4E77-9898-F0E17A39D1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37219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677462"/>
          </a:xfrm>
        </p:spPr>
        <p:txBody>
          <a:bodyPr>
            <a:normAutofit/>
          </a:bodyPr>
          <a:lstStyle/>
          <a:p>
            <a:r>
              <a:rPr lang="cs-CZ" sz="3600" dirty="0"/>
              <a:t>Obecné podmínky</a:t>
            </a:r>
          </a:p>
        </p:txBody>
      </p:sp>
      <p:sp>
        <p:nvSpPr>
          <p:cNvPr id="3" name="Zástupný symbol pro obsah 2"/>
          <p:cNvSpPr>
            <a:spLocks noGrp="1"/>
          </p:cNvSpPr>
          <p:nvPr>
            <p:ph idx="1"/>
          </p:nvPr>
        </p:nvSpPr>
        <p:spPr>
          <a:xfrm>
            <a:off x="838200" y="1128045"/>
            <a:ext cx="10515600" cy="5048918"/>
          </a:xfrm>
        </p:spPr>
        <p:txBody>
          <a:bodyPr>
            <a:normAutofit fontScale="85000" lnSpcReduction="20000"/>
          </a:bodyPr>
          <a:lstStyle/>
          <a:p>
            <a:pPr lvl="0"/>
            <a:r>
              <a:rPr lang="cs-CZ" dirty="0"/>
              <a:t>Dotaci je možné poskytnout pouze na projekt, který bude ke dni podání Žádosti o platbu a dále po dobu lhůty vázanosti projektu na účel </a:t>
            </a:r>
            <a:r>
              <a:rPr lang="cs-CZ" b="1" dirty="0"/>
              <a:t>funkčním celkem</a:t>
            </a:r>
          </a:p>
          <a:p>
            <a:r>
              <a:rPr lang="cs-CZ" dirty="0"/>
              <a:t>V případě využití části objektu pro jiné účely než jsou cíle a účel článku nařízení, se provádí přepočet na podlahovou plochu viz. Příloha 15 Pravidel </a:t>
            </a:r>
          </a:p>
          <a:p>
            <a:pPr lvl="0"/>
            <a:r>
              <a:rPr lang="cs-CZ" dirty="0"/>
              <a:t>Stavbu/část stavby, která je součástí projektu, lze užívat jen k </a:t>
            </a:r>
            <a:r>
              <a:rPr lang="cs-CZ" b="1" dirty="0"/>
              <a:t>účelu</a:t>
            </a:r>
            <a:r>
              <a:rPr lang="cs-CZ" dirty="0"/>
              <a:t> vymezenému zejména </a:t>
            </a:r>
            <a:r>
              <a:rPr lang="cs-CZ" b="1" dirty="0"/>
              <a:t>v kolaudačním rozhodnutí</a:t>
            </a:r>
            <a:r>
              <a:rPr lang="cs-CZ" dirty="0"/>
              <a:t>, v ohlášení stavby atd.</a:t>
            </a:r>
          </a:p>
          <a:p>
            <a:pPr lvl="0"/>
            <a:r>
              <a:rPr lang="cs-CZ" dirty="0"/>
              <a:t>V případě, že projekt podléhá řízení stavebního úřadu, musí být odpovídající správní akt stavebního úřadu </a:t>
            </a:r>
            <a:r>
              <a:rPr lang="cs-CZ" b="1" dirty="0"/>
              <a:t>platný ke dni podání Žádosti o dotaci na MAS</a:t>
            </a:r>
            <a:r>
              <a:rPr lang="cs-CZ" dirty="0"/>
              <a:t> a pravomocný (v případě veřejnoprávní smlouvy účinný) ke dni předložení přílohy – tj. </a:t>
            </a:r>
            <a:r>
              <a:rPr lang="cs-CZ" b="1" dirty="0"/>
              <a:t>nejpozději ke dni registrace na SZIF pravomocný</a:t>
            </a:r>
            <a:endParaRPr lang="cs-CZ" dirty="0"/>
          </a:p>
          <a:p>
            <a:pPr lvl="0"/>
            <a:r>
              <a:rPr lang="cs-CZ" dirty="0"/>
              <a:t>Žadatel/příjemce dotace je povinen zajistit </a:t>
            </a:r>
            <a:r>
              <a:rPr lang="cs-CZ" b="1" dirty="0"/>
              <a:t>úhradu výdajů</a:t>
            </a:r>
            <a:r>
              <a:rPr lang="cs-CZ" dirty="0"/>
              <a:t>, na které je požadována dotace, do data předložení Žádosti o platbu na MAS, a to </a:t>
            </a:r>
            <a:r>
              <a:rPr lang="cs-CZ" b="1" dirty="0"/>
              <a:t>z účtu ve vlastnictví žadatele</a:t>
            </a:r>
            <a:endParaRPr lang="cs-CZ" dirty="0"/>
          </a:p>
          <a:p>
            <a:pPr lvl="0"/>
            <a:r>
              <a:rPr lang="cs-CZ" dirty="0"/>
              <a:t>V případě nákupu nemovitosti, musí být žadatel vlastníkem nemovitosti nejpozději k datu podání </a:t>
            </a:r>
            <a:r>
              <a:rPr lang="cs-CZ" b="1" dirty="0"/>
              <a:t>Žádosti o platbu na MAS. </a:t>
            </a:r>
            <a:endParaRPr lang="cs-CZ" dirty="0"/>
          </a:p>
        </p:txBody>
      </p:sp>
      <p:pic>
        <p:nvPicPr>
          <p:cNvPr id="4" name="Obrázek 3">
            <a:extLst>
              <a:ext uri="{FF2B5EF4-FFF2-40B4-BE49-F238E27FC236}">
                <a16:creationId xmlns:a16="http://schemas.microsoft.com/office/drawing/2014/main" id="{898092F0-DE30-4DFB-8F6E-BB5E6F458F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44257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660370"/>
          </a:xfrm>
        </p:spPr>
        <p:txBody>
          <a:bodyPr>
            <a:normAutofit fontScale="90000"/>
          </a:bodyPr>
          <a:lstStyle/>
          <a:p>
            <a:r>
              <a:rPr lang="cs-CZ" dirty="0"/>
              <a:t>Obecné podmínky</a:t>
            </a:r>
          </a:p>
        </p:txBody>
      </p:sp>
      <p:sp>
        <p:nvSpPr>
          <p:cNvPr id="3" name="Zástupný symbol pro obsah 2"/>
          <p:cNvSpPr>
            <a:spLocks noGrp="1"/>
          </p:cNvSpPr>
          <p:nvPr>
            <p:ph idx="1"/>
          </p:nvPr>
        </p:nvSpPr>
        <p:spPr>
          <a:xfrm>
            <a:off x="838200" y="1196411"/>
            <a:ext cx="10515600" cy="4980552"/>
          </a:xfrm>
        </p:spPr>
        <p:txBody>
          <a:bodyPr>
            <a:normAutofit/>
          </a:bodyPr>
          <a:lstStyle/>
          <a:p>
            <a:pPr lvl="0"/>
            <a:r>
              <a:rPr lang="cs-CZ" sz="2400" dirty="0"/>
              <a:t>Žadatel/příjemce dotace musí mít </a:t>
            </a:r>
            <a:r>
              <a:rPr lang="cs-CZ" sz="2400" b="1" dirty="0"/>
              <a:t>uspořádány právní vztahy k nemovitostem</a:t>
            </a:r>
            <a:r>
              <a:rPr lang="cs-CZ" sz="2400" dirty="0"/>
              <a:t>, na kterých jsou realizovány </a:t>
            </a:r>
            <a:r>
              <a:rPr lang="cs-CZ" sz="2400" b="1" dirty="0"/>
              <a:t>stavební výdaje </a:t>
            </a:r>
            <a:r>
              <a:rPr lang="cs-CZ" sz="2400" dirty="0"/>
              <a:t>(vztahuje se </a:t>
            </a:r>
            <a:r>
              <a:rPr lang="cs-CZ" sz="2400" b="1" dirty="0"/>
              <a:t>na stavbu i pozemek pod stavbou</a:t>
            </a:r>
            <a:r>
              <a:rPr lang="cs-CZ" sz="2400" dirty="0"/>
              <a:t>). U pořízení strojů, technologií nebo vybavení se kontrolují vztahy jen ke stavbě.</a:t>
            </a:r>
          </a:p>
          <a:p>
            <a:pPr lvl="0"/>
            <a:r>
              <a:rPr lang="cs-CZ" sz="2400" dirty="0"/>
              <a:t>Vlastník, spoluvlastník (doloží souhlas ostatních  vlastníků s projektem), věcné břemeno, právo stavby</a:t>
            </a:r>
          </a:p>
          <a:p>
            <a:pPr lvl="0"/>
            <a:r>
              <a:rPr lang="cs-CZ" sz="2400" dirty="0"/>
              <a:t>V případě, že je předmětem dotace majetek svěřený do správy příspěvkové organizace, prokazuje se tato skutečnost zřizovací listinou</a:t>
            </a:r>
          </a:p>
          <a:p>
            <a:pPr lvl="0"/>
            <a:r>
              <a:rPr lang="cs-CZ" sz="2400" dirty="0"/>
              <a:t>Předmět projektu musí být provozován výhradně žadatelem (u obcí i právnickou osobou zřízenou obcí) – výjimka </a:t>
            </a:r>
            <a:r>
              <a:rPr lang="cs-CZ" sz="2400" dirty="0" err="1"/>
              <a:t>fiche</a:t>
            </a:r>
            <a:r>
              <a:rPr lang="cs-CZ" sz="2400" dirty="0"/>
              <a:t> Z4 F)</a:t>
            </a:r>
          </a:p>
          <a:p>
            <a:pPr lvl="0"/>
            <a:r>
              <a:rPr lang="cs-CZ" sz="2400" dirty="0"/>
              <a:t>Předmět dotace musí být ve vlastnictví žadatele od pořízení do uplynutí lhůty vázanosti a nesmí být zatížen právy třetích osob</a:t>
            </a:r>
          </a:p>
          <a:p>
            <a:endParaRPr lang="cs-CZ" dirty="0"/>
          </a:p>
        </p:txBody>
      </p:sp>
      <p:pic>
        <p:nvPicPr>
          <p:cNvPr id="4" name="Obrázek 3">
            <a:extLst>
              <a:ext uri="{FF2B5EF4-FFF2-40B4-BE49-F238E27FC236}">
                <a16:creationId xmlns:a16="http://schemas.microsoft.com/office/drawing/2014/main" id="{648B8AB9-201E-4782-BB33-484D8A1EB1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4197373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Uspořádání právních vztahů k nemovitostem</a:t>
            </a:r>
          </a:p>
        </p:txBody>
      </p:sp>
      <p:sp>
        <p:nvSpPr>
          <p:cNvPr id="3" name="Zástupný symbol pro obsah 2"/>
          <p:cNvSpPr>
            <a:spLocks noGrp="1"/>
          </p:cNvSpPr>
          <p:nvPr>
            <p:ph idx="1"/>
          </p:nvPr>
        </p:nvSpPr>
        <p:spPr>
          <a:xfrm>
            <a:off x="838200" y="1326292"/>
            <a:ext cx="10515600" cy="4850671"/>
          </a:xfrm>
        </p:spPr>
        <p:txBody>
          <a:bodyPr>
            <a:normAutofit/>
          </a:bodyPr>
          <a:lstStyle/>
          <a:p>
            <a:pPr marL="0" indent="0">
              <a:buNone/>
            </a:pPr>
            <a:r>
              <a:rPr lang="cs-CZ" dirty="0"/>
              <a:t>Uspořádání právních vztahů k nemovitostem (stavbě i pozemku pod ní) se řídí podmínkami  uvedenými pro každou aktivitu a mezi </a:t>
            </a:r>
            <a:r>
              <a:rPr lang="cs-CZ" dirty="0" err="1"/>
              <a:t>fichemi</a:t>
            </a:r>
            <a:r>
              <a:rPr lang="cs-CZ" dirty="0"/>
              <a:t> se liší:</a:t>
            </a:r>
          </a:p>
          <a:p>
            <a:pPr marL="0" indent="0">
              <a:buNone/>
            </a:pPr>
            <a:r>
              <a:rPr lang="cs-CZ" dirty="0" smtClean="0"/>
              <a:t>Z4 </a:t>
            </a:r>
            <a:r>
              <a:rPr lang="cs-CZ" dirty="0"/>
              <a:t>stavební projekty: vlastnictví, spoluvlastnictví s min. 50% spoluvlastnickým podílem, věcné břemeno a právo stavby, </a:t>
            </a:r>
            <a:r>
              <a:rPr lang="cs-CZ" u="sng" dirty="0"/>
              <a:t>u pozemků  pod stavbou je přípustný i nájem</a:t>
            </a:r>
          </a:p>
          <a:p>
            <a:pPr marL="0" indent="0">
              <a:buNone/>
            </a:pPr>
            <a:r>
              <a:rPr lang="cs-CZ" dirty="0"/>
              <a:t>Z4 vybavení: vlastnictví, spoluvlastnictví s min. 50% spoluvlastnickým podílem, věcné břemeno a právo stavby, </a:t>
            </a:r>
            <a:r>
              <a:rPr lang="cs-CZ" u="sng" dirty="0"/>
              <a:t>nájem a výpůjčka jen u záměrů  b) c) a f)</a:t>
            </a:r>
          </a:p>
          <a:p>
            <a:pPr marL="0" indent="0">
              <a:buNone/>
            </a:pPr>
            <a:endParaRPr lang="cs-CZ" dirty="0"/>
          </a:p>
          <a:p>
            <a:pPr marL="0" indent="0">
              <a:buNone/>
            </a:pPr>
            <a:endParaRPr lang="cs-CZ" dirty="0"/>
          </a:p>
          <a:p>
            <a:pPr marL="514350" indent="-514350">
              <a:buFont typeface="+mj-lt"/>
              <a:buAutoNum type="arabicPeriod"/>
            </a:pPr>
            <a:endParaRPr lang="cs-CZ" dirty="0"/>
          </a:p>
          <a:p>
            <a:pPr marL="0" indent="0">
              <a:buNone/>
            </a:pPr>
            <a:endParaRPr lang="cs-CZ" dirty="0"/>
          </a:p>
          <a:p>
            <a:pPr marL="514350" indent="-514350">
              <a:buFont typeface="+mj-lt"/>
              <a:buAutoNum type="arabicPeriod"/>
            </a:pPr>
            <a:endParaRPr lang="cs-CZ" dirty="0"/>
          </a:p>
          <a:p>
            <a:pPr marL="0" indent="0">
              <a:buNone/>
            </a:pPr>
            <a:endParaRPr lang="cs-CZ" dirty="0"/>
          </a:p>
          <a:p>
            <a:endParaRPr lang="cs-CZ" dirty="0"/>
          </a:p>
          <a:p>
            <a:pPr marL="0" indent="0">
              <a:buNone/>
            </a:pP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118085"/>
            <a:ext cx="3165149" cy="519282"/>
          </a:xfrm>
          <a:prstGeom prst="rect">
            <a:avLst/>
          </a:prstGeom>
        </p:spPr>
      </p:pic>
    </p:spTree>
    <p:extLst>
      <p:ext uri="{BB962C8B-B14F-4D97-AF65-F5344CB8AC3E}">
        <p14:creationId xmlns:p14="http://schemas.microsoft.com/office/powerpoint/2010/main" val="261856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6"/>
            <a:ext cx="10515600" cy="677462"/>
          </a:xfrm>
        </p:spPr>
        <p:txBody>
          <a:bodyPr>
            <a:normAutofit/>
          </a:bodyPr>
          <a:lstStyle/>
          <a:p>
            <a:r>
              <a:rPr lang="cs-CZ" sz="3600" dirty="0"/>
              <a:t>Podání žádosti</a:t>
            </a:r>
            <a:endParaRPr lang="cs-CZ" dirty="0"/>
          </a:p>
        </p:txBody>
      </p:sp>
      <p:sp>
        <p:nvSpPr>
          <p:cNvPr id="3" name="Zástupný symbol pro obsah 2"/>
          <p:cNvSpPr>
            <a:spLocks noGrp="1"/>
          </p:cNvSpPr>
          <p:nvPr>
            <p:ph idx="1"/>
          </p:nvPr>
        </p:nvSpPr>
        <p:spPr>
          <a:xfrm>
            <a:off x="1024128" y="1042588"/>
            <a:ext cx="10329672" cy="5266772"/>
          </a:xfrm>
        </p:spPr>
        <p:txBody>
          <a:bodyPr>
            <a:noAutofit/>
          </a:bodyPr>
          <a:lstStyle/>
          <a:p>
            <a:pPr marL="0" indent="0" algn="just">
              <a:buNone/>
            </a:pPr>
            <a:r>
              <a:rPr lang="cs-CZ" sz="2400" b="1" dirty="0"/>
              <a:t>Portál farmáře</a:t>
            </a:r>
            <a:r>
              <a:rPr lang="cs-CZ" sz="2400" dirty="0"/>
              <a:t> - prostřednictvím vlastního účtu na Portálu farmáře žadatel podává zejména </a:t>
            </a:r>
            <a:r>
              <a:rPr lang="cs-CZ" sz="2400" b="1" dirty="0"/>
              <a:t>Žádost o dotaci a Žádost o platbu</a:t>
            </a:r>
            <a:r>
              <a:rPr lang="cs-CZ" sz="2400" dirty="0"/>
              <a:t>. Ze strany SZIF jsou informace o průběhu administrace podaných žádostí zasílány do </a:t>
            </a:r>
            <a:r>
              <a:rPr lang="cs-CZ" sz="2400" b="1" dirty="0"/>
              <a:t>datové  schránky.</a:t>
            </a:r>
          </a:p>
          <a:p>
            <a:pPr marL="0" indent="0" algn="just">
              <a:buNone/>
            </a:pPr>
            <a:r>
              <a:rPr lang="cs-CZ" sz="2400" dirty="0"/>
              <a:t>Až po doručení dokumentu do Datové schránky je následně dokument publikován i v účtu Portálu farmáře. </a:t>
            </a:r>
          </a:p>
          <a:p>
            <a:pPr marL="0" indent="0" algn="just">
              <a:buNone/>
            </a:pPr>
            <a:r>
              <a:rPr lang="cs-CZ" sz="2400" dirty="0"/>
              <a:t>V případě, že žadatel Datovou schránkou nedisponuje, jsou dokumenty doručeny pouze do prostředí Portálu farmáře. Tyto dokumenty se považují za </a:t>
            </a:r>
            <a:r>
              <a:rPr lang="cs-CZ" sz="2400" b="1" dirty="0"/>
              <a:t>doručené okamžikem</a:t>
            </a:r>
            <a:r>
              <a:rPr lang="cs-CZ" sz="2400" dirty="0"/>
              <a:t>, kdy se žadatel do Portálu farmáře </a:t>
            </a:r>
            <a:r>
              <a:rPr lang="cs-CZ" sz="2400" b="1" dirty="0"/>
              <a:t>přihlásí</a:t>
            </a:r>
            <a:r>
              <a:rPr lang="cs-CZ" sz="2400" dirty="0"/>
              <a:t>. Nepřihlásí-li se ve </a:t>
            </a:r>
            <a:r>
              <a:rPr lang="cs-CZ" sz="2400" b="1" dirty="0"/>
              <a:t>lhůtě 10 dnů </a:t>
            </a:r>
            <a:r>
              <a:rPr lang="cs-CZ" sz="2400" dirty="0"/>
              <a:t>ode dne, kdy byl dokument na Portálu farmáře zveřejněn, považuje se tento dokument za doručený posledním dnem této lhůty.</a:t>
            </a:r>
          </a:p>
          <a:p>
            <a:pPr marL="0" indent="0" algn="just">
              <a:buNone/>
            </a:pPr>
            <a:r>
              <a:rPr lang="cs-CZ" sz="2400" b="1" dirty="0"/>
              <a:t>Registrace v Portálu Farmáře </a:t>
            </a:r>
            <a:r>
              <a:rPr lang="cs-CZ" sz="2400" dirty="0"/>
              <a:t>- osobním podáním žádosti na místně příslušném RO SZIF nebo na CP SZIF – bližší informace a podmínky jsou uvedeny na internetových stránkách www.eagri.cz/prv a www.szif.cz.</a:t>
            </a:r>
          </a:p>
        </p:txBody>
      </p:sp>
      <p:pic>
        <p:nvPicPr>
          <p:cNvPr id="5" name="Obrázek 4">
            <a:extLst>
              <a:ext uri="{FF2B5EF4-FFF2-40B4-BE49-F238E27FC236}">
                <a16:creationId xmlns:a16="http://schemas.microsoft.com/office/drawing/2014/main" id="{090543F6-BDC5-4BCD-B3AB-C3D2F087EE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4089634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61693"/>
          </a:xfrm>
        </p:spPr>
        <p:txBody>
          <a:bodyPr>
            <a:normAutofit/>
          </a:bodyPr>
          <a:lstStyle/>
          <a:p>
            <a:r>
              <a:rPr lang="cs-CZ" sz="3600" dirty="0"/>
              <a:t>Žádost o dotaci a MAS</a:t>
            </a:r>
          </a:p>
        </p:txBody>
      </p:sp>
      <p:sp>
        <p:nvSpPr>
          <p:cNvPr id="3" name="Zástupný symbol pro obsah 2"/>
          <p:cNvSpPr>
            <a:spLocks noGrp="1"/>
          </p:cNvSpPr>
          <p:nvPr>
            <p:ph idx="1"/>
          </p:nvPr>
        </p:nvSpPr>
        <p:spPr>
          <a:xfrm>
            <a:off x="1024128" y="1246909"/>
            <a:ext cx="9720073" cy="5062451"/>
          </a:xfrm>
        </p:spPr>
        <p:txBody>
          <a:bodyPr>
            <a:normAutofit fontScale="85000" lnSpcReduction="20000"/>
          </a:bodyPr>
          <a:lstStyle/>
          <a:p>
            <a:pPr>
              <a:buFont typeface="Wingdings" panose="05000000000000000000" pitchFamily="2" charset="2"/>
              <a:buChar char="§"/>
            </a:pPr>
            <a:r>
              <a:rPr lang="cs-CZ" dirty="0"/>
              <a:t>Ve výzvě je možné podat pouze jednu žádost na stejný předmět, článek 20 - 1 žádost  de </a:t>
            </a:r>
            <a:r>
              <a:rPr lang="cs-CZ" dirty="0" err="1"/>
              <a:t>minimis</a:t>
            </a:r>
            <a:r>
              <a:rPr lang="cs-CZ" dirty="0"/>
              <a:t> a 1 žádost nezakládající veřejnou podporu</a:t>
            </a:r>
          </a:p>
          <a:p>
            <a:pPr>
              <a:buFont typeface="Wingdings" panose="05000000000000000000" pitchFamily="2" charset="2"/>
              <a:buChar char="§"/>
            </a:pPr>
            <a:r>
              <a:rPr lang="cs-CZ" dirty="0"/>
              <a:t>Žadatelem požadované bodové hodnocení v Žádosti o dotaci nemůže být ze strany žadatele po podání Žádosti o dotaci na MAS jakkoliv měněno </a:t>
            </a:r>
          </a:p>
          <a:p>
            <a:pPr>
              <a:buFont typeface="Wingdings" panose="05000000000000000000" pitchFamily="2" charset="2"/>
              <a:buChar char="§"/>
            </a:pPr>
            <a:r>
              <a:rPr lang="cs-CZ" dirty="0"/>
              <a:t>Žádost se generuje z Portálu farmáře přímo z účtu  </a:t>
            </a:r>
            <a:r>
              <a:rPr lang="cs-CZ" dirty="0" smtClean="0"/>
              <a:t>žadatele současně </a:t>
            </a:r>
            <a:r>
              <a:rPr lang="cs-CZ" dirty="0"/>
              <a:t>s přílohami</a:t>
            </a:r>
          </a:p>
          <a:p>
            <a:pPr>
              <a:buFont typeface="Wingdings" panose="05000000000000000000" pitchFamily="2" charset="2"/>
              <a:buChar char="§"/>
            </a:pPr>
            <a:r>
              <a:rPr lang="cs-CZ" dirty="0"/>
              <a:t>Administrativní kontrola – MAS může vyzvat žadatele k opravě max. 2 x, v případě nedoplnění do termínu ve výzvě MAS, bude projekt ukončen</a:t>
            </a:r>
          </a:p>
          <a:p>
            <a:pPr>
              <a:buFont typeface="Wingdings" panose="05000000000000000000" pitchFamily="2" charset="2"/>
              <a:buChar char="§"/>
            </a:pPr>
            <a:r>
              <a:rPr lang="cs-CZ" dirty="0"/>
              <a:t>Hodnocení projektů – provádí výběrový orgán MAS dle preferenčních kritérií uvedených ve </a:t>
            </a:r>
            <a:r>
              <a:rPr lang="cs-CZ" dirty="0" err="1"/>
              <a:t>Fichi</a:t>
            </a:r>
            <a:r>
              <a:rPr lang="cs-CZ" dirty="0"/>
              <a:t>. Sestaví seznam hodnocených projektů</a:t>
            </a:r>
          </a:p>
          <a:p>
            <a:pPr>
              <a:buFont typeface="Wingdings" panose="05000000000000000000" pitchFamily="2" charset="2"/>
              <a:buChar char="§"/>
            </a:pPr>
            <a:r>
              <a:rPr lang="cs-CZ" dirty="0"/>
              <a:t>Schválení projektů k podpoření – provede rozhodovací orgán MAS do 20 </a:t>
            </a:r>
            <a:r>
              <a:rPr lang="cs-CZ" dirty="0" err="1"/>
              <a:t>prac</a:t>
            </a:r>
            <a:r>
              <a:rPr lang="cs-CZ" dirty="0"/>
              <a:t>. dnů od hodnocení.  MAS informuje žadatele současně o výši přidělených bodů  a  zda byl/nebyl podpořen. Výsledek  zaznamená do žádosti o dotaci, žádosti opatří elektronickým podpisem a předá žadateli přes Portál farmáře min. 3 </a:t>
            </a:r>
            <a:r>
              <a:rPr lang="cs-CZ" dirty="0" err="1"/>
              <a:t>prac</a:t>
            </a:r>
            <a:r>
              <a:rPr lang="cs-CZ" dirty="0"/>
              <a:t>. dny před registrací na SZIF. </a:t>
            </a:r>
          </a:p>
          <a:p>
            <a:pPr>
              <a:buFont typeface="Wingdings" panose="05000000000000000000" pitchFamily="2" charset="2"/>
              <a:buChar char="§"/>
            </a:pPr>
            <a:endParaRPr lang="cs-CZ" dirty="0"/>
          </a:p>
        </p:txBody>
      </p:sp>
      <p:pic>
        <p:nvPicPr>
          <p:cNvPr id="5" name="Obrázek 4">
            <a:extLst>
              <a:ext uri="{FF2B5EF4-FFF2-40B4-BE49-F238E27FC236}">
                <a16:creationId xmlns:a16="http://schemas.microsoft.com/office/drawing/2014/main" id="{3E66CC95-265A-4A65-BEBA-3CF909696B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1589" y="6285865"/>
            <a:ext cx="3165149" cy="519282"/>
          </a:xfrm>
          <a:prstGeom prst="rect">
            <a:avLst/>
          </a:prstGeom>
        </p:spPr>
      </p:pic>
    </p:spTree>
    <p:extLst>
      <p:ext uri="{BB962C8B-B14F-4D97-AF65-F5344CB8AC3E}">
        <p14:creationId xmlns:p14="http://schemas.microsoft.com/office/powerpoint/2010/main" val="2904705198"/>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2182</TotalTime>
  <Words>4393</Words>
  <Application>Microsoft Office PowerPoint</Application>
  <PresentationFormat>Širokoúhlá obrazovka</PresentationFormat>
  <Paragraphs>320</Paragraphs>
  <Slides>36</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36</vt:i4>
      </vt:variant>
    </vt:vector>
  </HeadingPairs>
  <TitlesOfParts>
    <vt:vector size="43" baseType="lpstr">
      <vt:lpstr>Arial</vt:lpstr>
      <vt:lpstr>Calibri</vt:lpstr>
      <vt:lpstr>Calibri Light</vt:lpstr>
      <vt:lpstr>Times New Roman</vt:lpstr>
      <vt:lpstr>Verdana</vt:lpstr>
      <vt:lpstr>Wingdings</vt:lpstr>
      <vt:lpstr>Motiv Office</vt:lpstr>
      <vt:lpstr>Seminář k  výzvě 7. PRV</vt:lpstr>
      <vt:lpstr>Dokumenty</vt:lpstr>
      <vt:lpstr>Výzva</vt:lpstr>
      <vt:lpstr>Obecné podmínky</vt:lpstr>
      <vt:lpstr>Obecné podmínky</vt:lpstr>
      <vt:lpstr>Obecné podmínky</vt:lpstr>
      <vt:lpstr>Uspořádání právních vztahů k nemovitostem</vt:lpstr>
      <vt:lpstr>Podání žádosti</vt:lpstr>
      <vt:lpstr>Žádost o dotaci a MAS</vt:lpstr>
      <vt:lpstr>Podání  na SZIF</vt:lpstr>
      <vt:lpstr>Administrace na RO SZIF</vt:lpstr>
      <vt:lpstr>Dohoda o poskytnutí dotace</vt:lpstr>
      <vt:lpstr>Podpora de minimis</vt:lpstr>
      <vt:lpstr>ČLÁNEK 20</vt:lpstr>
      <vt:lpstr>A) Veřejná prostranství v obcích </vt:lpstr>
      <vt:lpstr>A) Veřejná prostranství v obcích </vt:lpstr>
      <vt:lpstr>B) Mateřské a základní školy </vt:lpstr>
      <vt:lpstr>B) Mateřské a základní školy </vt:lpstr>
      <vt:lpstr>B) Mateřské a základní školy </vt:lpstr>
      <vt:lpstr>C) Hasičské zbrojnice </vt:lpstr>
      <vt:lpstr>C) Hasičské zbrojnice </vt:lpstr>
      <vt:lpstr>f) Kulturní a spolková zařízení včetně knihoven</vt:lpstr>
      <vt:lpstr>f) Kulturní a spolková zařízení včetně knihoven</vt:lpstr>
      <vt:lpstr>f) Kulturní a spolková zařízení včetně knihoven</vt:lpstr>
      <vt:lpstr>Přílohy – k žádosti o dotaci</vt:lpstr>
      <vt:lpstr>Příloha 21</vt:lpstr>
      <vt:lpstr>Přílohy po registraci  na SZIF</vt:lpstr>
      <vt:lpstr>Výběrové řízení</vt:lpstr>
      <vt:lpstr>Výběr dodavatele</vt:lpstr>
      <vt:lpstr>Marketing</vt:lpstr>
      <vt:lpstr>Prezentace aplikace PowerPoint</vt:lpstr>
      <vt:lpstr>Chyby</vt:lpstr>
      <vt:lpstr>Způsobilé výdaje</vt:lpstr>
      <vt:lpstr>Způsob účtování </vt:lpstr>
      <vt:lpstr>Publicita</vt:lpstr>
      <vt:lpstr>Prostějov venkov o.p.s.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k  výzvě č.4 PRV</dc:title>
  <dc:creator>Uživatel</dc:creator>
  <cp:lastModifiedBy>Uživatel</cp:lastModifiedBy>
  <cp:revision>154</cp:revision>
  <cp:lastPrinted>2022-06-23T09:48:02Z</cp:lastPrinted>
  <dcterms:created xsi:type="dcterms:W3CDTF">2020-01-07T08:25:16Z</dcterms:created>
  <dcterms:modified xsi:type="dcterms:W3CDTF">2022-06-23T09:48:41Z</dcterms:modified>
</cp:coreProperties>
</file>