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81" r:id="rId9"/>
    <p:sldId id="267" r:id="rId10"/>
    <p:sldId id="266" r:id="rId11"/>
    <p:sldId id="272" r:id="rId12"/>
    <p:sldId id="273" r:id="rId13"/>
    <p:sldId id="274" r:id="rId14"/>
    <p:sldId id="275" r:id="rId15"/>
    <p:sldId id="276" r:id="rId16"/>
    <p:sldId id="280" r:id="rId17"/>
    <p:sldId id="279" r:id="rId18"/>
    <p:sldId id="278" r:id="rId19"/>
  </p:sldIdLst>
  <p:sldSz cx="12192000" cy="6858000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Tmavý styl 1 – zvýraznění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0432C-49A1-41EF-944E-C22CF33BB852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ABC79-8018-49BB-987E-C36BDB397E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213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hzscr.cz/clanek/irop-technika-pro-izs.asp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r.cz/irop/projekt-a-kontrola/kontrolni-listy/" TargetMode="External"/><Relationship Id="rId2" Type="http://schemas.openxmlformats.org/officeDocument/2006/relationships/hyperlink" Target="https://irop.mmr.cz/cs/vyzvy-2021-2027/vyzvy/61vyzvairop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s://irop.mmr.cz/cs/ms-202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pvvenkov.cz/e_download.php?file=data/editor/326cs_12.pdf&amp;original=Intern%C3%AD%20postupy%20Prost%C4%9Bjov%20venkov%20IROP%20a%20OP%20%20TAK%20%202021-2027%20ze%20dne%2015.8.2023.pdf" TargetMode="External"/><Relationship Id="rId2" Type="http://schemas.openxmlformats.org/officeDocument/2006/relationships/hyperlink" Target="https://www.maspvvenkov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identity.cz/" TargetMode="External"/><Relationship Id="rId2" Type="http://schemas.openxmlformats.org/officeDocument/2006/relationships/hyperlink" Target="http://qca.postsignum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://www.ica.cz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 </a:t>
            </a:r>
            <a:r>
              <a:rPr lang="cs-CZ" b="1" dirty="0"/>
              <a:t>Seminář pro žadatele </a:t>
            </a:r>
            <a:r>
              <a:rPr lang="cs-CZ" b="1" dirty="0" smtClean="0"/>
              <a:t>k 3. výzvě Prostějov venkov IROP - </a:t>
            </a:r>
            <a:r>
              <a:rPr lang="cs-CZ" b="1" dirty="0"/>
              <a:t>Hasiči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 smtClean="0"/>
              <a:t>Návazná  na výzvu </a:t>
            </a:r>
            <a:r>
              <a:rPr lang="cs-CZ" b="1" dirty="0" smtClean="0"/>
              <a:t>IROP </a:t>
            </a:r>
            <a:r>
              <a:rPr lang="cs-CZ" b="1" dirty="0"/>
              <a:t>č. </a:t>
            </a:r>
            <a:r>
              <a:rPr lang="cs-CZ" b="1" dirty="0" smtClean="0"/>
              <a:t>61 –Hasiči–SC </a:t>
            </a:r>
            <a:r>
              <a:rPr lang="cs-CZ" b="1" dirty="0"/>
              <a:t>5.1 (CLLD</a:t>
            </a:r>
            <a:r>
              <a:rPr lang="cs-CZ" b="1" dirty="0" smtClean="0"/>
              <a:t>)</a:t>
            </a:r>
          </a:p>
          <a:p>
            <a:r>
              <a:rPr lang="cs-CZ" b="1" dirty="0" smtClean="0"/>
              <a:t>31.8.2023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210" y="827922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668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Způsobilé výdaje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09800" y="1574800"/>
            <a:ext cx="9294812" cy="43364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Pořízení požární techniky, věcných prostředků požární ochrany </a:t>
            </a:r>
          </a:p>
          <a:p>
            <a:pPr marL="355600" indent="-355600">
              <a:buNone/>
            </a:pPr>
            <a:r>
              <a:rPr lang="cs-CZ" dirty="0" smtClean="0"/>
              <a:t>-    </a:t>
            </a:r>
            <a:r>
              <a:rPr lang="cs-CZ" b="1" dirty="0" smtClean="0"/>
              <a:t>Normativ </a:t>
            </a:r>
            <a:r>
              <a:rPr lang="cs-CZ" b="1" dirty="0"/>
              <a:t>pořízení požární techniky </a:t>
            </a:r>
            <a:r>
              <a:rPr lang="cs-CZ" dirty="0"/>
              <a:t>a věcných prostředků požární ochrany je uveden v příloze č. 9 (část B) Specifických pravidel. Uvedený normativ </a:t>
            </a:r>
            <a:r>
              <a:rPr lang="cs-CZ" b="1" i="1" dirty="0"/>
              <a:t>obsahuje druhy techniky a věcných prostředků</a:t>
            </a:r>
            <a:r>
              <a:rPr lang="cs-CZ" dirty="0"/>
              <a:t>, které je možné v rámci projektu pořídit dle kategorie jednotek požární ochrany. </a:t>
            </a:r>
          </a:p>
          <a:p>
            <a:pPr>
              <a:buFontTx/>
              <a:buChar char="-"/>
            </a:pPr>
            <a:r>
              <a:rPr lang="cs-CZ" b="1" i="1" dirty="0" smtClean="0"/>
              <a:t>Při </a:t>
            </a:r>
            <a:r>
              <a:rPr lang="cs-CZ" b="1" i="1" dirty="0"/>
              <a:t>realizaci zadávacího řízení </a:t>
            </a:r>
            <a:r>
              <a:rPr lang="cs-CZ" dirty="0"/>
              <a:t>na pořízení požární techniky a věcných prostředků požární ochrany </a:t>
            </a:r>
            <a:r>
              <a:rPr lang="cs-CZ" b="1" i="1" dirty="0"/>
              <a:t>je žadatel povinen využít vzorovou technickou specifikaci</a:t>
            </a:r>
            <a:r>
              <a:rPr lang="cs-CZ" dirty="0"/>
              <a:t>. Vzorové </a:t>
            </a:r>
            <a:r>
              <a:rPr lang="cs-CZ" dirty="0" smtClean="0"/>
              <a:t>technické </a:t>
            </a:r>
            <a:r>
              <a:rPr lang="cs-CZ" dirty="0"/>
              <a:t>specifikace jsou zveřejněny na webových stránkách Hasičského záchranného sboru České republiky na odkaze: </a:t>
            </a:r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www.hzscr.cz/clanek/irop-technika-pro-izs.aspx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Dokladem </a:t>
            </a:r>
            <a:r>
              <a:rPr lang="cs-CZ" dirty="0"/>
              <a:t>o shodě konkrétní technické specifikace pořizované požární techniky a věcných prostředků požární ochrany se vzorovou technickou specifikací je Stanovisko HZS ČR k technickým podmínkám pořizované techniky a vybavení (dále jen „Stanovisko HZS ČR“). 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/>
              <a:t>Stanovisko HZS ČR musí být u nových zadávacích řízení vydáno před zahájením realizace zadávacího řízení a povinně předloženo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868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Nepřímé náklady do 7 % </a:t>
            </a:r>
            <a:r>
              <a:rPr lang="cs-CZ" sz="2800" b="1" dirty="0"/>
              <a:t>z  přímých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31533" y="1352550"/>
            <a:ext cx="8973079" cy="48006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Dokumentace žádosti o podporu </a:t>
            </a:r>
            <a:r>
              <a:rPr lang="cs-CZ" sz="2000" dirty="0" smtClean="0"/>
              <a:t>-</a:t>
            </a: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Projektová dokumentace a dokumentace pro realizaci </a:t>
            </a:r>
            <a:r>
              <a:rPr lang="cs-CZ" sz="2000" dirty="0" smtClean="0"/>
              <a:t>projektu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 smtClean="0"/>
              <a:t>Administrativní </a:t>
            </a:r>
            <a:r>
              <a:rPr lang="cs-CZ" sz="2000" dirty="0"/>
              <a:t>kapacity a řízení projektu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Poplatky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Režijní, provozní a jiné náklady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Publicita projektu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Další náklady související s projektem </a:t>
            </a:r>
            <a:r>
              <a:rPr lang="cs-CZ" sz="2000" dirty="0" smtClean="0"/>
              <a:t>-</a:t>
            </a:r>
            <a:endParaRPr 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121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Nezpůsobilé výdaje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634067"/>
            <a:ext cx="8915400" cy="4277155"/>
          </a:xfrm>
        </p:spPr>
        <p:txBody>
          <a:bodyPr/>
          <a:lstStyle/>
          <a:p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úroky z dlužných částek, kromě grantů udělených v podobě subvencí úrokových sazeb nebo subvencí poplatků za záruky;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nákup nezastavěných a zastavěných pozemků za částku přesahující 10 % celkových způsobilých výdajů na projekt;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/>
              <a:t>daň z přidané hodnoty v případech neuvedených v kapitole 8 Obecných pravidel.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283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Povinné přílohy k žádosti o podporu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88067" y="1257299"/>
            <a:ext cx="9616545" cy="513503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cs-CZ" b="1" dirty="0" smtClean="0"/>
              <a:t>Plná </a:t>
            </a:r>
            <a:r>
              <a:rPr lang="cs-CZ" b="1" dirty="0"/>
              <a:t>moc</a:t>
            </a:r>
            <a:endParaRPr lang="cs-CZ" dirty="0"/>
          </a:p>
          <a:p>
            <a:pPr>
              <a:buFont typeface="+mj-lt"/>
              <a:buAutoNum type="arabicPeriod"/>
            </a:pPr>
            <a:r>
              <a:rPr lang="cs-CZ" b="1" dirty="0" smtClean="0"/>
              <a:t>Zadávací </a:t>
            </a:r>
            <a:r>
              <a:rPr lang="cs-CZ" b="1" dirty="0"/>
              <a:t>a výběrová řízení</a:t>
            </a:r>
            <a:endParaRPr lang="cs-CZ" dirty="0"/>
          </a:p>
          <a:p>
            <a:pPr>
              <a:buFont typeface="+mj-lt"/>
              <a:buAutoNum type="arabicPeriod"/>
            </a:pPr>
            <a:r>
              <a:rPr lang="cs-CZ" b="1" dirty="0" smtClean="0"/>
              <a:t>Podklady </a:t>
            </a:r>
            <a:r>
              <a:rPr lang="cs-CZ" b="1" dirty="0"/>
              <a:t>pro hodnocení </a:t>
            </a:r>
            <a:r>
              <a:rPr lang="cs-CZ" dirty="0" smtClean="0"/>
              <a:t>- dle </a:t>
            </a:r>
            <a:r>
              <a:rPr lang="cs-CZ" dirty="0"/>
              <a:t>vzoru v příloze č. </a:t>
            </a:r>
            <a:r>
              <a:rPr lang="cs-CZ" dirty="0" smtClean="0"/>
              <a:t>2 </a:t>
            </a:r>
            <a:r>
              <a:rPr lang="cs-CZ" dirty="0"/>
              <a:t>SPPŽP</a:t>
            </a:r>
          </a:p>
          <a:p>
            <a:pPr>
              <a:buFont typeface="+mj-lt"/>
              <a:buAutoNum type="arabicPeriod"/>
            </a:pPr>
            <a:r>
              <a:rPr lang="cs-CZ" b="1" dirty="0" smtClean="0"/>
              <a:t>Doklad </a:t>
            </a:r>
            <a:r>
              <a:rPr lang="cs-CZ" b="1" dirty="0"/>
              <a:t>o prokázání právních vztahů k nemovitému majetku, který je předmětem projektu</a:t>
            </a:r>
            <a:endParaRPr lang="cs-CZ" dirty="0"/>
          </a:p>
          <a:p>
            <a:pPr>
              <a:buFont typeface="+mj-lt"/>
              <a:buAutoNum type="arabicPeriod"/>
            </a:pPr>
            <a:r>
              <a:rPr lang="cs-CZ" b="1" dirty="0" smtClean="0"/>
              <a:t>Doklad prokazující povolení umístění stavby v území dle stavebního zákona</a:t>
            </a:r>
            <a:endParaRPr lang="cs-CZ" dirty="0" smtClean="0"/>
          </a:p>
          <a:p>
            <a:pPr>
              <a:buFont typeface="+mj-lt"/>
              <a:buAutoNum type="arabicPeriod"/>
            </a:pPr>
            <a:r>
              <a:rPr lang="cs-CZ" b="1" dirty="0" smtClean="0"/>
              <a:t>Doklad </a:t>
            </a:r>
            <a:r>
              <a:rPr lang="cs-CZ" b="1" dirty="0"/>
              <a:t>prokazující povolení k realizaci stavby dle stavebního </a:t>
            </a:r>
            <a:r>
              <a:rPr lang="cs-CZ" b="1" dirty="0" smtClean="0"/>
              <a:t>zákona </a:t>
            </a:r>
            <a:r>
              <a:rPr lang="cs-CZ" dirty="0" smtClean="0"/>
              <a:t>(lze doložit podaný návrh nebo  žádost, pravomocný doloží  přes žádost o změnu  nejpozději   k datu  vydání právního  aktu)</a:t>
            </a:r>
          </a:p>
          <a:p>
            <a:pPr marL="355600" indent="0">
              <a:buNone/>
            </a:pPr>
            <a:r>
              <a:rPr lang="cs-CZ" dirty="0" smtClean="0"/>
              <a:t>V případě společného </a:t>
            </a:r>
            <a:r>
              <a:rPr lang="cs-CZ" dirty="0"/>
              <a:t>územního a stavebního </a:t>
            </a:r>
            <a:r>
              <a:rPr lang="cs-CZ" dirty="0" smtClean="0"/>
              <a:t>řízení je </a:t>
            </a:r>
            <a:r>
              <a:rPr lang="cs-CZ" dirty="0"/>
              <a:t>nutné doložit pravomocný akt stvrzující povolení umístění stavby v území a povolení k realizaci stavebního záměru nejpozději k datu registrace žádosti o </a:t>
            </a:r>
            <a:r>
              <a:rPr lang="cs-CZ" dirty="0" smtClean="0"/>
              <a:t>podporu </a:t>
            </a:r>
            <a:r>
              <a:rPr lang="cs-CZ" dirty="0"/>
              <a:t>v  MS 2021</a:t>
            </a:r>
            <a:r>
              <a:rPr lang="cs-CZ" dirty="0" smtClean="0"/>
              <a:t>+. </a:t>
            </a:r>
          </a:p>
          <a:p>
            <a:pPr>
              <a:buFont typeface="+mj-lt"/>
              <a:buAutoNum type="arabicPeriod" startAt="7"/>
            </a:pPr>
            <a:r>
              <a:rPr lang="cs-CZ" b="1" dirty="0" smtClean="0"/>
              <a:t>Projektová </a:t>
            </a:r>
            <a:r>
              <a:rPr lang="cs-CZ" b="1" dirty="0"/>
              <a:t>dokumentace </a:t>
            </a:r>
            <a:r>
              <a:rPr lang="cs-CZ" b="1" dirty="0" smtClean="0"/>
              <a:t>stavby – </a:t>
            </a:r>
            <a:r>
              <a:rPr lang="cs-CZ" dirty="0" smtClean="0"/>
              <a:t>údaje z ní  jsou  předmětem  hodnocení</a:t>
            </a:r>
            <a:endParaRPr lang="cs-CZ" dirty="0"/>
          </a:p>
          <a:p>
            <a:pPr>
              <a:buFont typeface="+mj-lt"/>
              <a:buAutoNum type="arabicPeriod" startAt="7"/>
            </a:pPr>
            <a:r>
              <a:rPr lang="cs-CZ" b="1" dirty="0" smtClean="0"/>
              <a:t>Rozpočet </a:t>
            </a:r>
            <a:r>
              <a:rPr lang="cs-CZ" b="1" dirty="0"/>
              <a:t>stavebních </a:t>
            </a:r>
            <a:r>
              <a:rPr lang="cs-CZ" b="1" dirty="0" smtClean="0"/>
              <a:t>prací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571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Povinné přílohy k žádosti o podporu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9667" y="1346201"/>
            <a:ext cx="9514945" cy="532553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9"/>
            </a:pPr>
            <a:r>
              <a:rPr lang="cs-CZ" b="1" dirty="0"/>
              <a:t>Podklady pro stanovení kategorií intervencí a kontrolu limitů </a:t>
            </a:r>
            <a:r>
              <a:rPr lang="cs-CZ" dirty="0"/>
              <a:t>- dle vzoru v příloze č. 4 SPPŽP, při podepisování souladu záměru  s podávaným projektem pracovník MAS zkontroluje soulad údajů této přílohy s částkami  uvedenými v Projektovém záměru podaném na MAS. CZV a požadovaná dotace se musí  shodovat nebo  být  nižší. </a:t>
            </a:r>
          </a:p>
          <a:p>
            <a:pPr>
              <a:buFont typeface="+mj-lt"/>
              <a:buAutoNum type="arabicPeriod" startAt="9"/>
            </a:pPr>
            <a:r>
              <a:rPr lang="cs-CZ" b="1" dirty="0" smtClean="0"/>
              <a:t>Smlouva </a:t>
            </a:r>
            <a:r>
              <a:rPr lang="cs-CZ" b="1" dirty="0"/>
              <a:t>o zřízení bankovního </a:t>
            </a:r>
            <a:r>
              <a:rPr lang="cs-CZ" b="1" dirty="0" smtClean="0"/>
              <a:t>účtu</a:t>
            </a:r>
            <a:endParaRPr lang="cs-CZ" dirty="0"/>
          </a:p>
          <a:p>
            <a:pPr>
              <a:buFont typeface="+mj-lt"/>
              <a:buAutoNum type="arabicPeriod" startAt="9"/>
            </a:pPr>
            <a:r>
              <a:rPr lang="cs-CZ" b="1" dirty="0"/>
              <a:t>Souhlasné stanovisko HZS </a:t>
            </a:r>
            <a:r>
              <a:rPr lang="cs-CZ" b="1" dirty="0" smtClean="0"/>
              <a:t>ČR</a:t>
            </a:r>
            <a:endParaRPr lang="cs-CZ" dirty="0"/>
          </a:p>
          <a:p>
            <a:pPr>
              <a:buFont typeface="+mj-lt"/>
              <a:buAutoNum type="arabicPeriod" startAt="9"/>
            </a:pPr>
            <a:r>
              <a:rPr lang="cs-CZ" b="1" dirty="0"/>
              <a:t>Průkaz energetické náročnosti budovy (PENB</a:t>
            </a:r>
            <a:r>
              <a:rPr lang="cs-CZ" b="1" dirty="0" smtClean="0"/>
              <a:t>)</a:t>
            </a:r>
            <a:endParaRPr lang="cs-CZ" dirty="0"/>
          </a:p>
          <a:p>
            <a:pPr>
              <a:buFont typeface="+mj-lt"/>
              <a:buAutoNum type="arabicPeriod" startAt="9"/>
            </a:pPr>
            <a:r>
              <a:rPr lang="sv-SE" b="1" dirty="0"/>
              <a:t>Krycí list výpočtu indikátoru 437 </a:t>
            </a:r>
            <a:r>
              <a:rPr lang="sv-SE" b="1" dirty="0" smtClean="0"/>
              <a:t>501</a:t>
            </a:r>
            <a:endParaRPr lang="cs-CZ" dirty="0"/>
          </a:p>
          <a:p>
            <a:pPr>
              <a:buFont typeface="+mj-lt"/>
              <a:buAutoNum type="arabicPeriod" startAt="9"/>
            </a:pPr>
            <a:r>
              <a:rPr lang="cs-CZ" b="1" dirty="0" smtClean="0"/>
              <a:t>Kladné </a:t>
            </a:r>
            <a:r>
              <a:rPr lang="cs-CZ" b="1" dirty="0"/>
              <a:t>vyjádření MAS o souladu se schválenou strategií CLLD -</a:t>
            </a:r>
            <a:r>
              <a:rPr lang="cs-CZ" dirty="0"/>
              <a:t>příloha č. 7 </a:t>
            </a:r>
            <a:r>
              <a:rPr lang="cs-CZ" dirty="0" smtClean="0"/>
              <a:t>SPPŽP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338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Metodické </a:t>
            </a:r>
            <a:r>
              <a:rPr lang="cs-CZ" sz="2800" b="1" dirty="0"/>
              <a:t>listy indikátorů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88533"/>
            <a:ext cx="8915400" cy="4522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příloha </a:t>
            </a:r>
            <a:r>
              <a:rPr lang="cs-CZ" b="1" dirty="0"/>
              <a:t>č. </a:t>
            </a:r>
            <a:r>
              <a:rPr lang="cs-CZ" b="1" dirty="0" smtClean="0"/>
              <a:t>1 </a:t>
            </a:r>
            <a:r>
              <a:rPr lang="cs-CZ" b="1" dirty="0"/>
              <a:t>SPPŽP </a:t>
            </a:r>
            <a:r>
              <a:rPr lang="cs-CZ" dirty="0"/>
              <a:t>s podrobnými informacemi k jednotlivým indikátorům: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způsob stanovení výchozích a cílových hodnot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termíny vykazování a způsob doložení dosažené hodnoty indikátoru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konkrétní postup výpočtu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tolerance, ve kterých se indikátory považují za </a:t>
            </a:r>
            <a:r>
              <a:rPr lang="cs-CZ" dirty="0" smtClean="0"/>
              <a:t>naplněné</a:t>
            </a:r>
          </a:p>
          <a:p>
            <a:pPr marL="0" indent="0">
              <a:buNone/>
            </a:pPr>
            <a:r>
              <a:rPr lang="cs-CZ" b="1" dirty="0" smtClean="0"/>
              <a:t>Indikátory výstupu</a:t>
            </a:r>
          </a:p>
          <a:p>
            <a:pPr marL="0" indent="0">
              <a:buNone/>
            </a:pPr>
            <a:r>
              <a:rPr lang="cs-CZ" dirty="0" smtClean="0"/>
              <a:t>570 012 Počet nových  věcných  prostředků  IZS</a:t>
            </a:r>
          </a:p>
          <a:p>
            <a:pPr marL="0" indent="0">
              <a:buNone/>
            </a:pPr>
            <a:r>
              <a:rPr lang="cs-CZ" dirty="0" smtClean="0"/>
              <a:t>575 401 Počet  kusů nové techniky složek  IZS</a:t>
            </a:r>
          </a:p>
          <a:p>
            <a:pPr marL="0" indent="0">
              <a:buNone/>
            </a:pPr>
            <a:r>
              <a:rPr lang="cs-CZ" b="1" dirty="0" smtClean="0"/>
              <a:t>Indikátory výsledku</a:t>
            </a:r>
          </a:p>
          <a:p>
            <a:pPr marL="0" indent="0">
              <a:buNone/>
            </a:pPr>
            <a:r>
              <a:rPr lang="cs-CZ" dirty="0" smtClean="0"/>
              <a:t>467 501 počet  obyvatel, kteří mají prospěch z opatření na posílení ochrany obyvatel před </a:t>
            </a:r>
            <a:r>
              <a:rPr lang="cs-CZ" dirty="0"/>
              <a:t>hrozbami spojenými se změnou klimatu a novými hrozbami 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345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86623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Zadání  zakázek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63133"/>
            <a:ext cx="8915400" cy="45480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Metodický pokyn  pro oblast  zadávání zakázek  pro programové období 2021-2027</a:t>
            </a:r>
          </a:p>
          <a:p>
            <a:pPr marL="0" indent="0">
              <a:buNone/>
            </a:pPr>
            <a:r>
              <a:rPr lang="cs-CZ" dirty="0" smtClean="0"/>
              <a:t>4. 3 Příjemci nejsou </a:t>
            </a:r>
            <a:r>
              <a:rPr lang="cs-CZ" dirty="0"/>
              <a:t>povinni </a:t>
            </a:r>
            <a:r>
              <a:rPr lang="cs-CZ" dirty="0" smtClean="0"/>
              <a:t>postupy v MP zadat zakázky malého  rozsahu, jejichž předpokládaná hodnota je rovna nebo nižší:</a:t>
            </a:r>
            <a:endParaRPr lang="cs-CZ" dirty="0"/>
          </a:p>
          <a:p>
            <a:pPr>
              <a:buAutoNum type="alphaLcParenR"/>
            </a:pPr>
            <a:r>
              <a:rPr lang="pl-PL" dirty="0" smtClean="0"/>
              <a:t>500 </a:t>
            </a:r>
            <a:r>
              <a:rPr lang="pl-PL" dirty="0"/>
              <a:t>000,- bez DPH </a:t>
            </a:r>
            <a:r>
              <a:rPr lang="pl-PL" dirty="0" smtClean="0"/>
              <a:t>nebo</a:t>
            </a:r>
          </a:p>
          <a:p>
            <a:pPr>
              <a:buAutoNum type="alphaLcParenR"/>
            </a:pPr>
            <a:r>
              <a:rPr lang="pl-PL" dirty="0" smtClean="0"/>
              <a:t>2 000 000 Kč bez DPH  dodávky/služby nebo 6 000 000 Kč bez  DPH stavební práce, pokud se </a:t>
            </a:r>
            <a:r>
              <a:rPr lang="pl-PL" b="1" dirty="0" smtClean="0"/>
              <a:t>nejedná</a:t>
            </a:r>
            <a:r>
              <a:rPr lang="pl-PL" dirty="0" smtClean="0"/>
              <a:t> o  zadavatele podle § 4 odst. 1 až 3 ZZVZ a zárověň poskytovaná  dotace není  vyšší než  50 % prostředků poskytnutých z rozpočtu:</a:t>
            </a:r>
          </a:p>
          <a:p>
            <a:pPr marL="355600" indent="0">
              <a:buNone/>
            </a:pPr>
            <a:r>
              <a:rPr lang="pl-PL" dirty="0" smtClean="0"/>
              <a:t>i) veřejného zadavatele</a:t>
            </a:r>
          </a:p>
          <a:p>
            <a:pPr marL="355600" indent="0">
              <a:buNone/>
            </a:pPr>
            <a:r>
              <a:rPr lang="pl-PL" dirty="0" smtClean="0"/>
              <a:t>ii)EU nebo  veřejných rozpočtů cizího státu...</a:t>
            </a:r>
          </a:p>
          <a:p>
            <a:pPr marL="355600" indent="0">
              <a:buNone/>
            </a:pPr>
            <a:r>
              <a:rPr lang="pl-PL" b="1" i="1" dirty="0" smtClean="0"/>
              <a:t>(obce jsou jak  veřejný tak  dotovaný zadavatel)</a:t>
            </a:r>
            <a:endParaRPr lang="pl-PL" b="1" i="1" dirty="0"/>
          </a:p>
          <a:p>
            <a:pPr marL="355600" indent="0">
              <a:buNone/>
            </a:pPr>
            <a:r>
              <a:rPr lang="pl-PL" dirty="0" smtClean="0"/>
              <a:t>Musí  ale dodržet ustanovení  MP 6.1 transparentnost, přiměřenost, rovné zacházení a zákaz  diskriminace, neomezovat účast  dovatelů  z členských států  EU a smluvních partnerů EU ... a 6.5 ustanovení o střetu zájmů</a:t>
            </a:r>
          </a:p>
          <a:p>
            <a:pPr marL="355600" indent="0">
              <a:buNone/>
            </a:pPr>
            <a:endParaRPr lang="pl-PL" dirty="0" smtClean="0"/>
          </a:p>
          <a:p>
            <a:pPr>
              <a:buAutoNum type="alphaLcParenR"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384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Zadání  zakázek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88533"/>
            <a:ext cx="8915400" cy="45226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dirty="0" smtClean="0"/>
              <a:t>čl</a:t>
            </a:r>
            <a:r>
              <a:rPr lang="cs-CZ" sz="1600" dirty="0"/>
              <a:t>. 4.4 MPZ </a:t>
            </a:r>
            <a:r>
              <a:rPr lang="cs-CZ" sz="1600" i="1" dirty="0" smtClean="0"/>
              <a:t>„</a:t>
            </a:r>
            <a:r>
              <a:rPr lang="cs-CZ" sz="1600" i="1" dirty="0"/>
              <a:t>Příjemci </a:t>
            </a:r>
            <a:r>
              <a:rPr lang="cs-CZ" sz="1600" b="1" i="1" dirty="0"/>
              <a:t>nejsou</a:t>
            </a:r>
            <a:r>
              <a:rPr lang="cs-CZ" sz="1600" i="1" dirty="0"/>
              <a:t> </a:t>
            </a:r>
            <a:r>
              <a:rPr lang="cs-CZ" sz="1600" i="1" dirty="0" smtClean="0"/>
              <a:t>povinni postupy </a:t>
            </a:r>
            <a:r>
              <a:rPr lang="cs-CZ" sz="1600" i="1" dirty="0"/>
              <a:t>upravenými v tomto MP zadávat </a:t>
            </a:r>
            <a:r>
              <a:rPr lang="cs-CZ" sz="1600" i="1" dirty="0" smtClean="0"/>
              <a:t>zakázky </a:t>
            </a:r>
            <a:r>
              <a:rPr lang="pl-PL" sz="1600" i="1" dirty="0" smtClean="0"/>
              <a:t>na </a:t>
            </a:r>
            <a:r>
              <a:rPr lang="pl-PL" sz="1600" i="1" dirty="0"/>
              <a:t>ty způsobilé výdaje, pro které </a:t>
            </a:r>
            <a:r>
              <a:rPr lang="pl-PL" sz="1600" i="1" dirty="0" smtClean="0"/>
              <a:t>bude </a:t>
            </a:r>
            <a:r>
              <a:rPr lang="cs-CZ" sz="1600" i="1" dirty="0" smtClean="0"/>
              <a:t>ze </a:t>
            </a:r>
            <a:r>
              <a:rPr lang="cs-CZ" sz="1600" i="1" dirty="0"/>
              <a:t>strany příslušného ŘO stanoveno </a:t>
            </a:r>
            <a:r>
              <a:rPr lang="cs-CZ" sz="1600" i="1" dirty="0" smtClean="0"/>
              <a:t>financování pouze </a:t>
            </a:r>
            <a:r>
              <a:rPr lang="cs-CZ" sz="1600" i="1" dirty="0"/>
              <a:t>metodou zjednodušeného </a:t>
            </a:r>
            <a:r>
              <a:rPr lang="cs-CZ" sz="1600" i="1" dirty="0" smtClean="0"/>
              <a:t>vykazování </a:t>
            </a:r>
            <a:r>
              <a:rPr lang="pl-PL" sz="1600" i="1" dirty="0" smtClean="0"/>
              <a:t>nákladů“ </a:t>
            </a:r>
          </a:p>
          <a:p>
            <a:pPr marL="0" indent="0">
              <a:buNone/>
            </a:pPr>
            <a:r>
              <a:rPr lang="cs-CZ" sz="1600" i="1" dirty="0" smtClean="0"/>
              <a:t>„</a:t>
            </a:r>
            <a:r>
              <a:rPr lang="cs-CZ" sz="1600" b="1" i="1" dirty="0"/>
              <a:t>Současně</a:t>
            </a:r>
            <a:r>
              <a:rPr lang="cs-CZ" sz="1600" i="1" dirty="0"/>
              <a:t> platí</a:t>
            </a:r>
            <a:r>
              <a:rPr lang="cs-CZ" sz="1600" i="1" dirty="0" smtClean="0"/>
              <a:t>, že </a:t>
            </a:r>
            <a:r>
              <a:rPr lang="cs-CZ" sz="1600" i="1" dirty="0"/>
              <a:t>je nutné </a:t>
            </a:r>
            <a:r>
              <a:rPr lang="cs-CZ" sz="1600" b="1" i="1" dirty="0"/>
              <a:t>dodržovat pravidla pro </a:t>
            </a:r>
            <a:r>
              <a:rPr lang="cs-CZ" sz="1600" b="1" i="1" dirty="0" smtClean="0"/>
              <a:t>zadávání veřejných </a:t>
            </a:r>
            <a:r>
              <a:rPr lang="cs-CZ" sz="1600" b="1" i="1" dirty="0"/>
              <a:t>zakázek</a:t>
            </a:r>
            <a:r>
              <a:rPr lang="cs-CZ" sz="1600" i="1" dirty="0"/>
              <a:t>.“ </a:t>
            </a:r>
            <a:endParaRPr lang="cs-CZ" sz="1600" i="1" dirty="0" smtClean="0"/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600" dirty="0" smtClean="0"/>
              <a:t>Výdaje </a:t>
            </a:r>
            <a:r>
              <a:rPr lang="cs-CZ" sz="1600" dirty="0"/>
              <a:t>vykazované „</a:t>
            </a:r>
            <a:r>
              <a:rPr lang="cs-CZ" sz="1600" dirty="0" smtClean="0"/>
              <a:t>metodou zjednodušeného </a:t>
            </a:r>
            <a:r>
              <a:rPr lang="cs-CZ" sz="1600" dirty="0"/>
              <a:t>vykazování </a:t>
            </a:r>
            <a:r>
              <a:rPr lang="cs-CZ" sz="1600" dirty="0" smtClean="0"/>
              <a:t>nákladů“- </a:t>
            </a:r>
            <a:r>
              <a:rPr lang="cs-CZ" sz="1600" b="1" dirty="0" smtClean="0"/>
              <a:t>paušál </a:t>
            </a:r>
            <a:r>
              <a:rPr lang="cs-CZ" sz="1600" b="1" dirty="0"/>
              <a:t>z výše </a:t>
            </a:r>
            <a:r>
              <a:rPr lang="cs-CZ" sz="1600" b="1" dirty="0" smtClean="0"/>
              <a:t>přímých nákladů ve </a:t>
            </a:r>
            <a:r>
              <a:rPr lang="cs-CZ" sz="1600" b="1" dirty="0"/>
              <a:t>výši 7 </a:t>
            </a:r>
            <a:r>
              <a:rPr lang="cs-CZ" sz="1600" b="1" dirty="0" smtClean="0"/>
              <a:t>%</a:t>
            </a:r>
          </a:p>
          <a:p>
            <a:pPr marL="0" indent="0">
              <a:buNone/>
            </a:pPr>
            <a:r>
              <a:rPr lang="pl-PL" sz="1600" dirty="0" smtClean="0"/>
              <a:t>Poznámka </a:t>
            </a:r>
            <a:r>
              <a:rPr lang="cs-CZ" sz="1600" dirty="0" smtClean="0"/>
              <a:t>pod </a:t>
            </a:r>
            <a:r>
              <a:rPr lang="cs-CZ" sz="1600" dirty="0"/>
              <a:t>čarou k čl. 4.4 MPZ znamená</a:t>
            </a:r>
            <a:r>
              <a:rPr lang="cs-CZ" sz="1600" dirty="0" smtClean="0"/>
              <a:t>, </a:t>
            </a:r>
            <a:r>
              <a:rPr lang="pl-PL" sz="1600" dirty="0" smtClean="0"/>
              <a:t>že </a:t>
            </a:r>
            <a:r>
              <a:rPr lang="pl-PL" sz="1600" dirty="0"/>
              <a:t>pokud by se jednalo o 7% paušál, ale </a:t>
            </a:r>
            <a:r>
              <a:rPr lang="pl-PL" sz="1600" dirty="0" smtClean="0"/>
              <a:t>zároveň </a:t>
            </a:r>
            <a:r>
              <a:rPr lang="cs-CZ" sz="1600" dirty="0" smtClean="0"/>
              <a:t>by </a:t>
            </a:r>
            <a:r>
              <a:rPr lang="cs-CZ" sz="1600" dirty="0"/>
              <a:t>měl příjemce povinnost </a:t>
            </a:r>
            <a:r>
              <a:rPr lang="cs-CZ" sz="1600" dirty="0" smtClean="0"/>
              <a:t>postupovat </a:t>
            </a:r>
            <a:r>
              <a:rPr lang="pl-PL" sz="1600" dirty="0" smtClean="0"/>
              <a:t>dle </a:t>
            </a:r>
            <a:r>
              <a:rPr lang="pl-PL" sz="1600" dirty="0"/>
              <a:t>ZZVZ, tak je povinen postupovat </a:t>
            </a:r>
            <a:r>
              <a:rPr lang="pl-PL" sz="1600" dirty="0" smtClean="0"/>
              <a:t>dle </a:t>
            </a:r>
            <a:r>
              <a:rPr lang="cs-CZ" sz="1600" dirty="0" smtClean="0"/>
              <a:t>ZZVZ i pod zadává výdaje v rámci paušálu, </a:t>
            </a:r>
            <a:r>
              <a:rPr lang="cs-CZ" sz="1600" dirty="0"/>
              <a:t>ze strany CRR ČR však nebude </a:t>
            </a:r>
            <a:r>
              <a:rPr lang="cs-CZ" sz="1600" dirty="0" smtClean="0"/>
              <a:t>taková </a:t>
            </a:r>
            <a:r>
              <a:rPr lang="pl-PL" sz="1600" dirty="0" smtClean="0"/>
              <a:t>zakázka </a:t>
            </a:r>
            <a:r>
              <a:rPr lang="pl-PL" sz="1600" dirty="0"/>
              <a:t>kontrolována. </a:t>
            </a:r>
            <a:endParaRPr lang="pl-PL" sz="1600" dirty="0" smtClean="0"/>
          </a:p>
          <a:p>
            <a:pPr marL="0" indent="0">
              <a:buNone/>
            </a:pPr>
            <a:r>
              <a:rPr lang="pl-PL" sz="1600" dirty="0" smtClean="0"/>
              <a:t>Pokud </a:t>
            </a:r>
            <a:r>
              <a:rPr lang="pl-PL" sz="1600" dirty="0"/>
              <a:t>by </a:t>
            </a:r>
            <a:r>
              <a:rPr lang="pl-PL" sz="1600" dirty="0" smtClean="0"/>
              <a:t>příjemce </a:t>
            </a:r>
            <a:r>
              <a:rPr lang="cs-CZ" sz="1600" dirty="0" smtClean="0"/>
              <a:t>nebyl </a:t>
            </a:r>
            <a:r>
              <a:rPr lang="cs-CZ" sz="1600" dirty="0"/>
              <a:t>povinen postupovat dle ZZVZ, </a:t>
            </a:r>
            <a:r>
              <a:rPr lang="cs-CZ" sz="1600" dirty="0" smtClean="0"/>
              <a:t>není povinen </a:t>
            </a:r>
            <a:r>
              <a:rPr lang="cs-CZ" sz="1600" dirty="0"/>
              <a:t>v případě 7% paušálu </a:t>
            </a:r>
            <a:r>
              <a:rPr lang="cs-CZ" sz="1600" dirty="0" smtClean="0"/>
              <a:t>postupovat ani </a:t>
            </a:r>
            <a:r>
              <a:rPr lang="cs-CZ" sz="1600" dirty="0"/>
              <a:t>dle MPZ. </a:t>
            </a: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Přesná </a:t>
            </a:r>
            <a:r>
              <a:rPr lang="cs-CZ" sz="1600" dirty="0"/>
              <a:t>pravidla pro uplatňování </a:t>
            </a:r>
            <a:r>
              <a:rPr lang="cs-CZ" sz="1600" dirty="0" smtClean="0"/>
              <a:t>výdajů vykazovaných </a:t>
            </a:r>
            <a:r>
              <a:rPr lang="cs-CZ" sz="1600" dirty="0"/>
              <a:t>„metodou </a:t>
            </a:r>
            <a:r>
              <a:rPr lang="cs-CZ" sz="1600" dirty="0" smtClean="0"/>
              <a:t>zjednodušeného vykazování </a:t>
            </a:r>
            <a:r>
              <a:rPr lang="cs-CZ" sz="1600" dirty="0"/>
              <a:t>nákladů“ budou </a:t>
            </a:r>
            <a:r>
              <a:rPr lang="cs-CZ" sz="1600" dirty="0" smtClean="0"/>
              <a:t>nastavena ve specifických </a:t>
            </a:r>
            <a:r>
              <a:rPr lang="cs-CZ" sz="1600" dirty="0"/>
              <a:t>pravidlech dané výzvy</a:t>
            </a:r>
            <a:r>
              <a:rPr lang="cs-CZ" sz="1600" dirty="0" smtClean="0"/>
              <a:t>.</a:t>
            </a:r>
            <a:endParaRPr lang="cs-CZ" sz="16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5051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2000"/>
              </a:lnSpc>
              <a:spcBef>
                <a:spcPts val="600"/>
              </a:spcBef>
              <a:spcAft>
                <a:spcPts val="0"/>
              </a:spcAft>
            </a:pPr>
            <a:r>
              <a:rPr lang="cs-CZ" sz="2400" dirty="0" smtClean="0">
                <a:solidFill>
                  <a:schemeClr val="tx1"/>
                </a:solidFill>
              </a:rPr>
              <a:t>Děkujeme za pozornost</a:t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/>
            </a:r>
            <a:br>
              <a:rPr lang="cs-CZ" sz="2400" dirty="0" smtClean="0">
                <a:solidFill>
                  <a:schemeClr val="tx1"/>
                </a:solidFill>
              </a:rPr>
            </a:b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11" name="Zástupný symbol pro obsah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Prostějov venkov o.p.s.  </a:t>
            </a:r>
            <a:br>
              <a:rPr lang="cs-CZ" dirty="0"/>
            </a:br>
            <a:r>
              <a:rPr lang="cs-CZ" dirty="0"/>
              <a:t>https://www.maspvvenkov.cz/ </a:t>
            </a:r>
            <a:br>
              <a:rPr lang="cs-CZ" dirty="0"/>
            </a:br>
            <a:r>
              <a:rPr lang="cs-CZ" dirty="0"/>
              <a:t>            </a:t>
            </a:r>
            <a:br>
              <a:rPr lang="cs-CZ" dirty="0"/>
            </a:br>
            <a:r>
              <a:rPr lang="cs-CZ" dirty="0"/>
              <a:t>Ing. Ludmila </a:t>
            </a:r>
            <a:r>
              <a:rPr lang="cs-CZ" dirty="0" err="1"/>
              <a:t>Švitelová</a:t>
            </a:r>
            <a:r>
              <a:rPr lang="cs-CZ" dirty="0"/>
              <a:t>  </a:t>
            </a:r>
            <a:br>
              <a:rPr lang="cs-CZ" dirty="0"/>
            </a:br>
            <a:r>
              <a:rPr lang="cs-CZ" dirty="0"/>
              <a:t>e-mail: maspvvenkov@seznam.cz</a:t>
            </a:r>
            <a:br>
              <a:rPr lang="cs-CZ" dirty="0"/>
            </a:br>
            <a:r>
              <a:rPr lang="cs-CZ" dirty="0"/>
              <a:t>mob.: +420 724 788 131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Mgr. Jaroslav Křivánek</a:t>
            </a:r>
            <a:br>
              <a:rPr lang="cs-CZ" dirty="0"/>
            </a:br>
            <a:r>
              <a:rPr lang="cs-CZ" dirty="0"/>
              <a:t>email: krivanek.maspvvenkov@seznam.cz</a:t>
            </a:r>
            <a:r>
              <a:rPr lang="cs-CZ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845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Dokumenty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97000"/>
            <a:ext cx="8915400" cy="4514222"/>
          </a:xfrm>
        </p:spPr>
        <p:txBody>
          <a:bodyPr>
            <a:normAutofit/>
          </a:bodyPr>
          <a:lstStyle/>
          <a:p>
            <a:r>
              <a:rPr lang="cs-CZ" dirty="0" smtClean="0"/>
              <a:t>Financování</a:t>
            </a:r>
            <a:r>
              <a:rPr lang="cs-CZ" dirty="0"/>
              <a:t>: Evropský fond pro regionální </a:t>
            </a:r>
            <a:r>
              <a:rPr lang="cs-CZ" dirty="0" smtClean="0"/>
              <a:t>rozvoj</a:t>
            </a:r>
            <a:endParaRPr lang="cs-CZ" dirty="0"/>
          </a:p>
          <a:p>
            <a:r>
              <a:rPr lang="cs-CZ" dirty="0"/>
              <a:t>Projekty realizované prostřednictvím CLLD: </a:t>
            </a:r>
            <a:r>
              <a:rPr lang="cs-CZ" dirty="0" smtClean="0"/>
              <a:t>dotace 95 </a:t>
            </a:r>
            <a:r>
              <a:rPr lang="cs-CZ" dirty="0"/>
              <a:t>% z </a:t>
            </a:r>
            <a:r>
              <a:rPr lang="cs-CZ" dirty="0" smtClean="0"/>
              <a:t>EFRR</a:t>
            </a:r>
            <a:endParaRPr lang="cs-CZ" dirty="0"/>
          </a:p>
          <a:p>
            <a:r>
              <a:rPr lang="cs-CZ" b="1" dirty="0"/>
              <a:t>Zjednodušené metody </a:t>
            </a:r>
            <a:r>
              <a:rPr lang="cs-CZ" b="1" dirty="0" smtClean="0"/>
              <a:t>vykazování </a:t>
            </a:r>
            <a:r>
              <a:rPr lang="cs-CZ" dirty="0" smtClean="0"/>
              <a:t>- paušální </a:t>
            </a:r>
            <a:r>
              <a:rPr lang="cs-CZ" dirty="0"/>
              <a:t>sazba ve výši 7 %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Obecná </a:t>
            </a:r>
            <a:r>
              <a:rPr lang="cs-CZ" dirty="0"/>
              <a:t>a specifická pravidla včetně příloh, </a:t>
            </a:r>
            <a:r>
              <a:rPr lang="cs-CZ" dirty="0" smtClean="0"/>
              <a:t>text  výzvy, postup </a:t>
            </a:r>
            <a:r>
              <a:rPr lang="cs-CZ" dirty="0"/>
              <a:t>pro podání žádosti v MS2021+: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irop.mmr.cz/cs/vyzvy-2021-2027/vyzvy/61vyzvairop</a:t>
            </a:r>
            <a:endParaRPr lang="cs-CZ" dirty="0" smtClean="0"/>
          </a:p>
          <a:p>
            <a:r>
              <a:rPr lang="cs-CZ" dirty="0"/>
              <a:t>Kontrolní listy k hodnocení: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cs-CZ" dirty="0" smtClean="0">
                <a:hlinkClick r:id="rId3"/>
              </a:rPr>
              <a:t>https</a:t>
            </a:r>
            <a:r>
              <a:rPr lang="cs-CZ" dirty="0">
                <a:hlinkClick r:id="rId3"/>
              </a:rPr>
              <a:t>://www.crr.cz/irop/projekt-a-kontrola/kontrolni-listy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r>
              <a:rPr lang="cs-CZ" dirty="0"/>
              <a:t>Příručka pro práci v MS2021+ na adrese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</a:t>
            </a:r>
            <a:r>
              <a:rPr lang="cs-CZ" u="sng" dirty="0" smtClean="0">
                <a:hlinkClick r:id="rId4"/>
              </a:rPr>
              <a:t>http://www.irop.mmr.cz/cs/ms-2021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98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800" b="1" dirty="0" smtClean="0"/>
              <a:t>Proces </a:t>
            </a:r>
            <a:br>
              <a:rPr lang="cs-CZ" sz="2800" b="1" dirty="0" smtClean="0"/>
            </a:br>
            <a:r>
              <a:rPr lang="cs-CZ" sz="2800" b="1" dirty="0" smtClean="0"/>
              <a:t>hodnocení </a:t>
            </a:r>
            <a:br>
              <a:rPr lang="cs-CZ" sz="2800" b="1" dirty="0" smtClean="0"/>
            </a:br>
            <a:r>
              <a:rPr lang="cs-CZ" sz="2800" b="1" dirty="0" smtClean="0"/>
              <a:t>projektů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724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1. NA MAS viz. dále</a:t>
            </a:r>
          </a:p>
          <a:p>
            <a:pPr marL="0" indent="0">
              <a:buNone/>
            </a:pPr>
            <a:r>
              <a:rPr lang="cs-CZ" dirty="0" smtClean="0"/>
              <a:t>2. Informace ŘO IROP:</a:t>
            </a:r>
            <a:endParaRPr lang="cs-CZ" dirty="0"/>
          </a:p>
          <a:p>
            <a:r>
              <a:rPr lang="cs-CZ" b="1" dirty="0"/>
              <a:t>Konzultační servis Centra </a:t>
            </a:r>
            <a:r>
              <a:rPr lang="cs-CZ" dirty="0" smtClean="0"/>
              <a:t>– zřízen Konzultační </a:t>
            </a:r>
            <a:r>
              <a:rPr lang="cs-CZ" dirty="0"/>
              <a:t>servis Centra, ve kterém probíhá komunikace mezi žadateli a Centrem k projektům před předložením žádosti o podporu</a:t>
            </a:r>
          </a:p>
          <a:p>
            <a:r>
              <a:rPr lang="cs-CZ" b="1" dirty="0"/>
              <a:t>Výzvy </a:t>
            </a:r>
            <a:r>
              <a:rPr lang="cs-CZ" dirty="0"/>
              <a:t>-všechny výzvy v IROP jsou průběžné</a:t>
            </a:r>
          </a:p>
          <a:p>
            <a:r>
              <a:rPr lang="cs-CZ" b="1" dirty="0"/>
              <a:t>Integrované nástroje </a:t>
            </a:r>
            <a:r>
              <a:rPr lang="cs-CZ" dirty="0" smtClean="0"/>
              <a:t>- žadatel </a:t>
            </a:r>
            <a:r>
              <a:rPr lang="cs-CZ" dirty="0"/>
              <a:t>předkládá žádost přímo do výzvy ŘO pro </a:t>
            </a:r>
            <a:r>
              <a:rPr lang="cs-CZ" dirty="0" smtClean="0"/>
              <a:t>CLLD</a:t>
            </a:r>
            <a:endParaRPr lang="cs-CZ" dirty="0"/>
          </a:p>
          <a:p>
            <a:r>
              <a:rPr lang="pt-BR" b="1" dirty="0"/>
              <a:t>Hodnocení v integrovaných výzvách </a:t>
            </a:r>
            <a:r>
              <a:rPr lang="pt-BR" dirty="0" smtClean="0"/>
              <a:t>-</a:t>
            </a:r>
            <a:r>
              <a:rPr lang="cs-CZ" dirty="0" smtClean="0"/>
              <a:t> </a:t>
            </a:r>
            <a:r>
              <a:rPr lang="pt-BR" dirty="0" smtClean="0"/>
              <a:t>žádosti </a:t>
            </a:r>
            <a:r>
              <a:rPr lang="pt-BR" dirty="0"/>
              <a:t>se budou hodnotit pouze na Centru </a:t>
            </a:r>
          </a:p>
          <a:p>
            <a:r>
              <a:rPr lang="cs-CZ" b="1" dirty="0"/>
              <a:t>MS2021+ </a:t>
            </a:r>
            <a:r>
              <a:rPr lang="cs-CZ" dirty="0" smtClean="0"/>
              <a:t>- Postup </a:t>
            </a:r>
            <a:r>
              <a:rPr lang="cs-CZ" dirty="0"/>
              <a:t>pro podání žádosti o podporu v MS2021+ je k dispozici </a:t>
            </a:r>
            <a:r>
              <a:rPr lang="cs-CZ" dirty="0" smtClean="0"/>
              <a:t>na dokumenty </a:t>
            </a:r>
            <a:r>
              <a:rPr lang="cs-CZ" dirty="0"/>
              <a:t>IROP 2021-2027</a:t>
            </a:r>
          </a:p>
          <a:p>
            <a:r>
              <a:rPr lang="cs-CZ" b="1" dirty="0"/>
              <a:t>Registrace uživatele v MS2021+ </a:t>
            </a:r>
            <a:r>
              <a:rPr lang="cs-CZ" dirty="0" smtClean="0"/>
              <a:t>- nově </a:t>
            </a:r>
            <a:r>
              <a:rPr lang="cs-CZ" dirty="0"/>
              <a:t>přes Národní </a:t>
            </a:r>
            <a:r>
              <a:rPr lang="cs-CZ" dirty="0" err="1" smtClean="0"/>
              <a:t>identitní</a:t>
            </a:r>
            <a:r>
              <a:rPr lang="cs-CZ" dirty="0" smtClean="0"/>
              <a:t> autoritu (NIA ID)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306070"/>
            <a:ext cx="4645219" cy="560397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0125" y="696941"/>
            <a:ext cx="6031007" cy="2644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527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Proces hodnocení </a:t>
            </a:r>
            <a:r>
              <a:rPr lang="cs-CZ" sz="2800" b="1" dirty="0" smtClean="0"/>
              <a:t>projektů</a:t>
            </a:r>
            <a:br>
              <a:rPr lang="cs-CZ" sz="2800" b="1" dirty="0" smtClean="0"/>
            </a:br>
            <a:r>
              <a:rPr lang="cs-CZ" sz="2800" b="1" dirty="0" smtClean="0"/>
              <a:t>Co předchází  podání  projektu do  MS2021+ ?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Každý projekt musí  doložit </a:t>
            </a:r>
            <a:r>
              <a:rPr lang="cs-CZ" dirty="0"/>
              <a:t>p</a:t>
            </a:r>
            <a:r>
              <a:rPr lang="cs-CZ" dirty="0" smtClean="0"/>
              <a:t>řílohu soulad se SCLLD MAS </a:t>
            </a:r>
          </a:p>
          <a:p>
            <a:pPr>
              <a:buAutoNum type="arabicPeriod"/>
            </a:pPr>
            <a:r>
              <a:rPr lang="cs-CZ" dirty="0" smtClean="0"/>
              <a:t>Projektový  záměr je vypracován  a předložen do výzvy </a:t>
            </a:r>
            <a:r>
              <a:rPr lang="cs-CZ" dirty="0"/>
              <a:t>MAS  zveřejněné  na  </a:t>
            </a:r>
            <a:r>
              <a:rPr lang="cs-CZ" dirty="0">
                <a:hlinkClick r:id="rId2"/>
              </a:rPr>
              <a:t>https://www.maspvvenkov.cz</a:t>
            </a:r>
            <a:r>
              <a:rPr lang="cs-CZ" dirty="0" smtClean="0">
                <a:hlinkClick r:id="rId2"/>
              </a:rPr>
              <a:t>/</a:t>
            </a:r>
            <a:r>
              <a:rPr lang="cs-CZ" dirty="0" smtClean="0"/>
              <a:t>  </a:t>
            </a:r>
            <a:r>
              <a:rPr lang="cs-CZ" b="1" dirty="0" smtClean="0"/>
              <a:t>datovou schránkou</a:t>
            </a:r>
          </a:p>
          <a:p>
            <a:pPr>
              <a:buAutoNum type="arabicPeriod"/>
            </a:pPr>
            <a:r>
              <a:rPr lang="cs-CZ" dirty="0" smtClean="0"/>
              <a:t>Pracovníci  kanceláře MAS záměry zkontrolují soulad záměru s výzvou atd.</a:t>
            </a:r>
          </a:p>
          <a:p>
            <a:pPr>
              <a:buAutoNum type="arabicPeriod"/>
            </a:pPr>
            <a:r>
              <a:rPr lang="cs-CZ" dirty="0" smtClean="0"/>
              <a:t>Výběrová komise  přidělí záměrům body za preferenční  kritéria a seřadí je podle zisku od nejvyššího po  nejmenší</a:t>
            </a:r>
          </a:p>
          <a:p>
            <a:pPr>
              <a:buAutoNum type="arabicPeriod"/>
            </a:pPr>
            <a:r>
              <a:rPr lang="cs-CZ" dirty="0" smtClean="0"/>
              <a:t>Programový výbor schválí záměry podle  pořadí až do  výše alokace na výzvu</a:t>
            </a:r>
          </a:p>
          <a:p>
            <a:pPr marL="0" indent="0">
              <a:buNone/>
            </a:pPr>
            <a:r>
              <a:rPr lang="cs-CZ" dirty="0" smtClean="0"/>
              <a:t>Podrobný postup  je v dokumentu </a:t>
            </a:r>
            <a:r>
              <a:rPr lang="cs-CZ" u="sng" dirty="0">
                <a:hlinkClick r:id="rId3" tooltip="Soubor ke stáhnutí: Interní postupy Prostějov venkov IROP a OP  TAK  2021-2027 ze dne 15.8.2023.pdf, Typ: Adobe Portable Document Format, Velikost: 1.29 MB"/>
              </a:rPr>
              <a:t>Interní postupy Prostějov venkov IROP a OP TAK 2021-2027 ze dne </a:t>
            </a:r>
            <a:r>
              <a:rPr lang="cs-CZ" u="sng" dirty="0" smtClean="0">
                <a:hlinkClick r:id="rId3" tooltip="Soubor ke stáhnutí: Interní postupy Prostějov venkov IROP a OP  TAK  2021-2027 ze dne 15.8.2023.pdf, Typ: Adobe Portable Document Format, Velikost: 1.29 MB"/>
              </a:rPr>
              <a:t>15.8.2023.pdf</a:t>
            </a:r>
            <a:endParaRPr lang="cs-CZ" dirty="0" smtClean="0"/>
          </a:p>
          <a:p>
            <a:pPr>
              <a:buAutoNum type="arabicPeriod"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76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3</a:t>
            </a:r>
            <a:r>
              <a:rPr lang="cs-CZ" sz="2800" b="1" dirty="0" smtClean="0"/>
              <a:t>. </a:t>
            </a:r>
            <a:r>
              <a:rPr lang="cs-CZ" sz="2800" b="1" dirty="0"/>
              <a:t>výzva Prostějov venkov - IROP - </a:t>
            </a:r>
            <a:r>
              <a:rPr lang="cs-CZ" sz="2800" b="1" dirty="0" smtClean="0"/>
              <a:t>Hasiči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92925" y="1532467"/>
            <a:ext cx="8915400" cy="46206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Kolová,  alokace </a:t>
            </a:r>
            <a:r>
              <a:rPr lang="cs-CZ" b="1" dirty="0" smtClean="0"/>
              <a:t>10 000 000 Kč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Alokace        12 059 367 Kč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Min. </a:t>
            </a:r>
            <a:r>
              <a:rPr lang="cs-CZ" dirty="0"/>
              <a:t>celkové způsobilé výdaje       </a:t>
            </a:r>
            <a:r>
              <a:rPr lang="cs-CZ" dirty="0" smtClean="0"/>
              <a:t>130 </a:t>
            </a:r>
            <a:r>
              <a:rPr lang="cs-CZ" dirty="0" smtClean="0"/>
              <a:t>000 Kč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Max</a:t>
            </a:r>
            <a:r>
              <a:rPr lang="cs-CZ" dirty="0" smtClean="0"/>
              <a:t>. celkové způsobilé výdaje   1 200 000 Kč - dotace 1 140 000 </a:t>
            </a:r>
            <a:r>
              <a:rPr lang="cs-CZ" dirty="0"/>
              <a:t>K</a:t>
            </a:r>
            <a:r>
              <a:rPr lang="cs-CZ" dirty="0" smtClean="0"/>
              <a:t>č</a:t>
            </a:r>
          </a:p>
          <a:p>
            <a:pPr marL="0" indent="0">
              <a:buNone/>
            </a:pPr>
            <a:r>
              <a:rPr lang="cs-CZ" dirty="0" smtClean="0"/>
              <a:t>Dotace 95 % - ex post  financování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502690"/>
              </p:ext>
            </p:extLst>
          </p:nvPr>
        </p:nvGraphicFramePr>
        <p:xfrm>
          <a:off x="2592925" y="2049453"/>
          <a:ext cx="8911687" cy="2475784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4596406">
                  <a:extLst>
                    <a:ext uri="{9D8B030D-6E8A-4147-A177-3AD203B41FA5}">
                      <a16:colId xmlns:a16="http://schemas.microsoft.com/office/drawing/2014/main" val="172143355"/>
                    </a:ext>
                  </a:extLst>
                </a:gridCol>
                <a:gridCol w="4315281">
                  <a:extLst>
                    <a:ext uri="{9D8B030D-6E8A-4147-A177-3AD203B41FA5}">
                      <a16:colId xmlns:a16="http://schemas.microsoft.com/office/drawing/2014/main" val="195900204"/>
                    </a:ext>
                  </a:extLst>
                </a:gridCol>
              </a:tblGrid>
              <a:tr h="290875"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Datum a čas vyhlášení výzvy MAS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>
                          <a:effectLst/>
                        </a:rPr>
                        <a:t>1.9.2023, 12:00</a:t>
                      </a:r>
                      <a:endParaRPr lang="cs-CZ" sz="16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3651"/>
                  </a:ext>
                </a:extLst>
              </a:tr>
              <a:tr h="532194">
                <a:tc>
                  <a:txBody>
                    <a:bodyPr/>
                    <a:lstStyle/>
                    <a:p>
                      <a:pPr algn="l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Datum a čas zahájení příjmu žádostí o podporu na MAS </a:t>
                      </a:r>
                      <a:r>
                        <a:rPr lang="cs-CZ" sz="1600" b="1" dirty="0">
                          <a:effectLst/>
                        </a:rPr>
                        <a:t>mimo</a:t>
                      </a:r>
                      <a:r>
                        <a:rPr lang="cs-CZ" sz="1600" b="0" dirty="0">
                          <a:effectLst/>
                        </a:rPr>
                        <a:t> MS2021+ 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1.9.2023, 12:00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385379"/>
                  </a:ext>
                </a:extLst>
              </a:tr>
              <a:tr h="438826"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Datum a čas ukončení příjmu záměrů na MAS mimo MS21+ 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 smtClean="0">
                          <a:effectLst/>
                        </a:rPr>
                        <a:t>15.11.2023</a:t>
                      </a:r>
                      <a:r>
                        <a:rPr lang="cs-CZ" sz="1600" b="0" dirty="0">
                          <a:effectLst/>
                        </a:rPr>
                        <a:t>, 12:00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668457"/>
                  </a:ext>
                </a:extLst>
              </a:tr>
              <a:tr h="438826">
                <a:tc>
                  <a:txBody>
                    <a:bodyPr/>
                    <a:lstStyle/>
                    <a:p>
                      <a:pPr algn="l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Datum zahájení realizace projektu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Zahájení realizace projektu není časově omezeno, ovšem výdaje vzniklé před </a:t>
                      </a:r>
                      <a:r>
                        <a:rPr lang="cs-CZ" sz="1600" b="0" dirty="0" smtClean="0">
                          <a:effectLst/>
                        </a:rPr>
                        <a:t>1. </a:t>
                      </a:r>
                      <a:r>
                        <a:rPr lang="cs-CZ" sz="1600" b="0" dirty="0">
                          <a:effectLst/>
                        </a:rPr>
                        <a:t>1. 2021 nejsou způsobilé. 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7076"/>
                  </a:ext>
                </a:extLst>
              </a:tr>
              <a:tr h="212375">
                <a:tc>
                  <a:txBody>
                    <a:bodyPr/>
                    <a:lstStyle/>
                    <a:p>
                      <a:pPr algn="l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Nejzazší datum ukončení realizace projektu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b="0" dirty="0">
                          <a:effectLst/>
                        </a:rPr>
                        <a:t>30. 6. 2029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647351"/>
                  </a:ext>
                </a:extLst>
              </a:tr>
            </a:tbl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115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3. výzva Prostějov venkov - IROP - Hasiči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92925" y="1820333"/>
            <a:ext cx="8667742" cy="4377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Vymezení - </a:t>
            </a:r>
            <a:r>
              <a:rPr lang="cs-CZ" dirty="0"/>
              <a:t>ú</a:t>
            </a:r>
            <a:r>
              <a:rPr lang="cs-CZ" dirty="0" smtClean="0"/>
              <a:t>zemí  MAS Prostějov venkov o.p.s. ve schválené  strategii CLLD</a:t>
            </a:r>
          </a:p>
          <a:p>
            <a:pPr marL="0" indent="0">
              <a:buNone/>
            </a:pPr>
            <a:r>
              <a:rPr lang="cs-CZ" b="1" dirty="0" smtClean="0"/>
              <a:t>Žadatelé </a:t>
            </a:r>
          </a:p>
          <a:p>
            <a:pPr marL="0" indent="0">
              <a:buNone/>
            </a:pPr>
            <a:r>
              <a:rPr lang="cs-CZ" dirty="0"/>
              <a:t>Obce, které zřizují jednotky sboru dobrovolných hasičů zařazené do kategorie jednotek požární ochrany II, III a V (§ 29 zákona č. 133/1985 Sb., o požární ochraně, ve znění pozdějších předpisů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b="1" dirty="0" smtClean="0"/>
              <a:t>Zaměření - </a:t>
            </a:r>
            <a:r>
              <a:rPr lang="cs-CZ" dirty="0" smtClean="0"/>
              <a:t>Podpora </a:t>
            </a:r>
            <a:r>
              <a:rPr lang="cs-CZ" dirty="0"/>
              <a:t>jednotek sboru dobrovolných hasičů kategorie jednotek požární ochrany II, III a 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Pořízení požární techniky, věcných prostředků požární ochrany</a:t>
            </a:r>
          </a:p>
          <a:p>
            <a:pPr marL="0" indent="0">
              <a:buNone/>
            </a:pPr>
            <a:r>
              <a:rPr lang="cs-CZ" dirty="0" smtClean="0"/>
              <a:t>Ostatní </a:t>
            </a:r>
            <a:r>
              <a:rPr lang="cs-CZ" dirty="0" err="1"/>
              <a:t>podaktivity</a:t>
            </a:r>
            <a:r>
              <a:rPr lang="cs-CZ" dirty="0"/>
              <a:t> z nadřazené výzvy č. 61 IROP nejsou v této výzvě MAS vyhlášeny</a:t>
            </a:r>
          </a:p>
          <a:p>
            <a:pPr marL="0" indent="0">
              <a:buNone/>
            </a:pPr>
            <a:endParaRPr lang="cs-CZ" b="1" dirty="0" smtClean="0"/>
          </a:p>
          <a:p>
            <a:endParaRPr lang="cs-CZ" dirty="0"/>
          </a:p>
          <a:p>
            <a:pPr>
              <a:buFont typeface="+mj-lt"/>
              <a:buAutoNum type="arabicPeriod"/>
            </a:pPr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548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Podání  záměru  do  výzvy MAS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278467"/>
            <a:ext cx="8915400" cy="463275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dirty="0"/>
              <a:t>Žadatel předkládá formulář projektového záměru ve formátu </a:t>
            </a:r>
            <a:r>
              <a:rPr lang="cs-CZ" dirty="0" err="1"/>
              <a:t>pdf</a:t>
            </a:r>
            <a:r>
              <a:rPr lang="cs-CZ" dirty="0"/>
              <a:t> opatřený elektronickým podpisem oprávněné nebo  zmocněné osoby (osob) jednající jménem žadatele a relevantní přílohy. Podání proběhne přes datovou schránku Prostějov venkov o.p.s.:  </a:t>
            </a:r>
            <a:r>
              <a:rPr lang="cs-CZ" b="1" dirty="0"/>
              <a:t>tre5ptg</a:t>
            </a:r>
          </a:p>
          <a:p>
            <a:pPr marL="0" indent="0" algn="just">
              <a:buNone/>
            </a:pPr>
            <a:r>
              <a:rPr lang="cs-CZ" dirty="0" smtClean="0"/>
              <a:t>Pro </a:t>
            </a:r>
            <a:r>
              <a:rPr lang="cs-CZ" dirty="0"/>
              <a:t>jednoho žadatele o podporu (předkladatele záměru) je omezen počet podaných záměrů </a:t>
            </a:r>
            <a:r>
              <a:rPr lang="cs-CZ" dirty="0" smtClean="0"/>
              <a:t>na </a:t>
            </a:r>
            <a:r>
              <a:rPr lang="cs-CZ" b="1" dirty="0" smtClean="0"/>
              <a:t>1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/>
              <a:t>Přílohy</a:t>
            </a:r>
          </a:p>
          <a:p>
            <a:pPr>
              <a:buFont typeface="+mj-lt"/>
              <a:buAutoNum type="arabicPeriod"/>
            </a:pPr>
            <a:r>
              <a:rPr lang="cs-CZ" b="1" dirty="0"/>
              <a:t>Plná moc</a:t>
            </a:r>
            <a:r>
              <a:rPr lang="cs-CZ" dirty="0"/>
              <a:t>, je-li relevantní</a:t>
            </a:r>
          </a:p>
          <a:p>
            <a:pPr>
              <a:buFont typeface="+mj-lt"/>
              <a:buAutoNum type="arabicPeriod"/>
            </a:pPr>
            <a:r>
              <a:rPr lang="cs-CZ" dirty="0"/>
              <a:t>Vyplněný formulář </a:t>
            </a:r>
            <a:r>
              <a:rPr lang="cs-CZ" b="1" dirty="0"/>
              <a:t>projektového  záměru </a:t>
            </a:r>
            <a:r>
              <a:rPr lang="cs-CZ" dirty="0"/>
              <a:t>opatřený Elektronickým podpise - je založen na certifikačních službách od kvalifikovaných poskytovatelů certifikačních služeb V České republice se jedná o tři poskytovatele: </a:t>
            </a:r>
            <a:r>
              <a:rPr lang="cs-CZ" b="1" dirty="0">
                <a:hlinkClick r:id="rId2"/>
              </a:rPr>
              <a:t>Česká pošta, s. p.</a:t>
            </a:r>
            <a:r>
              <a:rPr lang="cs-CZ" b="1" dirty="0"/>
              <a:t> , </a:t>
            </a:r>
            <a:r>
              <a:rPr lang="cs-CZ" b="1" dirty="0" err="1">
                <a:hlinkClick r:id="rId3"/>
              </a:rPr>
              <a:t>eIdentity</a:t>
            </a:r>
            <a:r>
              <a:rPr lang="cs-CZ" b="1" dirty="0">
                <a:hlinkClick r:id="rId3"/>
              </a:rPr>
              <a:t> a. s.</a:t>
            </a:r>
            <a:r>
              <a:rPr lang="cs-CZ" b="1" dirty="0"/>
              <a:t> , nebo </a:t>
            </a:r>
            <a:r>
              <a:rPr lang="cs-CZ" b="1" dirty="0">
                <a:hlinkClick r:id="rId4"/>
              </a:rPr>
              <a:t>První certifikační autorita, a. s.</a:t>
            </a:r>
            <a:endParaRPr lang="cs-CZ" b="1" dirty="0"/>
          </a:p>
          <a:p>
            <a:pPr>
              <a:buFont typeface="+mj-lt"/>
              <a:buAutoNum type="arabicPeriod"/>
            </a:pPr>
            <a:r>
              <a:rPr lang="cs-CZ" b="1" dirty="0"/>
              <a:t>Podklady pro hodnocení </a:t>
            </a:r>
            <a:r>
              <a:rPr lang="cs-CZ" dirty="0"/>
              <a:t>– příloha č. 2 Specifických pravidel pro žadatele a příjemce</a:t>
            </a:r>
          </a:p>
          <a:p>
            <a:pPr>
              <a:buFont typeface="+mj-lt"/>
              <a:buAutoNum type="arabicPeriod"/>
            </a:pPr>
            <a:r>
              <a:rPr lang="cs-CZ" dirty="0"/>
              <a:t>Další přílohy relevantní pro věcné hodnocení, pokud žadatel chce sdělit další informace nad rámec povinných </a:t>
            </a:r>
            <a:endParaRPr lang="cs-CZ" b="1" dirty="0"/>
          </a:p>
          <a:p>
            <a:pPr marL="0" indent="0" algn="just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525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Kritéria věcného hodnocení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5230318"/>
              </p:ext>
            </p:extLst>
          </p:nvPr>
        </p:nvGraphicFramePr>
        <p:xfrm>
          <a:off x="2592925" y="2232214"/>
          <a:ext cx="8911688" cy="3489501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025455">
                  <a:extLst>
                    <a:ext uri="{9D8B030D-6E8A-4147-A177-3AD203B41FA5}">
                      <a16:colId xmlns:a16="http://schemas.microsoft.com/office/drawing/2014/main" val="2230736579"/>
                    </a:ext>
                  </a:extLst>
                </a:gridCol>
                <a:gridCol w="6445714">
                  <a:extLst>
                    <a:ext uri="{9D8B030D-6E8A-4147-A177-3AD203B41FA5}">
                      <a16:colId xmlns:a16="http://schemas.microsoft.com/office/drawing/2014/main" val="789595273"/>
                    </a:ext>
                  </a:extLst>
                </a:gridCol>
                <a:gridCol w="1440519">
                  <a:extLst>
                    <a:ext uri="{9D8B030D-6E8A-4147-A177-3AD203B41FA5}">
                      <a16:colId xmlns:a16="http://schemas.microsoft.com/office/drawing/2014/main" val="682931917"/>
                    </a:ext>
                  </a:extLst>
                </a:gridCol>
              </a:tblGrid>
              <a:tr h="4838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>
                          <a:effectLst/>
                          <a:latin typeface="+mn-lt"/>
                        </a:rPr>
                        <a:t>Číslo </a:t>
                      </a:r>
                      <a:endParaRPr lang="cs-CZ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>
                          <a:effectLst/>
                          <a:latin typeface="+mn-lt"/>
                        </a:rPr>
                        <a:t>Kritéria věcného hodnocení </a:t>
                      </a:r>
                      <a:endParaRPr lang="cs-CZ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>
                          <a:effectLst/>
                          <a:latin typeface="+mn-lt"/>
                        </a:rPr>
                        <a:t>	Max. Bodů</a:t>
                      </a:r>
                      <a:endParaRPr lang="cs-CZ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59601"/>
                  </a:ext>
                </a:extLst>
              </a:tr>
              <a:tr h="980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>
                          <a:effectLst/>
                          <a:latin typeface="+mn-lt"/>
                        </a:rPr>
                        <a:t>K1 </a:t>
                      </a:r>
                      <a:endParaRPr lang="cs-CZ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>
                          <a:effectLst/>
                          <a:latin typeface="+mn-lt"/>
                        </a:rPr>
                        <a:t>Současný stav požadované techniky u  JPO</a:t>
                      </a:r>
                      <a:endParaRPr lang="cs-CZ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cs-CZ" sz="20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50</a:t>
                      </a:r>
                      <a:endParaRPr lang="cs-CZ" sz="2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902043"/>
                  </a:ext>
                </a:extLst>
              </a:tr>
              <a:tr h="731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>
                          <a:effectLst/>
                          <a:latin typeface="+mn-lt"/>
                        </a:rPr>
                        <a:t>K2 </a:t>
                      </a:r>
                      <a:endParaRPr lang="cs-CZ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>
                          <a:effectLst/>
                          <a:latin typeface="+mn-lt"/>
                        </a:rPr>
                        <a:t>Počet  výjezdů jednotek požární ochrany v součtu  za zřizovatele</a:t>
                      </a:r>
                      <a:endParaRPr lang="cs-CZ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cs-CZ" sz="20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50</a:t>
                      </a:r>
                      <a:endParaRPr lang="cs-CZ" sz="2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134857"/>
                  </a:ext>
                </a:extLst>
              </a:tr>
              <a:tr h="45063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>
                          <a:effectLst/>
                          <a:latin typeface="+mn-lt"/>
                        </a:rPr>
                        <a:t>Maximální bodový zisk</a:t>
                      </a:r>
                      <a:endParaRPr lang="cs-CZ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n-lt"/>
                        </a:rPr>
                        <a:t>100</a:t>
                      </a:r>
                      <a:endParaRPr lang="cs-CZ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300821"/>
                  </a:ext>
                </a:extLst>
              </a:tr>
              <a:tr h="66531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>
                          <a:effectLst/>
                          <a:latin typeface="+mn-lt"/>
                        </a:rPr>
                        <a:t>Minimální bodová hranice, kterou musí projekty dosáhnout pro postup do  další fáze hodnocení</a:t>
                      </a:r>
                      <a:endParaRPr lang="cs-CZ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>
                          <a:effectLst/>
                          <a:latin typeface="+mn-lt"/>
                        </a:rPr>
                        <a:t>50</a:t>
                      </a:r>
                      <a:endParaRPr lang="cs-CZ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50" marR="65950" marT="916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408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882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Výdaje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96999"/>
            <a:ext cx="8915400" cy="49006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Přímé </a:t>
            </a:r>
            <a:r>
              <a:rPr lang="cs-CZ" b="1" dirty="0"/>
              <a:t>výdaje</a:t>
            </a:r>
            <a:endParaRPr lang="cs-CZ" dirty="0"/>
          </a:p>
          <a:p>
            <a:pPr marL="0" indent="0">
              <a:buNone/>
            </a:pPr>
            <a:r>
              <a:rPr lang="pl-PL" dirty="0"/>
              <a:t>Na hlavní </a:t>
            </a:r>
            <a:r>
              <a:rPr lang="pl-PL" dirty="0" smtClean="0"/>
              <a:t>aktivity - uvedeny v příloze č.  9</a:t>
            </a:r>
          </a:p>
          <a:p>
            <a:pPr marL="0" indent="0">
              <a:buNone/>
            </a:pPr>
            <a:r>
              <a:rPr lang="pl-PL" dirty="0" smtClean="0"/>
              <a:t>Nová nerepasovaná technika a vybavení</a:t>
            </a:r>
          </a:p>
          <a:p>
            <a:pPr marL="0" indent="0">
              <a:buNone/>
            </a:pPr>
            <a:r>
              <a:rPr lang="pl-PL" dirty="0" smtClean="0"/>
              <a:t>JPO V: Dopravní automobil</a:t>
            </a:r>
            <a:r>
              <a:rPr lang="pl-PL" dirty="0"/>
              <a:t>, </a:t>
            </a:r>
            <a:r>
              <a:rPr lang="pl-PL" dirty="0" smtClean="0"/>
              <a:t>dopravní automobil s  motorovou stříkačkou,  radiostanice 4 ks, přívěs pro hašení (vybavený), oscetlovací souprava s elektrocentrálou, mobilní nádrž 10 m</a:t>
            </a:r>
            <a:r>
              <a:rPr lang="pl-PL" baseline="30000" dirty="0" smtClean="0"/>
              <a:t>3</a:t>
            </a:r>
            <a:r>
              <a:rPr lang="pl-PL" dirty="0" smtClean="0"/>
              <a:t>, speciální terénní vozidlo  SxS</a:t>
            </a:r>
          </a:p>
          <a:p>
            <a:pPr marL="0" indent="0">
              <a:buNone/>
            </a:pPr>
            <a:r>
              <a:rPr lang="pl-PL" dirty="0" smtClean="0"/>
              <a:t>JPO III: navíc i cisternová automobilová stříkačka a ti  pro  velkoobjemové hašení, termokamera, izolační dýchací přístroj</a:t>
            </a:r>
            <a:r>
              <a:rPr lang="pl-PL" dirty="0"/>
              <a:t>, mobilní nádrž </a:t>
            </a:r>
            <a:r>
              <a:rPr lang="pl-PL" dirty="0" smtClean="0"/>
              <a:t>25 m</a:t>
            </a:r>
            <a:r>
              <a:rPr lang="pl-PL" baseline="30000" dirty="0" smtClean="0"/>
              <a:t>3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cs-CZ" b="1" dirty="0"/>
              <a:t>Nepřímé </a:t>
            </a:r>
            <a:r>
              <a:rPr lang="cs-CZ" b="1" dirty="0" smtClean="0"/>
              <a:t>náklady - </a:t>
            </a:r>
            <a:r>
              <a:rPr lang="cs-CZ" dirty="0" smtClean="0"/>
              <a:t>Paušál </a:t>
            </a:r>
            <a:r>
              <a:rPr lang="cs-CZ" dirty="0"/>
              <a:t>7 %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410" y="6297603"/>
            <a:ext cx="4645219" cy="56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19383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635</TotalTime>
  <Words>1701</Words>
  <Application>Microsoft Office PowerPoint</Application>
  <PresentationFormat>Širokoúhlá obrazovka</PresentationFormat>
  <Paragraphs>168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SimSun</vt:lpstr>
      <vt:lpstr>Arial</vt:lpstr>
      <vt:lpstr>Calibri</vt:lpstr>
      <vt:lpstr>Century Gothic</vt:lpstr>
      <vt:lpstr>Times New Roman</vt:lpstr>
      <vt:lpstr>Wingdings 3</vt:lpstr>
      <vt:lpstr>Stébla</vt:lpstr>
      <vt:lpstr> Seminář pro žadatele k 3. výzvě Prostějov venkov IROP - Hasiči</vt:lpstr>
      <vt:lpstr>Dokumenty </vt:lpstr>
      <vt:lpstr>Proces  hodnocení  projektů</vt:lpstr>
      <vt:lpstr>Proces hodnocení projektů Co předchází  podání  projektu do  MS2021+ ?</vt:lpstr>
      <vt:lpstr>3. výzva Prostějov venkov - IROP - Hasiči</vt:lpstr>
      <vt:lpstr>3. výzva Prostějov venkov - IROP - Hasiči</vt:lpstr>
      <vt:lpstr>Podání  záměru  do  výzvy MAS</vt:lpstr>
      <vt:lpstr>Kritéria věcného hodnocení</vt:lpstr>
      <vt:lpstr>Výdaje</vt:lpstr>
      <vt:lpstr>Způsobilé výdaje</vt:lpstr>
      <vt:lpstr>Nepřímé náklady do 7 % z  přímých </vt:lpstr>
      <vt:lpstr>Nezpůsobilé výdaje</vt:lpstr>
      <vt:lpstr>Povinné přílohy k žádosti o podporu</vt:lpstr>
      <vt:lpstr>Povinné přílohy k žádosti o podporu</vt:lpstr>
      <vt:lpstr>Metodické listy indikátorů </vt:lpstr>
      <vt:lpstr>Zadání  zakázek</vt:lpstr>
      <vt:lpstr>Zadání  zakázek</vt:lpstr>
      <vt:lpstr>Děkujeme za pozornost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pro žadatele k 2. výzvě Prostějov venkov o.p.s. IROP - Doprava</dc:title>
  <dc:creator>Uživatel</dc:creator>
  <cp:lastModifiedBy>Uživatel</cp:lastModifiedBy>
  <cp:revision>61</cp:revision>
  <cp:lastPrinted>2023-08-30T12:39:40Z</cp:lastPrinted>
  <dcterms:created xsi:type="dcterms:W3CDTF">2023-08-28T07:59:53Z</dcterms:created>
  <dcterms:modified xsi:type="dcterms:W3CDTF">2023-09-01T06:15:42Z</dcterms:modified>
</cp:coreProperties>
</file>