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1"/>
  </p:handoutMasterIdLst>
  <p:sldIdLst>
    <p:sldId id="256" r:id="rId2"/>
    <p:sldId id="257" r:id="rId3"/>
    <p:sldId id="305" r:id="rId4"/>
    <p:sldId id="306" r:id="rId5"/>
    <p:sldId id="307" r:id="rId6"/>
    <p:sldId id="308" r:id="rId7"/>
    <p:sldId id="311" r:id="rId8"/>
    <p:sldId id="310" r:id="rId9"/>
    <p:sldId id="304" r:id="rId10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A7C5D-C21D-4CF9-B59E-68038017871A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CD71E-E222-49A5-85CA-68399BF21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65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5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65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63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26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56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7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84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73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62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B7A397-AAF9-47D1-87E4-EAC94E0A0E61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0A9557-616B-40A4-9CE4-D1EC17F9D61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1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spvvenkov.cz/sclld/p-ramec-opzp/vyzvy-opzp-201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spvvenkov@seznam.cz" TargetMode="External"/><Relationship Id="rId2" Type="http://schemas.openxmlformats.org/officeDocument/2006/relationships/hyperlink" Target="mailto:krivanek.maspvvenkov@seznam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51" y="2123439"/>
            <a:ext cx="10058400" cy="2140829"/>
          </a:xfrm>
        </p:spPr>
        <p:txBody>
          <a:bodyPr>
            <a:normAutofit/>
          </a:bodyPr>
          <a:lstStyle/>
          <a:p>
            <a:r>
              <a:rPr lang="cs-CZ" sz="4800" dirty="0"/>
              <a:t>Výzva MAS </a:t>
            </a:r>
            <a:r>
              <a:rPr lang="cs-CZ" sz="4800"/>
              <a:t>Prostějov </a:t>
            </a:r>
            <a:r>
              <a:rPr lang="cs-CZ" sz="4800" smtClean="0"/>
              <a:t>venkov – </a:t>
            </a:r>
            <a:r>
              <a:rPr lang="cs-CZ" sz="4800" dirty="0"/>
              <a:t>OPŽP – Realizace </a:t>
            </a:r>
            <a:r>
              <a:rPr lang="cs-CZ" sz="4800" smtClean="0"/>
              <a:t>ÚSES II. 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80560"/>
            <a:ext cx="10058400" cy="1452880"/>
          </a:xfrm>
        </p:spPr>
        <p:txBody>
          <a:bodyPr>
            <a:normAutofit/>
          </a:bodyPr>
          <a:lstStyle/>
          <a:p>
            <a:r>
              <a:rPr lang="cs-CZ" sz="3600" b="1" dirty="0"/>
              <a:t>Prioritní osa 4, specifický cíl </a:t>
            </a:r>
            <a:r>
              <a:rPr lang="cs-CZ" sz="3600" b="1" dirty="0" smtClean="0"/>
              <a:t>4.3: posílit přirozené funkce krajiny</a:t>
            </a:r>
            <a:endParaRPr lang="cs-CZ" sz="36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8" y="257119"/>
            <a:ext cx="10058400" cy="16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Aktivita 4.3.2. – Vytváření , regenerace či posílení  funkčnosti krajinných prvků  a struktur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96904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Obec </a:t>
            </a:r>
            <a:r>
              <a:rPr lang="cs-CZ" dirty="0"/>
              <a:t>Suchá </a:t>
            </a:r>
            <a:r>
              <a:rPr lang="cs-CZ" dirty="0" smtClean="0"/>
              <a:t>Loz</a:t>
            </a:r>
          </a:p>
          <a:p>
            <a:pPr algn="just"/>
            <a:r>
              <a:rPr lang="cs-CZ" dirty="0" smtClean="0"/>
              <a:t>Popis projektu: Regenerace a rozšíření prvků ÚSES a interakčních prvků. Realizací projektu vznikne rastr přirozených biotopů v území protkávající agrárně intenzivně využívanou krajinu. Ponechané stromy budou zapojeny do kompozice výsadeb, tím vznikne výšková a prostorová diferenciace porostů. Výsadby jsou voleny s pestrou druhovou skladbou. Liniové výsadby ovocných a neovocných druhů přistíní vodoteč a polní cestu. Projekt zahrnuje odstranění  stávajících plevelných porostů, přípravu  půdy orbou, výsadby a osetí luční směsí.</a:t>
            </a:r>
          </a:p>
          <a:p>
            <a:pPr algn="just"/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74" y="3814777"/>
            <a:ext cx="3487634" cy="23244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034" y="3814777"/>
            <a:ext cx="3495954" cy="232446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70939" y="3923151"/>
            <a:ext cx="2978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Vlevo - prostor </a:t>
            </a:r>
            <a:r>
              <a:rPr lang="cs-CZ" dirty="0"/>
              <a:t>pro založení  biokoridoru  na orné </a:t>
            </a:r>
            <a:r>
              <a:rPr lang="cs-CZ" dirty="0" smtClean="0"/>
              <a:t>půdě</a:t>
            </a:r>
          </a:p>
          <a:p>
            <a:endParaRPr lang="cs-CZ" dirty="0"/>
          </a:p>
          <a:p>
            <a:r>
              <a:rPr lang="cs-CZ" dirty="0" smtClean="0"/>
              <a:t>Vpravo vodoteč, podél níž plánují výsadby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24" y="6312877"/>
            <a:ext cx="3306512" cy="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0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83935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ÚSES  obce Šumice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80902"/>
            <a:ext cx="10058400" cy="177669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Ukázka založení lokálních biocenter ÚSES na katastru obce Šumice a trasy regionálního biokoridoru propojujícího tyto biocentra s regionálním biocentrem RB5 Mezi rybníky </a:t>
            </a:r>
            <a:endParaRPr lang="cs-CZ" dirty="0" smtClean="0"/>
          </a:p>
          <a:p>
            <a:r>
              <a:rPr lang="cs-CZ" dirty="0" smtClean="0"/>
              <a:t>Založeno bylo lokální biocentrum LBC8 – doplnění  stávajících výsadeb o  stromy a keře původních  druhů na ploše 2,78 ha a regionální RBC51 výsadby stromů - keřů  a založení </a:t>
            </a:r>
            <a:r>
              <a:rPr lang="cs-CZ" dirty="0"/>
              <a:t>t</a:t>
            </a:r>
            <a:r>
              <a:rPr lang="cs-CZ" dirty="0" smtClean="0"/>
              <a:t>ravních porostů  na ploše 24,51 ha.</a:t>
            </a:r>
          </a:p>
          <a:p>
            <a:r>
              <a:rPr lang="cs-CZ" dirty="0" smtClean="0"/>
              <a:t>Projekt obsahoval  geodetické zaměření, přípravu půdy (odplevelení herbicidem, orba, smykování), výsadby, ochrana lesnickými oplocenkami s brankami.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657599"/>
            <a:ext cx="3771868" cy="27176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70" y="3657599"/>
            <a:ext cx="3727110" cy="27176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24" y="6312877"/>
            <a:ext cx="3306512" cy="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4.3.2 -Vytváření, regenerace či posílení funkčnosti krajinných prvků a struktur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Co lze dělat?</a:t>
            </a:r>
            <a:endParaRPr lang="cs-CZ" b="1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založení biocenter a biokoridorů </a:t>
            </a:r>
            <a:r>
              <a:rPr lang="cs-CZ" dirty="0" smtClean="0"/>
              <a:t>ÚSES </a:t>
            </a:r>
            <a:r>
              <a:rPr lang="cs-CZ" dirty="0"/>
              <a:t>nebo jejich </a:t>
            </a:r>
            <a:r>
              <a:rPr lang="cs-CZ" dirty="0" smtClean="0"/>
              <a:t>částí – </a:t>
            </a:r>
            <a:r>
              <a:rPr lang="cs-CZ" b="1" dirty="0" smtClean="0"/>
              <a:t>dotace 100%</a:t>
            </a:r>
            <a:endParaRPr lang="cs-CZ" b="1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zlepšení funkčního stavu biocenter </a:t>
            </a:r>
            <a:r>
              <a:rPr lang="cs-CZ" dirty="0" smtClean="0"/>
              <a:t>a </a:t>
            </a:r>
            <a:r>
              <a:rPr lang="cs-CZ" dirty="0"/>
              <a:t>biokoridorů ÚSES, realizace </a:t>
            </a:r>
            <a:r>
              <a:rPr lang="cs-CZ" dirty="0" smtClean="0"/>
              <a:t>interakčních prvků </a:t>
            </a:r>
            <a:r>
              <a:rPr lang="cs-CZ" dirty="0"/>
              <a:t>podporujících </a:t>
            </a:r>
            <a:r>
              <a:rPr lang="cs-CZ" dirty="0" smtClean="0"/>
              <a:t>ÚSES – </a:t>
            </a:r>
            <a:r>
              <a:rPr lang="cs-CZ" b="1" dirty="0" smtClean="0"/>
              <a:t>dotace 80%</a:t>
            </a:r>
          </a:p>
          <a:p>
            <a:pPr marL="0" indent="0">
              <a:buNone/>
            </a:pPr>
            <a:r>
              <a:rPr lang="cs-CZ" b="1" dirty="0" smtClean="0"/>
              <a:t>Jak:</a:t>
            </a:r>
          </a:p>
          <a:p>
            <a:r>
              <a:rPr lang="pt-BR" dirty="0" smtClean="0"/>
              <a:t>V </a:t>
            </a:r>
            <a:r>
              <a:rPr lang="pt-BR" dirty="0"/>
              <a:t>souladu s ÚPD, KPÚ</a:t>
            </a:r>
          </a:p>
          <a:p>
            <a:r>
              <a:rPr lang="cs-CZ" dirty="0"/>
              <a:t>•Doložení výkresu ÚPD, včetně legendy</a:t>
            </a:r>
          </a:p>
          <a:p>
            <a:r>
              <a:rPr lang="cs-CZ" dirty="0"/>
              <a:t>•Lokální, regionální, nadregionální </a:t>
            </a:r>
            <a:r>
              <a:rPr lang="cs-CZ" dirty="0" smtClean="0"/>
              <a:t>ÚSES – popsán v textové části  ÚPD včetně interaktivních prvků</a:t>
            </a:r>
            <a:endParaRPr lang="cs-CZ" dirty="0"/>
          </a:p>
          <a:p>
            <a:r>
              <a:rPr lang="cs-CZ" dirty="0"/>
              <a:t>•Zakládání lesnickým způsobem nebo sadovnickým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24" y="6312877"/>
            <a:ext cx="3306512" cy="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1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561" y="482388"/>
            <a:ext cx="7499838" cy="56327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24" y="6312877"/>
            <a:ext cx="3306512" cy="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0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57559"/>
          </a:xfrm>
        </p:spPr>
        <p:txBody>
          <a:bodyPr/>
          <a:lstStyle/>
          <a:p>
            <a:r>
              <a:rPr lang="cs-CZ" dirty="0" smtClean="0"/>
              <a:t>Monitorovací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02423"/>
            <a:ext cx="10058400" cy="4101839"/>
          </a:xfrm>
        </p:spPr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Plocha </a:t>
            </a:r>
            <a:r>
              <a:rPr lang="cs-CZ" dirty="0"/>
              <a:t>stanovišť, která jsou podporována s cílem zlepšit jejich stav zachování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Počet </a:t>
            </a:r>
            <a:r>
              <a:rPr lang="cs-CZ" dirty="0"/>
              <a:t>lokalit, kde byly posíleny ekosystémové funkce krajiny </a:t>
            </a:r>
            <a:endParaRPr lang="cs-CZ" dirty="0" smtClean="0"/>
          </a:p>
          <a:p>
            <a:endParaRPr lang="cs-CZ" dirty="0"/>
          </a:p>
          <a:p>
            <a:r>
              <a:rPr lang="pl-PL" b="1" dirty="0"/>
              <a:t>Minimální náklady </a:t>
            </a:r>
            <a:r>
              <a:rPr lang="pl-PL" dirty="0"/>
              <a:t>na projekt 100.000,-Kč (bez DPH</a:t>
            </a:r>
            <a:r>
              <a:rPr lang="pl-PL" dirty="0" smtClean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24" y="6312877"/>
            <a:ext cx="3306512" cy="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6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Způsobilí </a:t>
            </a:r>
            <a:r>
              <a:rPr lang="cs-CZ" sz="3600" b="1" dirty="0" smtClean="0"/>
              <a:t>žadatelé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559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dirty="0" smtClean="0"/>
              <a:t>kraje</a:t>
            </a:r>
            <a:r>
              <a:rPr lang="cs-CZ" dirty="0"/>
              <a:t>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obce,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dobrovolné svazky obcí,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dirty="0"/>
              <a:t>organizační složky státu (s výjimkou pozemkových úřadů a AOPK ČR),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dirty="0"/>
              <a:t>státní podniky,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dirty="0"/>
              <a:t>státní organizace,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dirty="0"/>
              <a:t>veřejné výzkumné instituce a výzkumné organizace podle zákona č. 130/2002 Sb.,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dirty="0"/>
              <a:t>veřejnoprávní instituce,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příspěvkové organizace</a:t>
            </a:r>
            <a:r>
              <a:rPr lang="cs-CZ" dirty="0"/>
              <a:t>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dirty="0"/>
              <a:t>vysoké školy, školy a školská zařízení,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nestátní neziskové organizace </a:t>
            </a:r>
            <a:r>
              <a:rPr lang="cs-CZ" dirty="0"/>
              <a:t>(obecně prospěšné společnosti, nadace, nadační fondy, ústavy, spolky),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dirty="0"/>
              <a:t>církve a náboženské společnosti a jejich svazy,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podnikatelské subjekty,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obchodní společnosti a družstva,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fyzické osoby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24" y="6312877"/>
            <a:ext cx="3306512" cy="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8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51434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Pravidla a podklady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2504"/>
          </a:xfrm>
        </p:spPr>
        <p:txBody>
          <a:bodyPr>
            <a:normAutofit/>
          </a:bodyPr>
          <a:lstStyle/>
          <a:p>
            <a:r>
              <a:rPr lang="cs-CZ" dirty="0" smtClean="0"/>
              <a:t>Na našich stránkách </a:t>
            </a:r>
            <a:r>
              <a:rPr lang="cs-CZ" dirty="0">
                <a:hlinkClick r:id="rId2"/>
              </a:rPr>
              <a:t>http://www.maspvvenkov.cz/sclld/p-ramec-opzp/vyzvy-opzp-2019/</a:t>
            </a:r>
            <a:r>
              <a:rPr lang="cs-CZ" dirty="0" smtClean="0"/>
              <a:t>naleznete u  výzvy následující dokumentaci, kterou  se příprava projektu  řídí:</a:t>
            </a:r>
          </a:p>
          <a:p>
            <a:endParaRPr lang="cs-CZ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err="1" smtClean="0"/>
              <a:t>PrŽaP</a:t>
            </a:r>
            <a:r>
              <a:rPr lang="cs-CZ" dirty="0" smtClean="0"/>
              <a:t> verze </a:t>
            </a:r>
            <a:r>
              <a:rPr lang="cs-CZ" dirty="0" smtClean="0"/>
              <a:t>23 </a:t>
            </a:r>
            <a:r>
              <a:rPr lang="cs-CZ" dirty="0" smtClean="0"/>
              <a:t>-  Pravidla pro žadatele a příjemce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Metodika přímých  a nepřímých  výdajů v  OPŽP – způsobilé výdaje a jejich vykazování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NNO MŽP 2019 – náklady obvyklých opatření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Standardy výsadby stromů a </a:t>
            </a:r>
            <a:r>
              <a:rPr lang="cs-CZ" dirty="0"/>
              <a:t>Standardy výsadby </a:t>
            </a:r>
            <a:r>
              <a:rPr lang="cs-CZ" dirty="0" smtClean="0"/>
              <a:t>ovocných </a:t>
            </a:r>
            <a:r>
              <a:rPr lang="cs-CZ" dirty="0"/>
              <a:t>stromů </a:t>
            </a:r>
            <a:endParaRPr lang="cs-CZ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Seznam autochtonních dřevin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Interní postupy pro administraci žádostí </a:t>
            </a:r>
            <a:r>
              <a:rPr lang="cs-CZ" dirty="0" smtClean="0"/>
              <a:t>OPŽP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Kritéria k výzvě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Výzva MAS Prostějov venkov </a:t>
            </a:r>
            <a:r>
              <a:rPr lang="cs-CZ" dirty="0" smtClean="0"/>
              <a:t> </a:t>
            </a:r>
            <a:endParaRPr lang="cs-CZ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24" y="6312877"/>
            <a:ext cx="3306512" cy="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7847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Prostějov venkov o.p.s.</a:t>
            </a:r>
          </a:p>
          <a:p>
            <a:pPr algn="ctr"/>
            <a:r>
              <a:rPr lang="cs-CZ" dirty="0"/>
              <a:t>Mgr. Jaroslav </a:t>
            </a:r>
            <a:r>
              <a:rPr lang="cs-CZ" dirty="0" smtClean="0"/>
              <a:t>Křivánek, +</a:t>
            </a:r>
            <a:r>
              <a:rPr lang="cs-CZ" dirty="0"/>
              <a:t>420 725 177 </a:t>
            </a:r>
            <a:r>
              <a:rPr lang="cs-CZ" dirty="0" smtClean="0"/>
              <a:t>677, </a:t>
            </a:r>
            <a:r>
              <a:rPr lang="cs-CZ" dirty="0" smtClean="0">
                <a:hlinkClick r:id="rId2"/>
              </a:rPr>
              <a:t>krivanek.maspvvenkov@seznam.cz</a:t>
            </a:r>
            <a:endParaRPr lang="cs-CZ" dirty="0" smtClean="0"/>
          </a:p>
          <a:p>
            <a:pPr algn="ctr"/>
            <a:r>
              <a:rPr lang="cs-CZ" dirty="0" smtClean="0"/>
              <a:t>Ing. Ludmila </a:t>
            </a:r>
            <a:r>
              <a:rPr lang="cs-CZ" dirty="0" err="1" smtClean="0"/>
              <a:t>Švitelová</a:t>
            </a:r>
            <a:r>
              <a:rPr lang="cs-CZ" dirty="0" smtClean="0"/>
              <a:t>, </a:t>
            </a:r>
            <a:r>
              <a:rPr lang="cs-CZ" dirty="0"/>
              <a:t>, +420 </a:t>
            </a:r>
            <a:r>
              <a:rPr lang="cs-CZ" dirty="0" smtClean="0"/>
              <a:t>724 788 131 , </a:t>
            </a:r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cs-CZ" dirty="0" smtClean="0">
                <a:hlinkClick r:id="rId3"/>
              </a:rPr>
              <a:t>aspvvenkov@seznam.cz</a:t>
            </a:r>
            <a:endParaRPr lang="cs-CZ" dirty="0"/>
          </a:p>
          <a:p>
            <a:pPr algn="ctr"/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2" y="1442988"/>
            <a:ext cx="10058400" cy="16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649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392</TotalTime>
  <Words>513</Words>
  <Application>Microsoft Office PowerPoint</Application>
  <PresentationFormat>Širokoúhlá obrazovka</PresentationFormat>
  <Paragraphs>61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Retrospektiva</vt:lpstr>
      <vt:lpstr>Výzva MAS Prostějov venkov – OPŽP – Realizace ÚSES II.  </vt:lpstr>
      <vt:lpstr>Aktivita 4.3.2. – Vytváření , regenerace či posílení  funkčnosti krajinných prvků  a struktur</vt:lpstr>
      <vt:lpstr>ÚSES  obce Šumice</vt:lpstr>
      <vt:lpstr>4.3.2 -Vytváření, regenerace či posílení funkčnosti krajinných prvků a struktur</vt:lpstr>
      <vt:lpstr>Prezentace aplikace PowerPoint</vt:lpstr>
      <vt:lpstr>Monitorovací indikátory</vt:lpstr>
      <vt:lpstr>Způsobilí žadatelé</vt:lpstr>
      <vt:lpstr>Pravidla a podklady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Výzva MAS Prostějov venkov - IROP</dc:title>
  <dc:creator>NB-02</dc:creator>
  <cp:lastModifiedBy>Uživatel</cp:lastModifiedBy>
  <cp:revision>43</cp:revision>
  <cp:lastPrinted>2019-11-19T07:08:46Z</cp:lastPrinted>
  <dcterms:created xsi:type="dcterms:W3CDTF">2017-05-09T08:47:06Z</dcterms:created>
  <dcterms:modified xsi:type="dcterms:W3CDTF">2019-11-19T07:09:46Z</dcterms:modified>
</cp:coreProperties>
</file>